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7"/>
  </p:notesMasterIdLst>
  <p:sldIdLst>
    <p:sldId id="256" r:id="rId4"/>
    <p:sldId id="257" r:id="rId5"/>
    <p:sldId id="259" r:id="rId6"/>
    <p:sldId id="363" r:id="rId7"/>
    <p:sldId id="297" r:id="rId8"/>
    <p:sldId id="289" r:id="rId9"/>
    <p:sldId id="291" r:id="rId10"/>
    <p:sldId id="288" r:id="rId11"/>
    <p:sldId id="281" r:id="rId12"/>
    <p:sldId id="265" r:id="rId13"/>
    <p:sldId id="360" r:id="rId14"/>
    <p:sldId id="271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8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3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0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80076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六年制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48690" y="598680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长方体和正方体</a:t>
            </a:r>
            <a:endParaRPr lang="zh-CN" altLang="en-US" sz="32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9744" y="1419636"/>
            <a:ext cx="9145054" cy="143885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包装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盒</a:t>
            </a:r>
            <a:endParaRPr lang="en-US" altLang="zh-CN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5251616" y="3439847"/>
            <a:ext cx="324021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一块橡皮的体积是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66184" y="1203600"/>
            <a:ext cx="5393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1" cstate="email"/>
          <a:srcRect l="60202" b="23145"/>
          <a:stretch>
            <a:fillRect/>
          </a:stretch>
        </p:blipFill>
        <p:spPr bwMode="auto">
          <a:xfrm>
            <a:off x="1259115" y="2530309"/>
            <a:ext cx="3186113" cy="2188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5326334" y="2022478"/>
            <a:ext cx="810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5364727" y="3976235"/>
            <a:ext cx="1133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5147692" y="1514647"/>
            <a:ext cx="23764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石块的体积是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立方厘米。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" cstate="email"/>
          <a:srcRect t="6451" r="44882" b="28979"/>
          <a:stretch>
            <a:fillRect/>
          </a:stretch>
        </p:blipFill>
        <p:spPr bwMode="auto">
          <a:xfrm>
            <a:off x="1043612" y="1018214"/>
            <a:ext cx="3888581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Freeform 42"/>
          <p:cNvSpPr/>
          <p:nvPr/>
        </p:nvSpPr>
        <p:spPr bwMode="auto">
          <a:xfrm>
            <a:off x="1223966" y="1737124"/>
            <a:ext cx="3292079" cy="1849040"/>
          </a:xfrm>
          <a:custGeom>
            <a:avLst/>
            <a:gdLst>
              <a:gd name="T0" fmla="*/ 138113 w 2765"/>
              <a:gd name="T1" fmla="*/ 12700 h 1553"/>
              <a:gd name="T2" fmla="*/ 400050 w 2765"/>
              <a:gd name="T3" fmla="*/ 71437 h 1553"/>
              <a:gd name="T4" fmla="*/ 487363 w 2765"/>
              <a:gd name="T5" fmla="*/ 100012 h 1553"/>
              <a:gd name="T6" fmla="*/ 2243138 w 2765"/>
              <a:gd name="T7" fmla="*/ 57150 h 1553"/>
              <a:gd name="T8" fmla="*/ 4159250 w 2765"/>
              <a:gd name="T9" fmla="*/ 71437 h 1553"/>
              <a:gd name="T10" fmla="*/ 4362450 w 2765"/>
              <a:gd name="T11" fmla="*/ 85725 h 1553"/>
              <a:gd name="T12" fmla="*/ 4333875 w 2765"/>
              <a:gd name="T13" fmla="*/ 173037 h 1553"/>
              <a:gd name="T14" fmla="*/ 4333875 w 2765"/>
              <a:gd name="T15" fmla="*/ 565150 h 1553"/>
              <a:gd name="T16" fmla="*/ 4376738 w 2765"/>
              <a:gd name="T17" fmla="*/ 709612 h 1553"/>
              <a:gd name="T18" fmla="*/ 4362450 w 2765"/>
              <a:gd name="T19" fmla="*/ 1189037 h 1553"/>
              <a:gd name="T20" fmla="*/ 4333875 w 2765"/>
              <a:gd name="T21" fmla="*/ 1276350 h 1553"/>
              <a:gd name="T22" fmla="*/ 4333875 w 2765"/>
              <a:gd name="T23" fmla="*/ 1392237 h 1553"/>
              <a:gd name="T24" fmla="*/ 3095625 w 2765"/>
              <a:gd name="T25" fmla="*/ 1439862 h 1553"/>
              <a:gd name="T26" fmla="*/ 3114675 w 2765"/>
              <a:gd name="T27" fmla="*/ 1900237 h 1553"/>
              <a:gd name="T28" fmla="*/ 3055938 w 2765"/>
              <a:gd name="T29" fmla="*/ 2103437 h 1553"/>
              <a:gd name="T30" fmla="*/ 3027363 w 2765"/>
              <a:gd name="T31" fmla="*/ 2190750 h 1553"/>
              <a:gd name="T32" fmla="*/ 3041650 w 2765"/>
              <a:gd name="T33" fmla="*/ 2422525 h 1553"/>
              <a:gd name="T34" fmla="*/ 3084513 w 2765"/>
              <a:gd name="T35" fmla="*/ 2451100 h 1553"/>
              <a:gd name="T36" fmla="*/ 3084513 w 2765"/>
              <a:gd name="T37" fmla="*/ 2465387 h 1553"/>
              <a:gd name="T38" fmla="*/ 0 w 2765"/>
              <a:gd name="T39" fmla="*/ 2447925 h 1553"/>
              <a:gd name="T40" fmla="*/ 0 w 2765"/>
              <a:gd name="T41" fmla="*/ 0 h 155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765"/>
              <a:gd name="T64" fmla="*/ 0 h 1553"/>
              <a:gd name="T65" fmla="*/ 2765 w 2765"/>
              <a:gd name="T66" fmla="*/ 1553 h 155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765" h="1553">
                <a:moveTo>
                  <a:pt x="87" y="8"/>
                </a:moveTo>
                <a:cubicBezTo>
                  <a:pt x="150" y="16"/>
                  <a:pt x="193" y="26"/>
                  <a:pt x="252" y="45"/>
                </a:cubicBezTo>
                <a:cubicBezTo>
                  <a:pt x="270" y="51"/>
                  <a:pt x="307" y="63"/>
                  <a:pt x="307" y="63"/>
                </a:cubicBezTo>
                <a:cubicBezTo>
                  <a:pt x="673" y="45"/>
                  <a:pt x="1064" y="123"/>
                  <a:pt x="1413" y="36"/>
                </a:cubicBezTo>
                <a:cubicBezTo>
                  <a:pt x="1815" y="39"/>
                  <a:pt x="2218" y="40"/>
                  <a:pt x="2620" y="45"/>
                </a:cubicBezTo>
                <a:cubicBezTo>
                  <a:pt x="2663" y="46"/>
                  <a:pt x="2711" y="32"/>
                  <a:pt x="2748" y="54"/>
                </a:cubicBezTo>
                <a:cubicBezTo>
                  <a:pt x="2765" y="64"/>
                  <a:pt x="2730" y="109"/>
                  <a:pt x="2730" y="109"/>
                </a:cubicBezTo>
                <a:cubicBezTo>
                  <a:pt x="2717" y="229"/>
                  <a:pt x="2716" y="197"/>
                  <a:pt x="2730" y="356"/>
                </a:cubicBezTo>
                <a:cubicBezTo>
                  <a:pt x="2733" y="388"/>
                  <a:pt x="2757" y="447"/>
                  <a:pt x="2757" y="447"/>
                </a:cubicBezTo>
                <a:cubicBezTo>
                  <a:pt x="2754" y="548"/>
                  <a:pt x="2756" y="649"/>
                  <a:pt x="2748" y="749"/>
                </a:cubicBezTo>
                <a:cubicBezTo>
                  <a:pt x="2747" y="768"/>
                  <a:pt x="2730" y="785"/>
                  <a:pt x="2730" y="804"/>
                </a:cubicBezTo>
                <a:cubicBezTo>
                  <a:pt x="2730" y="828"/>
                  <a:pt x="2730" y="853"/>
                  <a:pt x="2730" y="877"/>
                </a:cubicBezTo>
                <a:lnTo>
                  <a:pt x="1950" y="907"/>
                </a:lnTo>
                <a:cubicBezTo>
                  <a:pt x="1954" y="1004"/>
                  <a:pt x="1964" y="1100"/>
                  <a:pt x="1962" y="1197"/>
                </a:cubicBezTo>
                <a:cubicBezTo>
                  <a:pt x="1962" y="1217"/>
                  <a:pt x="1933" y="1301"/>
                  <a:pt x="1925" y="1325"/>
                </a:cubicBezTo>
                <a:cubicBezTo>
                  <a:pt x="1919" y="1343"/>
                  <a:pt x="1907" y="1380"/>
                  <a:pt x="1907" y="1380"/>
                </a:cubicBezTo>
                <a:cubicBezTo>
                  <a:pt x="1910" y="1429"/>
                  <a:pt x="1906" y="1478"/>
                  <a:pt x="1916" y="1526"/>
                </a:cubicBezTo>
                <a:cubicBezTo>
                  <a:pt x="1918" y="1537"/>
                  <a:pt x="1935" y="1536"/>
                  <a:pt x="1943" y="1544"/>
                </a:cubicBezTo>
                <a:cubicBezTo>
                  <a:pt x="1945" y="1546"/>
                  <a:pt x="1943" y="1550"/>
                  <a:pt x="1943" y="1553"/>
                </a:cubicBezTo>
                <a:lnTo>
                  <a:pt x="0" y="154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16" name="Freeform 43"/>
          <p:cNvSpPr/>
          <p:nvPr/>
        </p:nvSpPr>
        <p:spPr bwMode="auto">
          <a:xfrm>
            <a:off x="1144195" y="1348980"/>
            <a:ext cx="3286125" cy="2483644"/>
          </a:xfrm>
          <a:custGeom>
            <a:avLst/>
            <a:gdLst>
              <a:gd name="T0" fmla="*/ 260350 w 2760"/>
              <a:gd name="T1" fmla="*/ 58738 h 2086"/>
              <a:gd name="T2" fmla="*/ 2640013 w 2760"/>
              <a:gd name="T3" fmla="*/ 73025 h 2086"/>
              <a:gd name="T4" fmla="*/ 2713038 w 2760"/>
              <a:gd name="T5" fmla="*/ 30163 h 2086"/>
              <a:gd name="T6" fmla="*/ 2668588 w 2760"/>
              <a:gd name="T7" fmla="*/ 15875 h 2086"/>
              <a:gd name="T8" fmla="*/ 2901950 w 2760"/>
              <a:gd name="T9" fmla="*/ 117475 h 2086"/>
              <a:gd name="T10" fmla="*/ 4381500 w 2760"/>
              <a:gd name="T11" fmla="*/ 117475 h 2086"/>
              <a:gd name="T12" fmla="*/ 4308475 w 2760"/>
              <a:gd name="T13" fmla="*/ 233363 h 2086"/>
              <a:gd name="T14" fmla="*/ 4324350 w 2760"/>
              <a:gd name="T15" fmla="*/ 292100 h 2086"/>
              <a:gd name="T16" fmla="*/ 4352925 w 2760"/>
              <a:gd name="T17" fmla="*/ 377825 h 2086"/>
              <a:gd name="T18" fmla="*/ 4367213 w 2760"/>
              <a:gd name="T19" fmla="*/ 1365250 h 2086"/>
              <a:gd name="T20" fmla="*/ 3148013 w 2760"/>
              <a:gd name="T21" fmla="*/ 1365250 h 2086"/>
              <a:gd name="T22" fmla="*/ 3105150 w 2760"/>
              <a:gd name="T23" fmla="*/ 1743075 h 2086"/>
              <a:gd name="T24" fmla="*/ 3074988 w 2760"/>
              <a:gd name="T25" fmla="*/ 2700338 h 2086"/>
              <a:gd name="T26" fmla="*/ 100013 w 2760"/>
              <a:gd name="T27" fmla="*/ 2773363 h 2086"/>
              <a:gd name="T28" fmla="*/ 106363 w 2760"/>
              <a:gd name="T29" fmla="*/ 2709863 h 2086"/>
              <a:gd name="T30" fmla="*/ 215900 w 2760"/>
              <a:gd name="T31" fmla="*/ 2628900 h 2086"/>
              <a:gd name="T32" fmla="*/ 260350 w 2760"/>
              <a:gd name="T33" fmla="*/ 2541588 h 2086"/>
              <a:gd name="T34" fmla="*/ 303213 w 2760"/>
              <a:gd name="T35" fmla="*/ 2381250 h 2086"/>
              <a:gd name="T36" fmla="*/ 331788 w 2760"/>
              <a:gd name="T37" fmla="*/ 2293938 h 2086"/>
              <a:gd name="T38" fmla="*/ 274638 w 2760"/>
              <a:gd name="T39" fmla="*/ 2033588 h 2086"/>
              <a:gd name="T40" fmla="*/ 128588 w 2760"/>
              <a:gd name="T41" fmla="*/ 1960563 h 2086"/>
              <a:gd name="T42" fmla="*/ 41275 w 2760"/>
              <a:gd name="T43" fmla="*/ 1931988 h 2086"/>
              <a:gd name="T44" fmla="*/ 71438 w 2760"/>
              <a:gd name="T45" fmla="*/ 1670050 h 2086"/>
              <a:gd name="T46" fmla="*/ 158750 w 2760"/>
              <a:gd name="T47" fmla="*/ 1554163 h 2086"/>
              <a:gd name="T48" fmla="*/ 187325 w 2760"/>
              <a:gd name="T49" fmla="*/ 1147763 h 2086"/>
              <a:gd name="T50" fmla="*/ 215900 w 2760"/>
              <a:gd name="T51" fmla="*/ 1031875 h 2086"/>
              <a:gd name="T52" fmla="*/ 230188 w 2760"/>
              <a:gd name="T53" fmla="*/ 871538 h 2086"/>
              <a:gd name="T54" fmla="*/ 260350 w 2760"/>
              <a:gd name="T55" fmla="*/ 784225 h 2086"/>
              <a:gd name="T56" fmla="*/ 260350 w 2760"/>
              <a:gd name="T57" fmla="*/ 58738 h 208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760"/>
              <a:gd name="T88" fmla="*/ 0 h 2086"/>
              <a:gd name="T89" fmla="*/ 2760 w 2760"/>
              <a:gd name="T90" fmla="*/ 2086 h 208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760" h="2086">
                <a:moveTo>
                  <a:pt x="164" y="37"/>
                </a:moveTo>
                <a:cubicBezTo>
                  <a:pt x="714" y="42"/>
                  <a:pt x="1147" y="60"/>
                  <a:pt x="1663" y="46"/>
                </a:cubicBezTo>
                <a:cubicBezTo>
                  <a:pt x="1665" y="45"/>
                  <a:pt x="1714" y="33"/>
                  <a:pt x="1709" y="19"/>
                </a:cubicBezTo>
                <a:cubicBezTo>
                  <a:pt x="1706" y="10"/>
                  <a:pt x="1681" y="0"/>
                  <a:pt x="1681" y="10"/>
                </a:cubicBezTo>
                <a:cubicBezTo>
                  <a:pt x="1681" y="24"/>
                  <a:pt x="1813" y="69"/>
                  <a:pt x="1828" y="74"/>
                </a:cubicBezTo>
                <a:cubicBezTo>
                  <a:pt x="2124" y="169"/>
                  <a:pt x="2449" y="74"/>
                  <a:pt x="2760" y="74"/>
                </a:cubicBezTo>
                <a:cubicBezTo>
                  <a:pt x="2742" y="100"/>
                  <a:pt x="2725" y="117"/>
                  <a:pt x="2714" y="147"/>
                </a:cubicBezTo>
                <a:cubicBezTo>
                  <a:pt x="2717" y="159"/>
                  <a:pt x="2720" y="172"/>
                  <a:pt x="2724" y="184"/>
                </a:cubicBezTo>
                <a:cubicBezTo>
                  <a:pt x="2730" y="202"/>
                  <a:pt x="2742" y="238"/>
                  <a:pt x="2742" y="238"/>
                </a:cubicBezTo>
                <a:cubicBezTo>
                  <a:pt x="2752" y="726"/>
                  <a:pt x="2751" y="519"/>
                  <a:pt x="2751" y="860"/>
                </a:cubicBezTo>
                <a:cubicBezTo>
                  <a:pt x="2495" y="860"/>
                  <a:pt x="2239" y="860"/>
                  <a:pt x="1983" y="860"/>
                </a:cubicBezTo>
                <a:cubicBezTo>
                  <a:pt x="1978" y="965"/>
                  <a:pt x="1983" y="1013"/>
                  <a:pt x="1956" y="1098"/>
                </a:cubicBezTo>
                <a:cubicBezTo>
                  <a:pt x="1953" y="1284"/>
                  <a:pt x="1937" y="1507"/>
                  <a:pt x="1937" y="1701"/>
                </a:cubicBezTo>
                <a:cubicBezTo>
                  <a:pt x="1443" y="2086"/>
                  <a:pt x="678" y="1747"/>
                  <a:pt x="63" y="1747"/>
                </a:cubicBezTo>
                <a:cubicBezTo>
                  <a:pt x="64" y="1734"/>
                  <a:pt x="61" y="1719"/>
                  <a:pt x="67" y="1707"/>
                </a:cubicBezTo>
                <a:cubicBezTo>
                  <a:pt x="69" y="1703"/>
                  <a:pt x="131" y="1660"/>
                  <a:pt x="136" y="1656"/>
                </a:cubicBezTo>
                <a:cubicBezTo>
                  <a:pt x="168" y="1557"/>
                  <a:pt x="117" y="1704"/>
                  <a:pt x="164" y="1601"/>
                </a:cubicBezTo>
                <a:cubicBezTo>
                  <a:pt x="188" y="1547"/>
                  <a:pt x="177" y="1552"/>
                  <a:pt x="191" y="1500"/>
                </a:cubicBezTo>
                <a:cubicBezTo>
                  <a:pt x="196" y="1481"/>
                  <a:pt x="209" y="1445"/>
                  <a:pt x="209" y="1445"/>
                </a:cubicBezTo>
                <a:cubicBezTo>
                  <a:pt x="202" y="1332"/>
                  <a:pt x="232" y="1330"/>
                  <a:pt x="173" y="1281"/>
                </a:cubicBezTo>
                <a:cubicBezTo>
                  <a:pt x="148" y="1260"/>
                  <a:pt x="110" y="1246"/>
                  <a:pt x="81" y="1235"/>
                </a:cubicBezTo>
                <a:cubicBezTo>
                  <a:pt x="63" y="1228"/>
                  <a:pt x="26" y="1217"/>
                  <a:pt x="26" y="1217"/>
                </a:cubicBezTo>
                <a:cubicBezTo>
                  <a:pt x="8" y="1161"/>
                  <a:pt x="0" y="1095"/>
                  <a:pt x="45" y="1052"/>
                </a:cubicBezTo>
                <a:cubicBezTo>
                  <a:pt x="61" y="1019"/>
                  <a:pt x="74" y="1004"/>
                  <a:pt x="100" y="979"/>
                </a:cubicBezTo>
                <a:cubicBezTo>
                  <a:pt x="134" y="876"/>
                  <a:pt x="99" y="990"/>
                  <a:pt x="118" y="723"/>
                </a:cubicBezTo>
                <a:cubicBezTo>
                  <a:pt x="120" y="698"/>
                  <a:pt x="131" y="675"/>
                  <a:pt x="136" y="650"/>
                </a:cubicBezTo>
                <a:cubicBezTo>
                  <a:pt x="139" y="616"/>
                  <a:pt x="139" y="582"/>
                  <a:pt x="145" y="549"/>
                </a:cubicBezTo>
                <a:cubicBezTo>
                  <a:pt x="148" y="530"/>
                  <a:pt x="164" y="494"/>
                  <a:pt x="164" y="494"/>
                </a:cubicBezTo>
                <a:cubicBezTo>
                  <a:pt x="182" y="263"/>
                  <a:pt x="174" y="415"/>
                  <a:pt x="164" y="37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13319" name="Group 29"/>
          <p:cNvGrpSpPr>
            <a:grpSpLocks noChangeAspect="1"/>
          </p:cNvGrpSpPr>
          <p:nvPr/>
        </p:nvGrpSpPr>
        <p:grpSpPr bwMode="auto">
          <a:xfrm>
            <a:off x="1963939" y="1453162"/>
            <a:ext cx="5092303" cy="1878806"/>
            <a:chOff x="0" y="0"/>
            <a:chExt cx="4277" cy="1578"/>
          </a:xfrm>
        </p:grpSpPr>
        <p:sp>
          <p:nvSpPr>
            <p:cNvPr id="2" name="AutoShape 30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4277" cy="1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pic>
          <p:nvPicPr>
            <p:cNvPr id="13326" name="Picture 3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4282" cy="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20" name="Text Box 78"/>
          <p:cNvSpPr txBox="1">
            <a:spLocks noChangeArrowheads="1"/>
          </p:cNvSpPr>
          <p:nvPr/>
        </p:nvSpPr>
        <p:spPr bwMode="auto">
          <a:xfrm rot="2437182">
            <a:off x="1600483" y="3021787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50</a:t>
            </a:r>
            <a:r>
              <a:rPr lang="zh-CN" altLang="en-US" sz="1350" b="1">
                <a:ea typeface="楷体" panose="02010609060101010101" pitchFamily="49" charset="-122"/>
              </a:rPr>
              <a:t>厘米</a:t>
            </a:r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1" name="Text Box 80"/>
          <p:cNvSpPr txBox="1">
            <a:spLocks noChangeArrowheads="1"/>
          </p:cNvSpPr>
          <p:nvPr/>
        </p:nvSpPr>
        <p:spPr bwMode="auto">
          <a:xfrm rot="20642177">
            <a:off x="2842304" y="2967018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80</a:t>
            </a:r>
            <a:r>
              <a:rPr lang="zh-CN" altLang="en-US" sz="1350" b="1">
                <a:ea typeface="楷体" panose="02010609060101010101" pitchFamily="49" charset="-122"/>
              </a:rPr>
              <a:t>厘米</a:t>
            </a:r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4" name="Rectangle 81"/>
          <p:cNvSpPr>
            <a:spLocks noChangeArrowheads="1"/>
          </p:cNvSpPr>
          <p:nvPr/>
        </p:nvSpPr>
        <p:spPr bwMode="auto">
          <a:xfrm>
            <a:off x="2674236" y="3648955"/>
            <a:ext cx="4266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11200÷50÷80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5" name="Rectangle 82"/>
          <p:cNvSpPr>
            <a:spLocks noChangeArrowheads="1"/>
          </p:cNvSpPr>
          <p:nvPr/>
        </p:nvSpPr>
        <p:spPr bwMode="auto">
          <a:xfrm>
            <a:off x="2739763" y="4166564"/>
            <a:ext cx="4468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答：水面升高了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66865" y="577091"/>
            <a:ext cx="7610277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妈妈买了体积是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立方厘米的假山、水草等饰物，放进鱼缸，水面升高了多少？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 autoUpdateAnimBg="0"/>
      <p:bldP spid="1332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205" y="2239523"/>
            <a:ext cx="7272808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不规则物体的体积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通常采用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排水法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根据放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入或拿出不规则物体前后水面的高度变化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或下降的那部分水的体积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不规则物体的体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Picture 48" descr="西红柿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75931"/>
              </a:clrFrom>
              <a:clrTo>
                <a:srgbClr val="E75931">
                  <a:alpha val="0"/>
                </a:srgbClr>
              </a:clrTo>
            </a:clrChange>
            <a:lum bright="-12000" contrast="30000"/>
          </a:blip>
          <a:srcRect/>
          <a:stretch>
            <a:fillRect/>
          </a:stretch>
        </p:blipFill>
        <p:spPr bwMode="auto">
          <a:xfrm>
            <a:off x="2294924" y="3019122"/>
            <a:ext cx="853953" cy="81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903827" y="1033242"/>
            <a:ext cx="76832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ea typeface="楷体" panose="02010609060101010101" pitchFamily="49" charset="-122"/>
              </a:rPr>
              <a:t>        我们学过长方体和正方体的体积计算方法，下面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ea typeface="楷体" panose="02010609060101010101" pitchFamily="49" charset="-122"/>
              </a:rPr>
              <a:t>这些物体，你能够求出它们的体积吗？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3428" y="3007644"/>
            <a:ext cx="1241822" cy="932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2200" y="2849291"/>
            <a:ext cx="1782366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6096" y="3020299"/>
            <a:ext cx="661988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Rectangle 35"/>
          <p:cNvSpPr>
            <a:spLocks noChangeArrowheads="1"/>
          </p:cNvSpPr>
          <p:nvPr/>
        </p:nvSpPr>
        <p:spPr bwMode="auto">
          <a:xfrm>
            <a:off x="1121644" y="1643941"/>
            <a:ext cx="71695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       西红柿、梨、土豆和石块的形状都是不规则的，不能直接计算出它的体积。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3" name="Rectangle 36"/>
          <p:cNvSpPr>
            <a:spLocks noChangeArrowheads="1"/>
          </p:cNvSpPr>
          <p:nvPr/>
        </p:nvSpPr>
        <p:spPr bwMode="auto">
          <a:xfrm>
            <a:off x="1567710" y="1110675"/>
            <a:ext cx="3995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怎样求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这些</a:t>
            </a:r>
            <a:r>
              <a:rPr lang="zh-CN" altLang="en-US" sz="2400" b="1" dirty="0">
                <a:ea typeface="楷体" panose="02010609060101010101" pitchFamily="49" charset="-122"/>
              </a:rPr>
              <a:t>物体的体积呢？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1516" y="3391133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661207" y="2855840"/>
            <a:ext cx="3293506" cy="1377042"/>
            <a:chOff x="5118677" y="3217856"/>
            <a:chExt cx="2861458" cy="1118204"/>
          </a:xfrm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5226810" y="3423081"/>
              <a:ext cx="2287898" cy="6747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 你能想办法求出</a:t>
              </a:r>
              <a:endParaRPr lang="en-US" altLang="zh-CN" sz="2400" b="1" dirty="0"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它们的体积吗？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" name="Picture 48" descr="西红柿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75931"/>
              </a:clrFrom>
              <a:clrTo>
                <a:srgbClr val="E75931">
                  <a:alpha val="0"/>
                </a:srgbClr>
              </a:clrTo>
            </a:clrChange>
            <a:lum bright="-12000" contrast="30000"/>
          </a:blip>
          <a:srcRect/>
          <a:stretch>
            <a:fillRect/>
          </a:stretch>
        </p:blipFill>
        <p:spPr bwMode="auto">
          <a:xfrm>
            <a:off x="1037426" y="2548062"/>
            <a:ext cx="853953" cy="81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91253" y="2450916"/>
            <a:ext cx="1241822" cy="932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12184" y="3506294"/>
            <a:ext cx="1782366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7537" y="3473780"/>
            <a:ext cx="661988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1099423" y="2381678"/>
            <a:ext cx="7003901" cy="1930344"/>
            <a:chOff x="1642738" y="1552061"/>
            <a:chExt cx="2180481" cy="1013932"/>
          </a:xfrm>
        </p:grpSpPr>
        <p:pic>
          <p:nvPicPr>
            <p:cNvPr id="17" name="图片 7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28842" y="1552061"/>
              <a:ext cx="304383" cy="562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图片 1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42738" y="1938042"/>
              <a:ext cx="2180481" cy="62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Rectangle 35"/>
          <p:cNvSpPr>
            <a:spLocks noChangeArrowheads="1"/>
          </p:cNvSpPr>
          <p:nvPr/>
        </p:nvSpPr>
        <p:spPr bwMode="auto">
          <a:xfrm>
            <a:off x="933786" y="1715226"/>
            <a:ext cx="71695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       西红柿、梨、土豆和石块的形状都是不规则的，不能直接计算出它的体积。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3" name="Rectangle 36"/>
          <p:cNvSpPr>
            <a:spLocks noChangeArrowheads="1"/>
          </p:cNvSpPr>
          <p:nvPr/>
        </p:nvSpPr>
        <p:spPr bwMode="auto">
          <a:xfrm>
            <a:off x="1567710" y="1110675"/>
            <a:ext cx="3995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怎样求这些物体的体积呢？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2336046" y="4351784"/>
            <a:ext cx="5994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       动手做个试验来试一试。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6" name="Rectangle 34"/>
          <p:cNvSpPr>
            <a:spLocks noChangeArrowheads="1"/>
          </p:cNvSpPr>
          <p:nvPr/>
        </p:nvSpPr>
        <p:spPr bwMode="auto">
          <a:xfrm>
            <a:off x="1396228" y="3194136"/>
            <a:ext cx="59947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       可以用转化的方法，把不规则的物体转化为规则的物体，再求出它们的体积。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/>
      <p:bldP spid="15" grpId="0" autoUpdateAnimBg="0"/>
      <p:bldP spid="1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899592" y="1306843"/>
            <a:ext cx="7362576" cy="2950368"/>
          </a:xfrm>
          <a:prstGeom prst="foldedCorner">
            <a:avLst>
              <a:gd name="adj" fmla="val 12500"/>
            </a:avLst>
          </a:prstGeom>
          <a:solidFill>
            <a:schemeClr val="accent2">
              <a:lumMod val="40000"/>
              <a:lumOff val="60000"/>
              <a:alpha val="34117"/>
            </a:schemeClr>
          </a:solidFill>
          <a:ln w="9525" cap="rnd">
            <a:solidFill>
              <a:srgbClr val="FF6600"/>
            </a:solidFill>
            <a:prstDash val="sysDot"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ea typeface="楷体" panose="02010609060101010101" pitchFamily="49" charset="-122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494239" y="250031"/>
            <a:ext cx="56245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l">
              <a:defRPr/>
            </a:pP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1" name="Rectangle 46"/>
          <p:cNvSpPr>
            <a:spLocks noChangeArrowheads="1"/>
          </p:cNvSpPr>
          <p:nvPr/>
        </p:nvSpPr>
        <p:spPr bwMode="auto">
          <a:xfrm>
            <a:off x="4248151" y="0"/>
            <a:ext cx="1241822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150665" y="668670"/>
            <a:ext cx="44476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测量西红柿体积的实验：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043608" y="2060737"/>
            <a:ext cx="5669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）往水槽里倒水，记下水面的高度。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043608" y="2579759"/>
            <a:ext cx="73625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）再把西红柿放入水槽量杯里（水没过西红柿）。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043608" y="3141825"/>
            <a:ext cx="5669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）记西红柿没入水后水面的高度。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043608" y="3627600"/>
            <a:ext cx="5669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）思考求西红柿体积的方法。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7" name="Text Box 17"/>
          <p:cNvSpPr txBox="1">
            <a:spLocks noChangeArrowheads="1"/>
          </p:cNvSpPr>
          <p:nvPr/>
        </p:nvSpPr>
        <p:spPr bwMode="auto">
          <a:xfrm>
            <a:off x="3617215" y="1384699"/>
            <a:ext cx="2052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实验活动要求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 autoUpdateAnimBg="0"/>
      <p:bldP spid="6152" grpId="0" autoUpdateAnimBg="0"/>
      <p:bldP spid="6153" grpId="0" autoUpdateAnimBg="0"/>
      <p:bldP spid="6154" grpId="0" autoUpdateAnimBg="0"/>
      <p:bldP spid="6155" grpId="0" autoUpdateAnimBg="0"/>
      <p:bldP spid="6156" grpId="0" autoUpdateAnimBg="0"/>
      <p:bldP spid="615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4"/>
          <p:cNvGrpSpPr/>
          <p:nvPr/>
        </p:nvGrpSpPr>
        <p:grpSpPr bwMode="auto">
          <a:xfrm>
            <a:off x="5067304" y="2552701"/>
            <a:ext cx="1890713" cy="289322"/>
            <a:chOff x="0" y="0"/>
            <a:chExt cx="1588" cy="243"/>
          </a:xfrm>
        </p:grpSpPr>
        <p:sp>
          <p:nvSpPr>
            <p:cNvPr id="4" name="Line 40"/>
            <p:cNvSpPr>
              <a:spLocks noChangeShapeType="1"/>
            </p:cNvSpPr>
            <p:nvPr/>
          </p:nvSpPr>
          <p:spPr bwMode="auto">
            <a:xfrm flipH="1">
              <a:off x="1" y="8"/>
              <a:ext cx="226" cy="227"/>
            </a:xfrm>
            <a:prstGeom prst="line">
              <a:avLst/>
            </a:prstGeom>
            <a:noFill/>
            <a:ln w="22225">
              <a:solidFill>
                <a:schemeClr val="accent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7203" name="Line 41"/>
            <p:cNvSpPr>
              <a:spLocks noChangeShapeType="1"/>
            </p:cNvSpPr>
            <p:nvPr/>
          </p:nvSpPr>
          <p:spPr bwMode="auto">
            <a:xfrm flipH="1" flipV="1">
              <a:off x="227" y="0"/>
              <a:ext cx="1361" cy="8"/>
            </a:xfrm>
            <a:prstGeom prst="line">
              <a:avLst/>
            </a:prstGeom>
            <a:noFill/>
            <a:ln w="22225">
              <a:solidFill>
                <a:schemeClr val="accent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5" name="Line 42"/>
            <p:cNvSpPr>
              <a:spLocks noChangeShapeType="1"/>
            </p:cNvSpPr>
            <p:nvPr/>
          </p:nvSpPr>
          <p:spPr bwMode="auto">
            <a:xfrm flipH="1">
              <a:off x="1348" y="8"/>
              <a:ext cx="226" cy="227"/>
            </a:xfrm>
            <a:prstGeom prst="line">
              <a:avLst/>
            </a:prstGeom>
            <a:noFill/>
            <a:ln w="22225">
              <a:solidFill>
                <a:schemeClr val="accent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" name="Line 43"/>
            <p:cNvSpPr>
              <a:spLocks noChangeShapeType="1"/>
            </p:cNvSpPr>
            <p:nvPr/>
          </p:nvSpPr>
          <p:spPr bwMode="auto">
            <a:xfrm flipH="1" flipV="1">
              <a:off x="0" y="235"/>
              <a:ext cx="1361" cy="8"/>
            </a:xfrm>
            <a:prstGeom prst="line">
              <a:avLst/>
            </a:prstGeom>
            <a:noFill/>
            <a:ln w="22225">
              <a:solidFill>
                <a:schemeClr val="accent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7175" name="Rectangle 38"/>
          <p:cNvSpPr>
            <a:spLocks noChangeArrowheads="1"/>
          </p:cNvSpPr>
          <p:nvPr/>
        </p:nvSpPr>
        <p:spPr bwMode="auto">
          <a:xfrm>
            <a:off x="7002066" y="2409825"/>
            <a:ext cx="86439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zh-CN" altLang="en-US" sz="1500" b="1">
                <a:ea typeface="楷体" panose="02010609060101010101" pitchFamily="49" charset="-122"/>
              </a:rPr>
              <a:t>水面上升了。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7172" name="AutoShape 2"/>
          <p:cNvSpPr>
            <a:spLocks noChangeArrowheads="1"/>
          </p:cNvSpPr>
          <p:nvPr/>
        </p:nvSpPr>
        <p:spPr bwMode="auto">
          <a:xfrm>
            <a:off x="5057776" y="2571753"/>
            <a:ext cx="1889522" cy="756047"/>
          </a:xfrm>
          <a:prstGeom prst="cube">
            <a:avLst>
              <a:gd name="adj" fmla="val 35588"/>
            </a:avLst>
          </a:prstGeom>
          <a:solidFill>
            <a:srgbClr val="99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5050632" y="2564608"/>
            <a:ext cx="1897856" cy="871538"/>
            <a:chOff x="0" y="0"/>
            <a:chExt cx="1594" cy="732"/>
          </a:xfrm>
        </p:grpSpPr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0" y="7"/>
              <a:ext cx="1588" cy="725"/>
            </a:xfrm>
            <a:prstGeom prst="cube">
              <a:avLst>
                <a:gd name="adj" fmla="val 29051"/>
              </a:avLst>
            </a:prstGeom>
            <a:solidFill>
              <a:srgbClr val="99CC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7" y="0"/>
              <a:ext cx="1587" cy="227"/>
            </a:xfrm>
            <a:custGeom>
              <a:avLst/>
              <a:gdLst>
                <a:gd name="T0" fmla="*/ 0 w 1587"/>
                <a:gd name="T1" fmla="*/ 227 h 227"/>
                <a:gd name="T2" fmla="*/ 1360 w 1587"/>
                <a:gd name="T3" fmla="*/ 227 h 227"/>
                <a:gd name="T4" fmla="*/ 1587 w 1587"/>
                <a:gd name="T5" fmla="*/ 0 h 227"/>
                <a:gd name="T6" fmla="*/ 226 w 1587"/>
                <a:gd name="T7" fmla="*/ 0 h 227"/>
                <a:gd name="T8" fmla="*/ 0 w 1587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7"/>
                <a:gd name="T16" fmla="*/ 0 h 227"/>
                <a:gd name="T17" fmla="*/ 1587 w 1587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7" h="227">
                  <a:moveTo>
                    <a:pt x="0" y="227"/>
                  </a:moveTo>
                  <a:lnTo>
                    <a:pt x="1360" y="227"/>
                  </a:lnTo>
                  <a:lnTo>
                    <a:pt x="1587" y="0"/>
                  </a:lnTo>
                  <a:lnTo>
                    <a:pt x="226" y="0"/>
                  </a:lnTo>
                  <a:lnTo>
                    <a:pt x="0" y="227"/>
                  </a:lnTo>
                  <a:close/>
                </a:path>
              </a:pathLst>
            </a:custGeom>
            <a:noFill/>
            <a:ln w="22225" cmpd="sng">
              <a:solidFill>
                <a:schemeClr val="accent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7"/>
          <p:cNvGrpSpPr/>
          <p:nvPr/>
        </p:nvGrpSpPr>
        <p:grpSpPr bwMode="auto">
          <a:xfrm>
            <a:off x="4463654" y="2247902"/>
            <a:ext cx="2808684" cy="1852613"/>
            <a:chOff x="0" y="0"/>
            <a:chExt cx="2359" cy="1556"/>
          </a:xfrm>
        </p:grpSpPr>
        <p:grpSp>
          <p:nvGrpSpPr>
            <p:cNvPr id="7193" name="Group 8"/>
            <p:cNvGrpSpPr/>
            <p:nvPr/>
          </p:nvGrpSpPr>
          <p:grpSpPr bwMode="auto">
            <a:xfrm>
              <a:off x="499" y="0"/>
              <a:ext cx="1587" cy="914"/>
              <a:chOff x="0" y="0"/>
              <a:chExt cx="1587" cy="914"/>
            </a:xfrm>
          </p:grpSpPr>
          <p:sp>
            <p:nvSpPr>
              <p:cNvPr id="7196" name="AutoShape 9"/>
              <p:cNvSpPr>
                <a:spLocks noChangeArrowheads="1"/>
              </p:cNvSpPr>
              <p:nvPr/>
            </p:nvSpPr>
            <p:spPr bwMode="auto">
              <a:xfrm>
                <a:off x="0" y="7"/>
                <a:ext cx="1587" cy="907"/>
              </a:xfrm>
              <a:prstGeom prst="cube">
                <a:avLst>
                  <a:gd name="adj" fmla="val 25000"/>
                </a:avLst>
              </a:prstGeom>
              <a:noFill/>
              <a:ln w="254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7197" name="Line 10"/>
              <p:cNvSpPr>
                <a:spLocks noChangeShapeType="1"/>
              </p:cNvSpPr>
              <p:nvPr/>
            </p:nvSpPr>
            <p:spPr bwMode="auto">
              <a:xfrm>
                <a:off x="223" y="688"/>
                <a:ext cx="1360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198" name="Line 11"/>
              <p:cNvSpPr>
                <a:spLocks noChangeShapeType="1"/>
              </p:cNvSpPr>
              <p:nvPr/>
            </p:nvSpPr>
            <p:spPr bwMode="auto">
              <a:xfrm>
                <a:off x="226" y="0"/>
                <a:ext cx="0" cy="6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199" name="Line 12"/>
              <p:cNvSpPr>
                <a:spLocks noChangeShapeType="1"/>
              </p:cNvSpPr>
              <p:nvPr/>
            </p:nvSpPr>
            <p:spPr bwMode="auto">
              <a:xfrm flipH="1">
                <a:off x="0" y="688"/>
                <a:ext cx="226" cy="226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7194" name="Rectangle 13"/>
            <p:cNvSpPr>
              <a:spLocks noChangeArrowheads="1"/>
            </p:cNvSpPr>
            <p:nvPr/>
          </p:nvSpPr>
          <p:spPr bwMode="auto">
            <a:xfrm>
              <a:off x="0" y="921"/>
              <a:ext cx="2132" cy="6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195" name="Rectangle 14"/>
            <p:cNvSpPr>
              <a:spLocks noChangeArrowheads="1"/>
            </p:cNvSpPr>
            <p:nvPr/>
          </p:nvSpPr>
          <p:spPr bwMode="auto">
            <a:xfrm rot="2655657">
              <a:off x="1996" y="483"/>
              <a:ext cx="363" cy="7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7176" name="Group 19"/>
          <p:cNvGrpSpPr/>
          <p:nvPr/>
        </p:nvGrpSpPr>
        <p:grpSpPr bwMode="auto">
          <a:xfrm>
            <a:off x="1601391" y="2281240"/>
            <a:ext cx="1889522" cy="1088231"/>
            <a:chOff x="0" y="0"/>
            <a:chExt cx="1587" cy="914"/>
          </a:xfrm>
        </p:grpSpPr>
        <p:sp>
          <p:nvSpPr>
            <p:cNvPr id="7186" name="AutoShape 20"/>
            <p:cNvSpPr>
              <a:spLocks noChangeArrowheads="1"/>
            </p:cNvSpPr>
            <p:nvPr/>
          </p:nvSpPr>
          <p:spPr bwMode="auto">
            <a:xfrm>
              <a:off x="0" y="272"/>
              <a:ext cx="1587" cy="635"/>
            </a:xfrm>
            <a:prstGeom prst="cube">
              <a:avLst>
                <a:gd name="adj" fmla="val 35588"/>
              </a:avLst>
            </a:prstGeom>
            <a:solidFill>
              <a:srgbClr val="99CC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187" name="Freeform 21"/>
            <p:cNvSpPr/>
            <p:nvPr/>
          </p:nvSpPr>
          <p:spPr bwMode="auto">
            <a:xfrm>
              <a:off x="0" y="272"/>
              <a:ext cx="1587" cy="227"/>
            </a:xfrm>
            <a:custGeom>
              <a:avLst/>
              <a:gdLst>
                <a:gd name="T0" fmla="*/ 0 w 1587"/>
                <a:gd name="T1" fmla="*/ 227 h 227"/>
                <a:gd name="T2" fmla="*/ 1360 w 1587"/>
                <a:gd name="T3" fmla="*/ 227 h 227"/>
                <a:gd name="T4" fmla="*/ 1587 w 1587"/>
                <a:gd name="T5" fmla="*/ 0 h 227"/>
                <a:gd name="T6" fmla="*/ 226 w 1587"/>
                <a:gd name="T7" fmla="*/ 0 h 227"/>
                <a:gd name="T8" fmla="*/ 0 w 1587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7"/>
                <a:gd name="T16" fmla="*/ 0 h 227"/>
                <a:gd name="T17" fmla="*/ 1587 w 1587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7" h="227">
                  <a:moveTo>
                    <a:pt x="0" y="227"/>
                  </a:moveTo>
                  <a:lnTo>
                    <a:pt x="1360" y="227"/>
                  </a:lnTo>
                  <a:lnTo>
                    <a:pt x="1587" y="0"/>
                  </a:lnTo>
                  <a:lnTo>
                    <a:pt x="226" y="0"/>
                  </a:lnTo>
                  <a:lnTo>
                    <a:pt x="0" y="227"/>
                  </a:lnTo>
                  <a:close/>
                </a:path>
              </a:pathLst>
            </a:custGeom>
            <a:noFill/>
            <a:ln w="22225" cmpd="sng">
              <a:solidFill>
                <a:schemeClr val="accent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grpSp>
          <p:nvGrpSpPr>
            <p:cNvPr id="7188" name="Group 22"/>
            <p:cNvGrpSpPr/>
            <p:nvPr/>
          </p:nvGrpSpPr>
          <p:grpSpPr bwMode="auto">
            <a:xfrm>
              <a:off x="0" y="0"/>
              <a:ext cx="1587" cy="914"/>
              <a:chOff x="0" y="0"/>
              <a:chExt cx="1587" cy="914"/>
            </a:xfrm>
          </p:grpSpPr>
          <p:sp>
            <p:nvSpPr>
              <p:cNvPr id="7189" name="AutoShape 23"/>
              <p:cNvSpPr>
                <a:spLocks noChangeArrowheads="1"/>
              </p:cNvSpPr>
              <p:nvPr/>
            </p:nvSpPr>
            <p:spPr bwMode="auto">
              <a:xfrm>
                <a:off x="0" y="7"/>
                <a:ext cx="1587" cy="907"/>
              </a:xfrm>
              <a:prstGeom prst="cube">
                <a:avLst>
                  <a:gd name="adj" fmla="val 25000"/>
                </a:avLst>
              </a:prstGeom>
              <a:noFill/>
              <a:ln w="254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7190" name="Line 24"/>
              <p:cNvSpPr>
                <a:spLocks noChangeShapeType="1"/>
              </p:cNvSpPr>
              <p:nvPr/>
            </p:nvSpPr>
            <p:spPr bwMode="auto">
              <a:xfrm>
                <a:off x="223" y="688"/>
                <a:ext cx="1360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191" name="Line 25"/>
              <p:cNvSpPr>
                <a:spLocks noChangeShapeType="1"/>
              </p:cNvSpPr>
              <p:nvPr/>
            </p:nvSpPr>
            <p:spPr bwMode="auto">
              <a:xfrm>
                <a:off x="226" y="0"/>
                <a:ext cx="0" cy="6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192" name="Line 26"/>
              <p:cNvSpPr>
                <a:spLocks noChangeShapeType="1"/>
              </p:cNvSpPr>
              <p:nvPr/>
            </p:nvSpPr>
            <p:spPr bwMode="auto">
              <a:xfrm flipH="1">
                <a:off x="0" y="688"/>
                <a:ext cx="226" cy="226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8" name="Group 27"/>
          <p:cNvGrpSpPr/>
          <p:nvPr/>
        </p:nvGrpSpPr>
        <p:grpSpPr bwMode="auto">
          <a:xfrm>
            <a:off x="3574257" y="2625331"/>
            <a:ext cx="1375172" cy="708420"/>
            <a:chOff x="0" y="0"/>
            <a:chExt cx="1155" cy="595"/>
          </a:xfrm>
        </p:grpSpPr>
        <p:sp>
          <p:nvSpPr>
            <p:cNvPr id="7184" name="Line 28"/>
            <p:cNvSpPr>
              <a:spLocks noChangeShapeType="1"/>
            </p:cNvSpPr>
            <p:nvPr/>
          </p:nvSpPr>
          <p:spPr bwMode="auto">
            <a:xfrm>
              <a:off x="21" y="273"/>
              <a:ext cx="113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Text Box 29"/>
            <p:cNvSpPr txBox="1">
              <a:spLocks noChangeArrowheads="1"/>
            </p:cNvSpPr>
            <p:nvPr/>
          </p:nvSpPr>
          <p:spPr bwMode="auto">
            <a:xfrm>
              <a:off x="0" y="0"/>
              <a:ext cx="102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ea typeface="楷体" panose="02010609060101010101" pitchFamily="49" charset="-122"/>
                </a:rPr>
                <a:t>将西红柿</a:t>
              </a:r>
              <a:endParaRPr lang="en-US" altLang="zh-CN" sz="2000" b="1" dirty="0">
                <a:ea typeface="楷体" panose="02010609060101010101" pitchFamily="49" charset="-122"/>
              </a:endParaRPr>
            </a:p>
            <a:p>
              <a:pPr algn="l"/>
              <a:r>
                <a:rPr lang="zh-CN" altLang="en-US" sz="2000" b="1" dirty="0">
                  <a:ea typeface="楷体" panose="02010609060101010101" pitchFamily="49" charset="-122"/>
                </a:rPr>
                <a:t>放入水中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sp>
        <p:nvSpPr>
          <p:cNvPr id="7200" name="Rectangle 30"/>
          <p:cNvSpPr>
            <a:spLocks noChangeArrowheads="1"/>
          </p:cNvSpPr>
          <p:nvPr/>
        </p:nvSpPr>
        <p:spPr bwMode="auto">
          <a:xfrm>
            <a:off x="5004197" y="1977630"/>
            <a:ext cx="2808684" cy="17275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pic>
        <p:nvPicPr>
          <p:cNvPr id="7201" name="Picture 48" descr="西红柿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75931"/>
              </a:clrFrom>
              <a:clrTo>
                <a:srgbClr val="E75931">
                  <a:alpha val="0"/>
                </a:srgbClr>
              </a:clrTo>
            </a:clrChange>
            <a:lum bright="-12000" contrast="30000"/>
          </a:blip>
          <a:srcRect/>
          <a:stretch>
            <a:fillRect/>
          </a:stretch>
        </p:blipFill>
        <p:spPr bwMode="auto">
          <a:xfrm>
            <a:off x="5705475" y="2270525"/>
            <a:ext cx="486966" cy="46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2" name="Rectangle 8"/>
          <p:cNvSpPr>
            <a:spLocks noChangeArrowheads="1"/>
          </p:cNvSpPr>
          <p:nvPr/>
        </p:nvSpPr>
        <p:spPr bwMode="auto">
          <a:xfrm>
            <a:off x="1818088" y="3813574"/>
            <a:ext cx="6048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上升部分水的体积就等于西红柿的体积。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205" name="AutoShape 46"/>
          <p:cNvSpPr/>
          <p:nvPr/>
        </p:nvSpPr>
        <p:spPr bwMode="auto">
          <a:xfrm>
            <a:off x="6948492" y="2463405"/>
            <a:ext cx="108347" cy="108347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8" name="Text Box 8"/>
          <p:cNvSpPr txBox="1">
            <a:spLocks noChangeArrowheads="1"/>
          </p:cNvSpPr>
          <p:nvPr/>
        </p:nvSpPr>
        <p:spPr bwMode="auto">
          <a:xfrm>
            <a:off x="1150665" y="668670"/>
            <a:ext cx="44476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测量西红柿体积的实验：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28 -0.02176 L 0.00747 0.09699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4971E-6 L 3.61111E-6 -0.0217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utoUpdateAnimBg="0"/>
      <p:bldP spid="7200" grpId="0" animBg="1" autoUpdateAnimBg="0"/>
      <p:bldP spid="7202" grpId="0" autoUpdateAnimBg="0"/>
      <p:bldP spid="7205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9"/>
          <p:cNvSpPr>
            <a:spLocks noChangeArrowheads="1"/>
          </p:cNvSpPr>
          <p:nvPr/>
        </p:nvSpPr>
        <p:spPr bwMode="auto">
          <a:xfrm>
            <a:off x="6948488" y="2301479"/>
            <a:ext cx="86439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zh-CN" altLang="en-US" sz="1500" b="1">
                <a:ea typeface="楷体" panose="02010609060101010101" pitchFamily="49" charset="-122"/>
              </a:rPr>
              <a:t>水面上升了。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8195" name="AutoShape 2"/>
          <p:cNvSpPr>
            <a:spLocks noChangeArrowheads="1"/>
          </p:cNvSpPr>
          <p:nvPr/>
        </p:nvSpPr>
        <p:spPr bwMode="auto">
          <a:xfrm>
            <a:off x="5004197" y="2571753"/>
            <a:ext cx="1889522" cy="756047"/>
          </a:xfrm>
          <a:prstGeom prst="cube">
            <a:avLst>
              <a:gd name="adj" fmla="val 35588"/>
            </a:avLst>
          </a:prstGeom>
          <a:solidFill>
            <a:srgbClr val="99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5004198" y="2564608"/>
            <a:ext cx="1897856" cy="871538"/>
            <a:chOff x="0" y="0"/>
            <a:chExt cx="1594" cy="732"/>
          </a:xfrm>
        </p:grpSpPr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0" y="7"/>
              <a:ext cx="1588" cy="725"/>
            </a:xfrm>
            <a:prstGeom prst="cube">
              <a:avLst>
                <a:gd name="adj" fmla="val 29051"/>
              </a:avLst>
            </a:prstGeom>
            <a:solidFill>
              <a:srgbClr val="99CC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7" y="0"/>
              <a:ext cx="1587" cy="227"/>
            </a:xfrm>
            <a:custGeom>
              <a:avLst/>
              <a:gdLst>
                <a:gd name="T0" fmla="*/ 0 w 1587"/>
                <a:gd name="T1" fmla="*/ 227 h 227"/>
                <a:gd name="T2" fmla="*/ 1360 w 1587"/>
                <a:gd name="T3" fmla="*/ 227 h 227"/>
                <a:gd name="T4" fmla="*/ 1587 w 1587"/>
                <a:gd name="T5" fmla="*/ 0 h 227"/>
                <a:gd name="T6" fmla="*/ 226 w 1587"/>
                <a:gd name="T7" fmla="*/ 0 h 227"/>
                <a:gd name="T8" fmla="*/ 0 w 1587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7"/>
                <a:gd name="T16" fmla="*/ 0 h 227"/>
                <a:gd name="T17" fmla="*/ 1587 w 1587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7" h="227">
                  <a:moveTo>
                    <a:pt x="0" y="227"/>
                  </a:moveTo>
                  <a:lnTo>
                    <a:pt x="1360" y="227"/>
                  </a:lnTo>
                  <a:lnTo>
                    <a:pt x="1587" y="0"/>
                  </a:lnTo>
                  <a:lnTo>
                    <a:pt x="226" y="0"/>
                  </a:lnTo>
                  <a:lnTo>
                    <a:pt x="0" y="227"/>
                  </a:lnTo>
                  <a:close/>
                </a:path>
              </a:pathLst>
            </a:custGeom>
            <a:noFill/>
            <a:ln w="22225" cmpd="sng">
              <a:solidFill>
                <a:srgbClr val="99CC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8197" name="Group 7"/>
          <p:cNvGrpSpPr/>
          <p:nvPr/>
        </p:nvGrpSpPr>
        <p:grpSpPr bwMode="auto">
          <a:xfrm>
            <a:off x="4420791" y="2256237"/>
            <a:ext cx="2808684" cy="1852613"/>
            <a:chOff x="0" y="0"/>
            <a:chExt cx="2359" cy="1556"/>
          </a:xfrm>
        </p:grpSpPr>
        <p:grpSp>
          <p:nvGrpSpPr>
            <p:cNvPr id="5" name="Group 8"/>
            <p:cNvGrpSpPr/>
            <p:nvPr/>
          </p:nvGrpSpPr>
          <p:grpSpPr bwMode="auto">
            <a:xfrm>
              <a:off x="499" y="0"/>
              <a:ext cx="1587" cy="914"/>
              <a:chOff x="0" y="0"/>
              <a:chExt cx="1587" cy="914"/>
            </a:xfrm>
          </p:grpSpPr>
          <p:sp>
            <p:nvSpPr>
              <p:cNvPr id="8223" name="AutoShape 9"/>
              <p:cNvSpPr>
                <a:spLocks noChangeArrowheads="1"/>
              </p:cNvSpPr>
              <p:nvPr/>
            </p:nvSpPr>
            <p:spPr bwMode="auto">
              <a:xfrm>
                <a:off x="0" y="7"/>
                <a:ext cx="1587" cy="907"/>
              </a:xfrm>
              <a:prstGeom prst="cube">
                <a:avLst>
                  <a:gd name="adj" fmla="val 25000"/>
                </a:avLst>
              </a:prstGeom>
              <a:noFill/>
              <a:ln w="254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24" name="Line 10"/>
              <p:cNvSpPr>
                <a:spLocks noChangeShapeType="1"/>
              </p:cNvSpPr>
              <p:nvPr/>
            </p:nvSpPr>
            <p:spPr bwMode="auto">
              <a:xfrm>
                <a:off x="223" y="688"/>
                <a:ext cx="1360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225" name="Line 11"/>
              <p:cNvSpPr>
                <a:spLocks noChangeShapeType="1"/>
              </p:cNvSpPr>
              <p:nvPr/>
            </p:nvSpPr>
            <p:spPr bwMode="auto">
              <a:xfrm>
                <a:off x="226" y="0"/>
                <a:ext cx="0" cy="6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226" name="Line 12"/>
              <p:cNvSpPr>
                <a:spLocks noChangeShapeType="1"/>
              </p:cNvSpPr>
              <p:nvPr/>
            </p:nvSpPr>
            <p:spPr bwMode="auto">
              <a:xfrm flipH="1">
                <a:off x="0" y="688"/>
                <a:ext cx="226" cy="226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8221" name="Rectangle 13"/>
            <p:cNvSpPr>
              <a:spLocks noChangeArrowheads="1"/>
            </p:cNvSpPr>
            <p:nvPr/>
          </p:nvSpPr>
          <p:spPr bwMode="auto">
            <a:xfrm>
              <a:off x="0" y="921"/>
              <a:ext cx="2132" cy="6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22" name="Rectangle 14"/>
            <p:cNvSpPr>
              <a:spLocks noChangeArrowheads="1"/>
            </p:cNvSpPr>
            <p:nvPr/>
          </p:nvSpPr>
          <p:spPr bwMode="auto">
            <a:xfrm rot="2655657">
              <a:off x="1996" y="483"/>
              <a:ext cx="363" cy="7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8198" name="Group 19"/>
          <p:cNvGrpSpPr/>
          <p:nvPr/>
        </p:nvGrpSpPr>
        <p:grpSpPr bwMode="auto">
          <a:xfrm>
            <a:off x="1547813" y="2281240"/>
            <a:ext cx="1889522" cy="1088231"/>
            <a:chOff x="0" y="0"/>
            <a:chExt cx="1587" cy="914"/>
          </a:xfrm>
        </p:grpSpPr>
        <p:sp>
          <p:nvSpPr>
            <p:cNvPr id="8213" name="AutoShape 20"/>
            <p:cNvSpPr>
              <a:spLocks noChangeArrowheads="1"/>
            </p:cNvSpPr>
            <p:nvPr/>
          </p:nvSpPr>
          <p:spPr bwMode="auto">
            <a:xfrm>
              <a:off x="0" y="272"/>
              <a:ext cx="1587" cy="635"/>
            </a:xfrm>
            <a:prstGeom prst="cube">
              <a:avLst>
                <a:gd name="adj" fmla="val 35588"/>
              </a:avLst>
            </a:prstGeom>
            <a:solidFill>
              <a:srgbClr val="99CC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14" name="Freeform 21"/>
            <p:cNvSpPr/>
            <p:nvPr/>
          </p:nvSpPr>
          <p:spPr bwMode="auto">
            <a:xfrm>
              <a:off x="0" y="272"/>
              <a:ext cx="1587" cy="227"/>
            </a:xfrm>
            <a:custGeom>
              <a:avLst/>
              <a:gdLst>
                <a:gd name="T0" fmla="*/ 0 w 1587"/>
                <a:gd name="T1" fmla="*/ 227 h 227"/>
                <a:gd name="T2" fmla="*/ 1360 w 1587"/>
                <a:gd name="T3" fmla="*/ 227 h 227"/>
                <a:gd name="T4" fmla="*/ 1587 w 1587"/>
                <a:gd name="T5" fmla="*/ 0 h 227"/>
                <a:gd name="T6" fmla="*/ 226 w 1587"/>
                <a:gd name="T7" fmla="*/ 0 h 227"/>
                <a:gd name="T8" fmla="*/ 0 w 1587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7"/>
                <a:gd name="T16" fmla="*/ 0 h 227"/>
                <a:gd name="T17" fmla="*/ 1587 w 1587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7" h="227">
                  <a:moveTo>
                    <a:pt x="0" y="227"/>
                  </a:moveTo>
                  <a:lnTo>
                    <a:pt x="1360" y="227"/>
                  </a:lnTo>
                  <a:lnTo>
                    <a:pt x="1587" y="0"/>
                  </a:lnTo>
                  <a:lnTo>
                    <a:pt x="226" y="0"/>
                  </a:lnTo>
                  <a:lnTo>
                    <a:pt x="0" y="227"/>
                  </a:lnTo>
                  <a:close/>
                </a:path>
              </a:pathLst>
            </a:custGeom>
            <a:noFill/>
            <a:ln w="22225" cmpd="sng">
              <a:solidFill>
                <a:srgbClr val="99CC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grpSp>
          <p:nvGrpSpPr>
            <p:cNvPr id="8215" name="Group 22"/>
            <p:cNvGrpSpPr/>
            <p:nvPr/>
          </p:nvGrpSpPr>
          <p:grpSpPr bwMode="auto">
            <a:xfrm>
              <a:off x="0" y="0"/>
              <a:ext cx="1587" cy="914"/>
              <a:chOff x="0" y="0"/>
              <a:chExt cx="1587" cy="914"/>
            </a:xfrm>
          </p:grpSpPr>
          <p:sp>
            <p:nvSpPr>
              <p:cNvPr id="8216" name="AutoShape 23"/>
              <p:cNvSpPr>
                <a:spLocks noChangeArrowheads="1"/>
              </p:cNvSpPr>
              <p:nvPr/>
            </p:nvSpPr>
            <p:spPr bwMode="auto">
              <a:xfrm>
                <a:off x="0" y="7"/>
                <a:ext cx="1587" cy="907"/>
              </a:xfrm>
              <a:prstGeom prst="cube">
                <a:avLst>
                  <a:gd name="adj" fmla="val 25000"/>
                </a:avLst>
              </a:prstGeom>
              <a:noFill/>
              <a:ln w="254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17" name="Line 24"/>
              <p:cNvSpPr>
                <a:spLocks noChangeShapeType="1"/>
              </p:cNvSpPr>
              <p:nvPr/>
            </p:nvSpPr>
            <p:spPr bwMode="auto">
              <a:xfrm>
                <a:off x="223" y="688"/>
                <a:ext cx="1360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" name="Line 25"/>
              <p:cNvSpPr>
                <a:spLocks noChangeShapeType="1"/>
              </p:cNvSpPr>
              <p:nvPr/>
            </p:nvSpPr>
            <p:spPr bwMode="auto">
              <a:xfrm>
                <a:off x="226" y="0"/>
                <a:ext cx="0" cy="6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" name="Line 26"/>
              <p:cNvSpPr>
                <a:spLocks noChangeShapeType="1"/>
              </p:cNvSpPr>
              <p:nvPr/>
            </p:nvSpPr>
            <p:spPr bwMode="auto">
              <a:xfrm flipH="1">
                <a:off x="0" y="688"/>
                <a:ext cx="226" cy="226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7" name="Group 27"/>
          <p:cNvGrpSpPr/>
          <p:nvPr/>
        </p:nvGrpSpPr>
        <p:grpSpPr bwMode="auto">
          <a:xfrm>
            <a:off x="3520678" y="2625330"/>
            <a:ext cx="1375172" cy="708420"/>
            <a:chOff x="0" y="0"/>
            <a:chExt cx="1155" cy="595"/>
          </a:xfrm>
        </p:grpSpPr>
        <p:sp>
          <p:nvSpPr>
            <p:cNvPr id="8211" name="Line 28"/>
            <p:cNvSpPr>
              <a:spLocks noChangeShapeType="1"/>
            </p:cNvSpPr>
            <p:nvPr/>
          </p:nvSpPr>
          <p:spPr bwMode="auto">
            <a:xfrm>
              <a:off x="21" y="273"/>
              <a:ext cx="113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8212" name="Text Box 29"/>
            <p:cNvSpPr txBox="1">
              <a:spLocks noChangeArrowheads="1"/>
            </p:cNvSpPr>
            <p:nvPr/>
          </p:nvSpPr>
          <p:spPr bwMode="auto">
            <a:xfrm>
              <a:off x="0" y="0"/>
              <a:ext cx="102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ea typeface="楷体" panose="02010609060101010101" pitchFamily="49" charset="-122"/>
                </a:rPr>
                <a:t>将土豆放</a:t>
              </a:r>
              <a:endParaRPr lang="en-US" altLang="zh-CN" sz="2000" b="1" dirty="0">
                <a:ea typeface="楷体" panose="02010609060101010101" pitchFamily="49" charset="-122"/>
              </a:endParaRPr>
            </a:p>
            <a:p>
              <a:pPr algn="l"/>
              <a:r>
                <a:rPr lang="zh-CN" altLang="en-US" sz="2000" b="1" dirty="0">
                  <a:ea typeface="楷体" panose="02010609060101010101" pitchFamily="49" charset="-122"/>
                </a:rPr>
                <a:t>入水中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sp>
        <p:nvSpPr>
          <p:cNvPr id="8218" name="Rectangle 30"/>
          <p:cNvSpPr>
            <a:spLocks noChangeArrowheads="1"/>
          </p:cNvSpPr>
          <p:nvPr/>
        </p:nvSpPr>
        <p:spPr bwMode="auto">
          <a:xfrm>
            <a:off x="4978008" y="1437085"/>
            <a:ext cx="2726531" cy="253722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219" name="Rectangle 8"/>
          <p:cNvSpPr>
            <a:spLocks noChangeArrowheads="1"/>
          </p:cNvSpPr>
          <p:nvPr/>
        </p:nvSpPr>
        <p:spPr bwMode="auto">
          <a:xfrm>
            <a:off x="1709737" y="3868343"/>
            <a:ext cx="4806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上升部分水的体积就是土豆的体积。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8" name="Group 40"/>
          <p:cNvGrpSpPr/>
          <p:nvPr/>
        </p:nvGrpSpPr>
        <p:grpSpPr bwMode="auto">
          <a:xfrm>
            <a:off x="5025632" y="2552701"/>
            <a:ext cx="1890713" cy="289322"/>
            <a:chOff x="0" y="0"/>
            <a:chExt cx="1588" cy="243"/>
          </a:xfrm>
        </p:grpSpPr>
        <p:sp>
          <p:nvSpPr>
            <p:cNvPr id="8207" name="Line 41"/>
            <p:cNvSpPr>
              <a:spLocks noChangeShapeType="1"/>
            </p:cNvSpPr>
            <p:nvPr/>
          </p:nvSpPr>
          <p:spPr bwMode="auto">
            <a:xfrm flipH="1">
              <a:off x="1" y="8"/>
              <a:ext cx="226" cy="227"/>
            </a:xfrm>
            <a:prstGeom prst="line">
              <a:avLst/>
            </a:prstGeom>
            <a:noFill/>
            <a:ln w="22225">
              <a:solidFill>
                <a:schemeClr val="accent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8208" name="Line 42"/>
            <p:cNvSpPr>
              <a:spLocks noChangeShapeType="1"/>
            </p:cNvSpPr>
            <p:nvPr/>
          </p:nvSpPr>
          <p:spPr bwMode="auto">
            <a:xfrm flipH="1" flipV="1">
              <a:off x="227" y="0"/>
              <a:ext cx="1361" cy="8"/>
            </a:xfrm>
            <a:prstGeom prst="line">
              <a:avLst/>
            </a:prstGeom>
            <a:noFill/>
            <a:ln w="22225">
              <a:solidFill>
                <a:schemeClr val="accent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8209" name="Line 43"/>
            <p:cNvSpPr>
              <a:spLocks noChangeShapeType="1"/>
            </p:cNvSpPr>
            <p:nvPr/>
          </p:nvSpPr>
          <p:spPr bwMode="auto">
            <a:xfrm flipH="1">
              <a:off x="1348" y="8"/>
              <a:ext cx="226" cy="227"/>
            </a:xfrm>
            <a:prstGeom prst="line">
              <a:avLst/>
            </a:prstGeom>
            <a:noFill/>
            <a:ln w="22225">
              <a:solidFill>
                <a:schemeClr val="accent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8210" name="Line 44"/>
            <p:cNvSpPr>
              <a:spLocks noChangeShapeType="1"/>
            </p:cNvSpPr>
            <p:nvPr/>
          </p:nvSpPr>
          <p:spPr bwMode="auto">
            <a:xfrm flipH="1" flipV="1">
              <a:off x="0" y="235"/>
              <a:ext cx="1361" cy="8"/>
            </a:xfrm>
            <a:prstGeom prst="line">
              <a:avLst/>
            </a:prstGeom>
            <a:noFill/>
            <a:ln w="22225">
              <a:solidFill>
                <a:schemeClr val="accent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8227" name="Text Box 46"/>
          <p:cNvSpPr txBox="1">
            <a:spLocks noChangeArrowheads="1"/>
          </p:cNvSpPr>
          <p:nvPr/>
        </p:nvSpPr>
        <p:spPr bwMode="auto">
          <a:xfrm>
            <a:off x="1187624" y="968211"/>
            <a:ext cx="6984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如果将西红柿换成土豆，你会有什么发现？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28" name="AutoShape 47"/>
          <p:cNvSpPr/>
          <p:nvPr/>
        </p:nvSpPr>
        <p:spPr bwMode="auto">
          <a:xfrm>
            <a:off x="6893723" y="2345533"/>
            <a:ext cx="108347" cy="215504"/>
          </a:xfrm>
          <a:prstGeom prst="rightBrace">
            <a:avLst>
              <a:gd name="adj1" fmla="val 1657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pic>
        <p:nvPicPr>
          <p:cNvPr id="40" name="Picture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593887" y="2176227"/>
            <a:ext cx="758099" cy="569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-0.02161 L 0.0007 0.11728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694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1.04046E-6 L 0.00017 -0.0413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218" grpId="0" animBg="1" autoUpdateAnimBg="0"/>
      <p:bldP spid="8219" grpId="0" autoUpdateAnimBg="0"/>
      <p:bldP spid="8227" grpId="0" autoUpdateAnimBg="0"/>
      <p:bldP spid="8228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4" name="Group 76"/>
          <p:cNvGrpSpPr/>
          <p:nvPr/>
        </p:nvGrpSpPr>
        <p:grpSpPr bwMode="auto">
          <a:xfrm>
            <a:off x="1818085" y="1437086"/>
            <a:ext cx="5384006" cy="1304925"/>
            <a:chOff x="0" y="0"/>
            <a:chExt cx="4522" cy="1096"/>
          </a:xfrm>
        </p:grpSpPr>
        <p:sp>
          <p:nvSpPr>
            <p:cNvPr id="9226" name="AutoShape 53"/>
            <p:cNvSpPr>
              <a:spLocks noChangeArrowheads="1"/>
            </p:cNvSpPr>
            <p:nvPr/>
          </p:nvSpPr>
          <p:spPr bwMode="auto">
            <a:xfrm>
              <a:off x="2132" y="733"/>
              <a:ext cx="499" cy="91"/>
            </a:xfrm>
            <a:prstGeom prst="rightArrow">
              <a:avLst>
                <a:gd name="adj1" fmla="val 50000"/>
                <a:gd name="adj2" fmla="val 137088"/>
              </a:avLst>
            </a:prstGeom>
            <a:solidFill>
              <a:srgbClr val="FF6600"/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grpSp>
          <p:nvGrpSpPr>
            <p:cNvPr id="9227" name="Group 75"/>
            <p:cNvGrpSpPr>
              <a:grpSpLocks noChangeAspect="1"/>
            </p:cNvGrpSpPr>
            <p:nvPr/>
          </p:nvGrpSpPr>
          <p:grpSpPr bwMode="auto">
            <a:xfrm>
              <a:off x="0" y="53"/>
              <a:ext cx="2118" cy="958"/>
              <a:chOff x="0" y="0"/>
              <a:chExt cx="2118" cy="958"/>
            </a:xfrm>
          </p:grpSpPr>
          <p:pic>
            <p:nvPicPr>
              <p:cNvPr id="9231" name="Picture 5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470" y="0"/>
                <a:ext cx="1648" cy="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32" name="Picture 72" descr="西红柿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0" y="366"/>
                <a:ext cx="453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9228" name="Group 74"/>
            <p:cNvGrpSpPr>
              <a:grpSpLocks noChangeAspect="1"/>
            </p:cNvGrpSpPr>
            <p:nvPr/>
          </p:nvGrpSpPr>
          <p:grpSpPr bwMode="auto">
            <a:xfrm>
              <a:off x="2799" y="0"/>
              <a:ext cx="1723" cy="1096"/>
              <a:chOff x="0" y="0"/>
              <a:chExt cx="1723" cy="1096"/>
            </a:xfrm>
          </p:grpSpPr>
          <p:pic>
            <p:nvPicPr>
              <p:cNvPr id="9229" name="Picture 5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1723" cy="1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30" name="Picture 73" descr="西红柿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67" y="464"/>
                <a:ext cx="453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9235" name="Text Box 57"/>
          <p:cNvSpPr txBox="1">
            <a:spLocks noChangeArrowheads="1"/>
          </p:cNvSpPr>
          <p:nvPr/>
        </p:nvSpPr>
        <p:spPr bwMode="auto">
          <a:xfrm>
            <a:off x="1476103" y="755156"/>
            <a:ext cx="5509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西红柿的体积是多少立方厘米呢？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66"/>
          <p:cNvSpPr>
            <a:spLocks noChangeArrowheads="1"/>
          </p:cNvSpPr>
          <p:nvPr/>
        </p:nvSpPr>
        <p:spPr bwMode="auto">
          <a:xfrm>
            <a:off x="2844408" y="3190758"/>
            <a:ext cx="3443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15×10×12-15×10×10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2628904" y="3622955"/>
            <a:ext cx="18934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1800-1500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2642002" y="4001574"/>
            <a:ext cx="2816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70"/>
          <p:cNvSpPr>
            <a:spLocks noChangeArrowheads="1"/>
          </p:cNvSpPr>
          <p:nvPr/>
        </p:nvSpPr>
        <p:spPr bwMode="auto">
          <a:xfrm>
            <a:off x="2080773" y="4401684"/>
            <a:ext cx="4982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答：西红柿的体积是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66"/>
          <p:cNvSpPr>
            <a:spLocks noChangeArrowheads="1"/>
          </p:cNvSpPr>
          <p:nvPr/>
        </p:nvSpPr>
        <p:spPr bwMode="auto">
          <a:xfrm>
            <a:off x="1818084" y="2777612"/>
            <a:ext cx="7099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西红柿的体积等于现在的体积减去原来的体积。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57"/>
          <p:cNvSpPr txBox="1">
            <a:spLocks noChangeArrowheads="1"/>
          </p:cNvSpPr>
          <p:nvPr/>
        </p:nvSpPr>
        <p:spPr bwMode="auto">
          <a:xfrm>
            <a:off x="531445" y="2740822"/>
            <a:ext cx="1456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5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68"/>
          <p:cNvSpPr>
            <a:spLocks noChangeArrowheads="1"/>
          </p:cNvSpPr>
          <p:nvPr/>
        </p:nvSpPr>
        <p:spPr bwMode="auto">
          <a:xfrm>
            <a:off x="2911079" y="4011218"/>
            <a:ext cx="3212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Rectangle 70"/>
          <p:cNvSpPr>
            <a:spLocks noChangeArrowheads="1"/>
          </p:cNvSpPr>
          <p:nvPr/>
        </p:nvSpPr>
        <p:spPr bwMode="auto">
          <a:xfrm>
            <a:off x="2758652" y="4441460"/>
            <a:ext cx="5651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答：西红柿的体积是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70" name="Group 76"/>
          <p:cNvGrpSpPr/>
          <p:nvPr/>
        </p:nvGrpSpPr>
        <p:grpSpPr bwMode="auto">
          <a:xfrm>
            <a:off x="1818085" y="1437086"/>
            <a:ext cx="5384006" cy="1304925"/>
            <a:chOff x="0" y="0"/>
            <a:chExt cx="4522" cy="1096"/>
          </a:xfrm>
        </p:grpSpPr>
        <p:sp>
          <p:nvSpPr>
            <p:cNvPr id="2" name="AutoShape 53"/>
            <p:cNvSpPr>
              <a:spLocks noChangeArrowheads="1"/>
            </p:cNvSpPr>
            <p:nvPr/>
          </p:nvSpPr>
          <p:spPr bwMode="auto">
            <a:xfrm>
              <a:off x="2132" y="733"/>
              <a:ext cx="499" cy="91"/>
            </a:xfrm>
            <a:prstGeom prst="rightArrow">
              <a:avLst>
                <a:gd name="adj1" fmla="val 50000"/>
                <a:gd name="adj2" fmla="val 137088"/>
              </a:avLst>
            </a:prstGeom>
            <a:solidFill>
              <a:srgbClr val="FF6600"/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grpSp>
          <p:nvGrpSpPr>
            <p:cNvPr id="3" name="Group 75"/>
            <p:cNvGrpSpPr>
              <a:grpSpLocks noChangeAspect="1"/>
            </p:cNvGrpSpPr>
            <p:nvPr/>
          </p:nvGrpSpPr>
          <p:grpSpPr bwMode="auto">
            <a:xfrm>
              <a:off x="0" y="53"/>
              <a:ext cx="2118" cy="958"/>
              <a:chOff x="0" y="0"/>
              <a:chExt cx="2118" cy="958"/>
            </a:xfrm>
          </p:grpSpPr>
          <p:pic>
            <p:nvPicPr>
              <p:cNvPr id="11283" name="Picture 5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470" y="0"/>
                <a:ext cx="1648" cy="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4" name="Picture 72" descr="西红柿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0" y="366"/>
                <a:ext cx="453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" name="Group 74"/>
            <p:cNvGrpSpPr>
              <a:grpSpLocks noChangeAspect="1"/>
            </p:cNvGrpSpPr>
            <p:nvPr/>
          </p:nvGrpSpPr>
          <p:grpSpPr bwMode="auto">
            <a:xfrm>
              <a:off x="2799" y="0"/>
              <a:ext cx="1723" cy="1096"/>
              <a:chOff x="0" y="0"/>
              <a:chExt cx="1723" cy="1096"/>
            </a:xfrm>
          </p:grpSpPr>
          <p:pic>
            <p:nvPicPr>
              <p:cNvPr id="6" name="Picture 5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1723" cy="1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2" name="Picture 73" descr="西红柿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67" y="464"/>
                <a:ext cx="453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1279" name="Rectangle 66"/>
          <p:cNvSpPr>
            <a:spLocks noChangeArrowheads="1"/>
          </p:cNvSpPr>
          <p:nvPr/>
        </p:nvSpPr>
        <p:spPr bwMode="auto">
          <a:xfrm>
            <a:off x="1622227" y="2738737"/>
            <a:ext cx="70568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西红柿的体积等于水槽的底面积乘水面上升的高度。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0" name="Rectangle 11"/>
          <p:cNvSpPr>
            <a:spLocks noChangeArrowheads="1"/>
          </p:cNvSpPr>
          <p:nvPr/>
        </p:nvSpPr>
        <p:spPr bwMode="auto">
          <a:xfrm>
            <a:off x="3162304" y="3200402"/>
            <a:ext cx="35699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15×10×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12 - 10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1" name="Rectangle 12"/>
          <p:cNvSpPr>
            <a:spLocks noChangeArrowheads="1"/>
          </p:cNvSpPr>
          <p:nvPr/>
        </p:nvSpPr>
        <p:spPr bwMode="auto">
          <a:xfrm>
            <a:off x="2897982" y="3651649"/>
            <a:ext cx="15586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150×2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7"/>
          <p:cNvSpPr txBox="1">
            <a:spLocks noChangeArrowheads="1"/>
          </p:cNvSpPr>
          <p:nvPr/>
        </p:nvSpPr>
        <p:spPr bwMode="auto">
          <a:xfrm>
            <a:off x="531445" y="2740822"/>
            <a:ext cx="1456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7"/>
          <p:cNvSpPr txBox="1">
            <a:spLocks noChangeArrowheads="1"/>
          </p:cNvSpPr>
          <p:nvPr/>
        </p:nvSpPr>
        <p:spPr bwMode="auto">
          <a:xfrm>
            <a:off x="1476103" y="755156"/>
            <a:ext cx="5509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西红柿的体积是多少立方厘米呢？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autoUpdateAnimBg="0"/>
      <p:bldP spid="11279" grpId="0" autoUpdateAnimBg="0"/>
      <p:bldP spid="11280" grpId="0" autoUpdateAnimBg="0"/>
      <p:bldP spid="11281" grpId="0" autoUpdateAnimBg="0"/>
      <p:bldP spid="21" grpId="0" autoUpdateAnimBg="0"/>
    </p:bldLst>
  </p:timing>
</p:sld>
</file>

<file path=ppt/tags/tag1.xml><?xml version="1.0" encoding="utf-8"?>
<p:tagLst xmlns:p="http://schemas.openxmlformats.org/presentationml/2006/main">
  <p:tag name="KSO_WPP_MARK_KEY" val="dd86dbca-43dc-4170-903a-876ceb6cb02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</Words>
  <Application>WPS 演示</Application>
  <PresentationFormat>全屏显示(16:9)</PresentationFormat>
  <Paragraphs>138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幼圆</vt:lpstr>
      <vt:lpstr>楷体</vt:lpstr>
      <vt:lpstr>等线</vt:lpstr>
      <vt:lpstr>Arial</vt:lpstr>
      <vt:lpstr>Calibri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42</cp:revision>
  <dcterms:created xsi:type="dcterms:W3CDTF">2018-09-11T05:46:00Z</dcterms:created>
  <dcterms:modified xsi:type="dcterms:W3CDTF">2023-02-08T07:39:29Z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E0143E0500A1492CBB0A734D54DBEE6B</vt:lpwstr>
  </property>
</Properties>
</file>