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5" r:id="rId3"/>
    <p:sldId id="326" r:id="rId4"/>
    <p:sldId id="456" r:id="rId5"/>
    <p:sldId id="457" r:id="rId6"/>
    <p:sldId id="458" r:id="rId7"/>
    <p:sldId id="405" r:id="rId8"/>
    <p:sldId id="492" r:id="rId9"/>
    <p:sldId id="328" r:id="rId10"/>
    <p:sldId id="459" r:id="rId11"/>
    <p:sldId id="428" r:id="rId13"/>
    <p:sldId id="344" r:id="rId14"/>
    <p:sldId id="346" r:id="rId15"/>
    <p:sldId id="348" r:id="rId16"/>
    <p:sldId id="349" r:id="rId17"/>
    <p:sldId id="350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27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0000FF"/>
    <a:srgbClr val="FFFFFF"/>
    <a:srgbClr val="FF3399"/>
    <a:srgbClr val="FF9999"/>
    <a:srgbClr val="A83AC6"/>
    <a:srgbClr val="FFFFCC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51"/>
        <p:guide pos="272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18F27EB8-E79B-4DB9-B106-D557A5319CE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8435" name="文本占位符 2"/>
          <p:cNvSpPr>
            <a:spLocks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912C83C-AAFA-45D9-A426-1AAF6314B8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9459" name="文本占位符 2"/>
          <p:cNvSpPr>
            <a:spLocks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C424377-BA19-4735-8F30-D4D94A6643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048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FB76E8F-E4A4-4946-9478-1D9C746BFE1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1507" name="文本占位符 2"/>
          <p:cNvSpPr>
            <a:spLocks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E1EB7D3-90C3-4954-9BCF-1E6A79D7AD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2531" name="文本占位符 2"/>
          <p:cNvSpPr>
            <a:spLocks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D3EFE93-EC90-44E0-BEBC-F6E17A9A57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100CF-C640-4A8D-ACE3-507165119FF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D08BA-1F60-4E33-9738-F2F7D88A05D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72ED-D61C-4D13-BC08-3B9AF6FA5BF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FE555-F5BD-48EC-89C5-DCEB4C86928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042C9-867E-497A-81AC-A12CEB86DAA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FB993-3206-4F96-BDC5-D9B3FB1C17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0EDFF-A56C-4A99-A370-D6F6C33D33D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14FFA-9029-40DB-90C5-C7C33D35D20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BB710C-A374-48F7-98E3-04E0C2262DA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904B8-70AB-484C-9145-412694DB1E7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08E3-82F2-4633-AB83-80DB3125239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 smtClean="0"/>
            </a:lvl1pPr>
          </a:lstStyle>
          <a:p>
            <a:pPr>
              <a:defRPr/>
            </a:pPr>
            <a:fld id="{03D7085C-B5FF-4479-B4C3-A7ED04E05170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6" Type="http://schemas.openxmlformats.org/officeDocument/2006/relationships/image" Target="../media/image10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w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14.wmf"/><Relationship Id="rId6" Type="http://schemas.openxmlformats.org/officeDocument/2006/relationships/oleObject" Target="../embeddings/oleObject6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5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4.bin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0.wmf"/><Relationship Id="rId10" Type="http://schemas.openxmlformats.org/officeDocument/2006/relationships/oleObject" Target="../embeddings/oleObject8.bin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628800"/>
            <a:ext cx="9144000" cy="17526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</a:pPr>
            <a:r>
              <a:rPr lang="zh-CN" altLang="zh-CN" sz="6000" b="1" dirty="0" smtClea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星期日的安排</a:t>
            </a:r>
            <a:endParaRPr lang="zh-CN" altLang="zh-CN" sz="6000" b="1" dirty="0" smtClean="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3284984"/>
            <a:ext cx="9144000" cy="147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 smtClea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北</a:t>
            </a:r>
            <a:r>
              <a:rPr lang="zh-CN" altLang="en-US" sz="2000" b="1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师大版五年级数学下</a:t>
            </a:r>
            <a:r>
              <a:rPr lang="zh-CN" altLang="en-US" sz="2000" b="1" dirty="0" smtClea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册</a:t>
            </a:r>
            <a:endParaRPr lang="zh-CN" altLang="zh-CN" sz="2000" b="1" dirty="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23"/>
          <p:cNvGrpSpPr/>
          <p:nvPr/>
        </p:nvGrpSpPr>
        <p:grpSpPr bwMode="auto">
          <a:xfrm>
            <a:off x="3894138" y="1195388"/>
            <a:ext cx="5876925" cy="936625"/>
            <a:chOff x="1653" y="0"/>
            <a:chExt cx="3494" cy="590"/>
          </a:xfrm>
        </p:grpSpPr>
        <p:sp>
          <p:nvSpPr>
            <p:cNvPr id="11271" name="云形标注 4"/>
            <p:cNvSpPr>
              <a:spLocks noChangeArrowheads="1"/>
            </p:cNvSpPr>
            <p:nvPr/>
          </p:nvSpPr>
          <p:spPr bwMode="auto">
            <a:xfrm>
              <a:off x="1653" y="0"/>
              <a:ext cx="2159" cy="590"/>
            </a:xfrm>
            <a:prstGeom prst="cloudCallout">
              <a:avLst>
                <a:gd name="adj1" fmla="val 48611"/>
                <a:gd name="adj2" fmla="val 59829"/>
              </a:avLst>
            </a:prstGeom>
            <a:solidFill>
              <a:srgbClr val="FFFFCC"/>
            </a:solidFill>
            <a:ln w="3175">
              <a:solidFill>
                <a:srgbClr val="0000FF"/>
              </a:solidFill>
              <a:round/>
            </a:ln>
          </p:spPr>
          <p:txBody>
            <a:bodyPr lIns="90000" tIns="46800" rIns="90000" bIns="46800" anchor="ctr"/>
            <a:lstStyle/>
            <a:p>
              <a:endParaRPr lang="zh-CN" altLang="en-US" sz="2000"/>
            </a:p>
          </p:txBody>
        </p:sp>
        <p:sp>
          <p:nvSpPr>
            <p:cNvPr id="11272" name="文本框 7171"/>
            <p:cNvSpPr txBox="1">
              <a:spLocks noChangeArrowheads="1"/>
            </p:cNvSpPr>
            <p:nvPr/>
          </p:nvSpPr>
          <p:spPr bwMode="auto">
            <a:xfrm>
              <a:off x="1927" y="136"/>
              <a:ext cx="3220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你能看懂吗？</a:t>
              </a: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1267" name="图片 24" descr="158160_357501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7263" y="1411288"/>
            <a:ext cx="11525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9" descr="1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713" y="2276475"/>
            <a:ext cx="537210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0"/>
          <p:cNvSpPr>
            <a:spLocks noChangeArrowheads="1"/>
          </p:cNvSpPr>
          <p:nvPr/>
        </p:nvSpPr>
        <p:spPr bwMode="auto">
          <a:xfrm>
            <a:off x="2124075" y="5011738"/>
            <a:ext cx="5984875" cy="941387"/>
          </a:xfrm>
          <a:prstGeom prst="roundRect">
            <a:avLst>
              <a:gd name="adj" fmla="val 16667"/>
            </a:avLst>
          </a:prstGeom>
          <a:solidFill>
            <a:srgbClr val="F9B9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整数加法的交换律和结合律对分数加法同样适用。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/>
          <p:cNvSpPr>
            <a:spLocks noChangeArrowheads="1"/>
          </p:cNvSpPr>
          <p:nvPr/>
        </p:nvSpPr>
        <p:spPr bwMode="auto">
          <a:xfrm>
            <a:off x="5003800" y="3068638"/>
            <a:ext cx="1511300" cy="431800"/>
          </a:xfrm>
          <a:prstGeom prst="roundRect">
            <a:avLst>
              <a:gd name="adj" fmla="val 16667"/>
            </a:avLst>
          </a:prstGeom>
          <a:noFill/>
          <a:ln w="412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6375" y="1341438"/>
            <a:ext cx="6324600" cy="426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3571875" y="214313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en-US" altLang="zh-CN" sz="3200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"/>
          <p:cNvSpPr txBox="1">
            <a:spLocks noChangeArrowheads="1"/>
          </p:cNvSpPr>
          <p:nvPr/>
        </p:nvSpPr>
        <p:spPr bwMode="auto">
          <a:xfrm>
            <a:off x="682625" y="981075"/>
            <a:ext cx="7720013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看图列式计算。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甲、乙两队合修一条公路。没修的部分占这条公路的几分之几？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5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92275" y="3068638"/>
            <a:ext cx="5961063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219450" y="4787900"/>
            <a:ext cx="142875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 flipV="1">
            <a:off x="3332163" y="5221288"/>
            <a:ext cx="576262" cy="79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698750" y="4921250"/>
            <a:ext cx="24304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995738" y="4940300"/>
            <a:ext cx="24304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422775" y="4772025"/>
            <a:ext cx="142875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2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21"/>
          <p:cNvSpPr>
            <a:spLocks noChangeShapeType="1"/>
          </p:cNvSpPr>
          <p:nvPr/>
        </p:nvSpPr>
        <p:spPr bwMode="auto">
          <a:xfrm flipV="1">
            <a:off x="4535488" y="5203825"/>
            <a:ext cx="576262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054600" y="4924425"/>
            <a:ext cx="24320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481638" y="4754563"/>
            <a:ext cx="1430337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5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 flipV="1">
            <a:off x="5595938" y="5187950"/>
            <a:ext cx="576262" cy="79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/>
      <p:bldP spid="5" grpId="0"/>
      <p:bldP spid="6" grpId="0"/>
      <p:bldP spid="7" grpId="0" animBg="1"/>
      <p:bldP spid="13" grpId="0"/>
      <p:bldP spid="14" grpId="0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786188" y="2143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3399"/>
                </a:solidFill>
                <a:ea typeface="微软雅黑" panose="020B0503020204020204" pitchFamily="34" charset="-122"/>
              </a:rPr>
              <a:t>课堂小结</a:t>
            </a:r>
            <a:endParaRPr lang="zh-CN" altLang="en-US" sz="3200" b="1">
              <a:solidFill>
                <a:srgbClr val="FF3399"/>
              </a:solidFill>
              <a:ea typeface="微软雅黑" panose="020B0503020204020204" pitchFamily="34" charset="-122"/>
            </a:endParaRPr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692150" y="1714500"/>
            <a:ext cx="7870825" cy="185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通过今天的学习，你有什么收获？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Picture 6" descr="G:\animation\nature\mushrooms\red_mushroom_hc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3213100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500438" y="2143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solidFill>
                  <a:srgbClr val="FF3399"/>
                </a:solidFill>
                <a:ea typeface="微软雅黑" panose="020B0503020204020204" pitchFamily="34" charset="-122"/>
              </a:rPr>
              <a:t>课堂小结</a:t>
            </a:r>
            <a:endParaRPr lang="zh-CN" altLang="en-US" sz="3200" b="1" dirty="0">
              <a:solidFill>
                <a:srgbClr val="FF3399"/>
              </a:solidFill>
              <a:ea typeface="微软雅黑" panose="020B0503020204020204" pitchFamily="34" charset="-122"/>
            </a:endParaRPr>
          </a:p>
        </p:txBody>
      </p:sp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971550" y="2132013"/>
            <a:ext cx="70897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文本框 99"/>
          <p:cNvSpPr txBox="1">
            <a:spLocks noChangeArrowheads="1"/>
          </p:cNvSpPr>
          <p:nvPr/>
        </p:nvSpPr>
        <p:spPr bwMode="auto">
          <a:xfrm>
            <a:off x="971550" y="1123950"/>
            <a:ext cx="701357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数加减混合运算的顺序和整数加减混合运算的顺序是相同的。计算时，可以先将所有分数全部通分，再进行计算的；也可以根据需进行部分通分。用哪种合适，则需要根据具体的算式特点来确定。计算时，要灵活处理，有简便方法的可用简便方法，使计算过程更加简洁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571875" y="214313"/>
            <a:ext cx="61309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3399"/>
                </a:solidFill>
                <a:ea typeface="微软雅黑" panose="020B0503020204020204" pitchFamily="34" charset="-122"/>
              </a:rPr>
              <a:t>课后作业</a:t>
            </a:r>
            <a:endParaRPr lang="zh-CN" altLang="en-US" sz="3200" b="1">
              <a:solidFill>
                <a:srgbClr val="FF3399"/>
              </a:solidFill>
              <a:ea typeface="微软雅黑" panose="020B0503020204020204" pitchFamily="34" charset="-122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547813" y="1701800"/>
            <a:ext cx="72453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页练一练第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题。   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8" name="Picture 6" descr="G:\animation\nature\mushrooms\red_mushroom_hc.gi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7088" y="3213100"/>
            <a:ext cx="333375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3357563" y="142875"/>
            <a:ext cx="6213475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复习引入</a:t>
            </a:r>
            <a:endParaRPr lang="zh-CN" altLang="zh-CN" sz="3200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32" name="文本框 11431"/>
          <p:cNvSpPr txBox="1">
            <a:spLocks noChangeArrowheads="1"/>
          </p:cNvSpPr>
          <p:nvPr/>
        </p:nvSpPr>
        <p:spPr bwMode="auto">
          <a:xfrm>
            <a:off x="971550" y="1270000"/>
            <a:ext cx="3816350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口算下面各题：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文本框 11432"/>
          <p:cNvSpPr txBox="1">
            <a:spLocks noChangeArrowheads="1"/>
          </p:cNvSpPr>
          <p:nvPr/>
        </p:nvSpPr>
        <p:spPr bwMode="auto">
          <a:xfrm>
            <a:off x="900113" y="2206625"/>
            <a:ext cx="18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11462"/>
          <p:cNvGrpSpPr/>
          <p:nvPr/>
        </p:nvGrpSpPr>
        <p:grpSpPr bwMode="auto">
          <a:xfrm>
            <a:off x="1246188" y="2062163"/>
            <a:ext cx="5765800" cy="1062037"/>
            <a:chOff x="1011" y="1661"/>
            <a:chExt cx="3632" cy="669"/>
          </a:xfrm>
        </p:grpSpPr>
        <p:grpSp>
          <p:nvGrpSpPr>
            <p:cNvPr id="3091" name="组合 11459"/>
            <p:cNvGrpSpPr/>
            <p:nvPr/>
          </p:nvGrpSpPr>
          <p:grpSpPr bwMode="auto">
            <a:xfrm>
              <a:off x="1011" y="1661"/>
              <a:ext cx="735" cy="653"/>
              <a:chOff x="740" y="1842"/>
              <a:chExt cx="735" cy="653"/>
            </a:xfrm>
          </p:grpSpPr>
          <p:sp>
            <p:nvSpPr>
              <p:cNvPr id="3106" name="文本框 11434"/>
              <p:cNvSpPr txBox="1">
                <a:spLocks noChangeArrowheads="1"/>
              </p:cNvSpPr>
              <p:nvPr/>
            </p:nvSpPr>
            <p:spPr bwMode="auto">
              <a:xfrm>
                <a:off x="1292" y="1842"/>
                <a:ext cx="11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7" name="文本框 11435"/>
              <p:cNvSpPr txBox="1">
                <a:spLocks noChangeArrowheads="1"/>
              </p:cNvSpPr>
              <p:nvPr/>
            </p:nvSpPr>
            <p:spPr bwMode="auto">
              <a:xfrm>
                <a:off x="1247" y="2160"/>
                <a:ext cx="228" cy="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8" name="文本框 11442"/>
              <p:cNvSpPr txBox="1">
                <a:spLocks noChangeArrowheads="1"/>
              </p:cNvSpPr>
              <p:nvPr/>
            </p:nvSpPr>
            <p:spPr bwMode="auto">
              <a:xfrm>
                <a:off x="1247" y="1943"/>
                <a:ext cx="227" cy="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09" name="组合 11448"/>
              <p:cNvGrpSpPr/>
              <p:nvPr/>
            </p:nvGrpSpPr>
            <p:grpSpPr bwMode="auto">
              <a:xfrm>
                <a:off x="740" y="1943"/>
                <a:ext cx="303" cy="552"/>
                <a:chOff x="740" y="1943"/>
                <a:chExt cx="303" cy="552"/>
              </a:xfrm>
            </p:grpSpPr>
            <p:sp>
              <p:nvSpPr>
                <p:cNvPr id="3112" name="文本框 11433"/>
                <p:cNvSpPr txBox="1">
                  <a:spLocks noChangeArrowheads="1"/>
                </p:cNvSpPr>
                <p:nvPr/>
              </p:nvSpPr>
              <p:spPr bwMode="auto">
                <a:xfrm>
                  <a:off x="744" y="2170"/>
                  <a:ext cx="299" cy="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60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 </a:t>
                  </a:r>
                  <a:endPara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13" name="文本框 11441"/>
                <p:cNvSpPr txBox="1">
                  <a:spLocks noChangeArrowheads="1"/>
                </p:cNvSpPr>
                <p:nvPr/>
              </p:nvSpPr>
              <p:spPr bwMode="auto">
                <a:xfrm>
                  <a:off x="740" y="1943"/>
                  <a:ext cx="237" cy="3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60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14" name="直接连接符 11446"/>
                <p:cNvSpPr>
                  <a:spLocks noChangeShapeType="1"/>
                </p:cNvSpPr>
                <p:nvPr/>
              </p:nvSpPr>
              <p:spPr bwMode="auto">
                <a:xfrm>
                  <a:off x="748" y="2205"/>
                  <a:ext cx="22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110" name="直接连接符 11447"/>
              <p:cNvSpPr>
                <a:spLocks noChangeShapeType="1"/>
              </p:cNvSpPr>
              <p:nvPr/>
            </p:nvSpPr>
            <p:spPr bwMode="auto">
              <a:xfrm>
                <a:off x="1247" y="2205"/>
                <a:ext cx="22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11" name="文本框 11449"/>
              <p:cNvSpPr txBox="1">
                <a:spLocks noChangeArrowheads="1"/>
              </p:cNvSpPr>
              <p:nvPr/>
            </p:nvSpPr>
            <p:spPr bwMode="auto">
              <a:xfrm>
                <a:off x="984" y="2050"/>
                <a:ext cx="281" cy="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</a:t>
                </a:r>
                <a:endPara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92" name="组合 11461"/>
            <p:cNvGrpSpPr/>
            <p:nvPr/>
          </p:nvGrpSpPr>
          <p:grpSpPr bwMode="auto">
            <a:xfrm>
              <a:off x="3875" y="1752"/>
              <a:ext cx="768" cy="537"/>
              <a:chOff x="3194" y="1933"/>
              <a:chExt cx="768" cy="537"/>
            </a:xfrm>
          </p:grpSpPr>
          <p:sp>
            <p:nvSpPr>
              <p:cNvPr id="3101" name="文本框 11438"/>
              <p:cNvSpPr txBox="1">
                <a:spLocks noChangeArrowheads="1"/>
              </p:cNvSpPr>
              <p:nvPr/>
            </p:nvSpPr>
            <p:spPr bwMode="auto">
              <a:xfrm>
                <a:off x="3194" y="2069"/>
                <a:ext cx="237" cy="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2" name="文本框 11439"/>
              <p:cNvSpPr txBox="1">
                <a:spLocks noChangeArrowheads="1"/>
              </p:cNvSpPr>
              <p:nvPr/>
            </p:nvSpPr>
            <p:spPr bwMode="auto">
              <a:xfrm>
                <a:off x="3599" y="2160"/>
                <a:ext cx="363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3" name="文本框 11445"/>
              <p:cNvSpPr txBox="1">
                <a:spLocks noChangeArrowheads="1"/>
              </p:cNvSpPr>
              <p:nvPr/>
            </p:nvSpPr>
            <p:spPr bwMode="auto">
              <a:xfrm>
                <a:off x="3651" y="1933"/>
                <a:ext cx="22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4" name="直接连接符 11455"/>
              <p:cNvSpPr>
                <a:spLocks noChangeShapeType="1"/>
              </p:cNvSpPr>
              <p:nvPr/>
            </p:nvSpPr>
            <p:spPr bwMode="auto">
              <a:xfrm>
                <a:off x="3651" y="2205"/>
                <a:ext cx="27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5" name="文本框 11457"/>
              <p:cNvSpPr txBox="1">
                <a:spLocks noChangeArrowheads="1"/>
              </p:cNvSpPr>
              <p:nvPr/>
            </p:nvSpPr>
            <p:spPr bwMode="auto">
              <a:xfrm>
                <a:off x="3360" y="2060"/>
                <a:ext cx="281" cy="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8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+</a:t>
                </a:r>
                <a:endParaRPr lang="en-US" altLang="zh-CN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93" name="组合 11460"/>
            <p:cNvGrpSpPr/>
            <p:nvPr/>
          </p:nvGrpSpPr>
          <p:grpSpPr bwMode="auto">
            <a:xfrm>
              <a:off x="2469" y="1771"/>
              <a:ext cx="870" cy="559"/>
              <a:chOff x="1924" y="1943"/>
              <a:chExt cx="870" cy="559"/>
            </a:xfrm>
          </p:grpSpPr>
          <p:sp>
            <p:nvSpPr>
              <p:cNvPr id="3094" name="文本框 11436"/>
              <p:cNvSpPr txBox="1">
                <a:spLocks noChangeArrowheads="1"/>
              </p:cNvSpPr>
              <p:nvPr/>
            </p:nvSpPr>
            <p:spPr bwMode="auto">
              <a:xfrm>
                <a:off x="1924" y="2160"/>
                <a:ext cx="237" cy="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5" name="文本框 11437"/>
              <p:cNvSpPr txBox="1">
                <a:spLocks noChangeArrowheads="1"/>
              </p:cNvSpPr>
              <p:nvPr/>
            </p:nvSpPr>
            <p:spPr bwMode="auto">
              <a:xfrm>
                <a:off x="2434" y="2167"/>
                <a:ext cx="360" cy="3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6" name="文本框 11443"/>
              <p:cNvSpPr txBox="1">
                <a:spLocks noChangeArrowheads="1"/>
              </p:cNvSpPr>
              <p:nvPr/>
            </p:nvSpPr>
            <p:spPr bwMode="auto">
              <a:xfrm>
                <a:off x="1927" y="1943"/>
                <a:ext cx="227" cy="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7" name="文本框 11444"/>
              <p:cNvSpPr txBox="1">
                <a:spLocks noChangeArrowheads="1"/>
              </p:cNvSpPr>
              <p:nvPr/>
            </p:nvSpPr>
            <p:spPr bwMode="auto">
              <a:xfrm>
                <a:off x="2472" y="1943"/>
                <a:ext cx="227" cy="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6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en-US" altLang="zh-CN" sz="2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8" name="直接连接符 11451"/>
              <p:cNvSpPr>
                <a:spLocks noChangeShapeType="1"/>
              </p:cNvSpPr>
              <p:nvPr/>
            </p:nvSpPr>
            <p:spPr bwMode="auto">
              <a:xfrm>
                <a:off x="1927" y="2205"/>
                <a:ext cx="22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99" name="直接连接符 11453"/>
              <p:cNvSpPr>
                <a:spLocks noChangeShapeType="1"/>
              </p:cNvSpPr>
              <p:nvPr/>
            </p:nvSpPr>
            <p:spPr bwMode="auto">
              <a:xfrm>
                <a:off x="2245" y="2205"/>
                <a:ext cx="13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00" name="直接连接符 11458"/>
              <p:cNvSpPr>
                <a:spLocks noChangeShapeType="1"/>
              </p:cNvSpPr>
              <p:nvPr/>
            </p:nvSpPr>
            <p:spPr bwMode="auto">
              <a:xfrm>
                <a:off x="2472" y="2205"/>
                <a:ext cx="27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11467"/>
          <p:cNvGrpSpPr/>
          <p:nvPr/>
        </p:nvGrpSpPr>
        <p:grpSpPr bwMode="auto">
          <a:xfrm>
            <a:off x="4357688" y="3000375"/>
            <a:ext cx="3816350" cy="2016125"/>
            <a:chOff x="2472" y="2432"/>
            <a:chExt cx="2812" cy="1270"/>
          </a:xfrm>
        </p:grpSpPr>
        <p:sp>
          <p:nvSpPr>
            <p:cNvPr id="3089" name="云形标注 11465" descr="蓝色面巾纸"/>
            <p:cNvSpPr>
              <a:spLocks noChangeArrowheads="1"/>
            </p:cNvSpPr>
            <p:nvPr/>
          </p:nvSpPr>
          <p:spPr bwMode="auto">
            <a:xfrm>
              <a:off x="2472" y="2432"/>
              <a:ext cx="2812" cy="1270"/>
            </a:xfrm>
            <a:prstGeom prst="cloudCallout">
              <a:avLst>
                <a:gd name="adj1" fmla="val -37412"/>
                <a:gd name="adj2" fmla="val 65042"/>
              </a:avLst>
            </a:prstGeom>
            <a:blipFill dpi="0" rotWithShape="1">
              <a:blip r:embed="rId1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zh-CN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90" name="文本框 11466"/>
            <p:cNvSpPr txBox="1">
              <a:spLocks noChangeArrowheads="1"/>
            </p:cNvSpPr>
            <p:nvPr/>
          </p:nvSpPr>
          <p:spPr bwMode="auto">
            <a:xfrm>
              <a:off x="2653" y="2622"/>
              <a:ext cx="232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说一说整数加减</a:t>
              </a:r>
              <a:endPara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混合运算的运算顺序</a:t>
              </a:r>
              <a:endPara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/>
              <a:r>
                <a:rPr lang="zh-CN" altLang="en-US" sz="2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是怎样的？</a:t>
              </a:r>
              <a:endPara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2589213" y="2162175"/>
            <a:ext cx="142875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12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Line 21"/>
          <p:cNvSpPr>
            <a:spLocks noChangeShapeType="1"/>
          </p:cNvSpPr>
          <p:nvPr/>
        </p:nvSpPr>
        <p:spPr bwMode="auto">
          <a:xfrm flipV="1">
            <a:off x="2701925" y="2595563"/>
            <a:ext cx="576263" cy="79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2339975" y="2349500"/>
            <a:ext cx="2430463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019675" y="2143125"/>
            <a:ext cx="1430338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 flipV="1">
            <a:off x="5133975" y="2574925"/>
            <a:ext cx="576263" cy="952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714875" y="2357438"/>
            <a:ext cx="2430463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451725" y="2205038"/>
            <a:ext cx="1430338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10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 flipV="1">
            <a:off x="7566025" y="2638425"/>
            <a:ext cx="576263" cy="79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931025" y="2338388"/>
            <a:ext cx="24320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8" name="图片 41" descr="ZXXKCOM20140103114014371355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00438" y="4572000"/>
            <a:ext cx="1411287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32" grpId="0"/>
      <p:bldP spid="49" grpId="0"/>
      <p:bldP spid="50" grpId="0" animBg="1"/>
      <p:bldP spid="51" grpId="0"/>
      <p:bldP spid="14" grpId="0"/>
      <p:bldP spid="15" grpId="0" animBg="1"/>
      <p:bldP spid="16" grpId="0"/>
      <p:bldP spid="17" grpId="0"/>
      <p:bldP spid="18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5"/>
          <p:cNvGrpSpPr/>
          <p:nvPr/>
        </p:nvGrpSpPr>
        <p:grpSpPr bwMode="auto">
          <a:xfrm>
            <a:off x="2773363" y="3716338"/>
            <a:ext cx="5565775" cy="2152650"/>
            <a:chOff x="3570" y="5855"/>
            <a:chExt cx="8765" cy="3390"/>
          </a:xfrm>
        </p:grpSpPr>
        <p:pic>
          <p:nvPicPr>
            <p:cNvPr id="4100" name="Picture 2" descr="teacher0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693" y="6875"/>
              <a:ext cx="2642" cy="2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1" name="云形标注 17"/>
            <p:cNvSpPr>
              <a:spLocks noChangeArrowheads="1"/>
            </p:cNvSpPr>
            <p:nvPr/>
          </p:nvSpPr>
          <p:spPr bwMode="auto">
            <a:xfrm>
              <a:off x="3570" y="5855"/>
              <a:ext cx="5918" cy="2715"/>
            </a:xfrm>
            <a:prstGeom prst="cloudCallout">
              <a:avLst>
                <a:gd name="adj1" fmla="val 64310"/>
                <a:gd name="adj2" fmla="val 23574"/>
              </a:avLst>
            </a:prstGeom>
            <a:solidFill>
              <a:srgbClr val="FFFF99"/>
            </a:solidFill>
            <a:ln w="9525">
              <a:solidFill>
                <a:srgbClr val="FF9900"/>
              </a:solidFill>
              <a:miter lim="800000"/>
            </a:ln>
          </p:spPr>
          <p:txBody>
            <a:bodyPr wrap="none" lIns="90170" tIns="46990" rIns="90170" bIns="46990" anchor="ctr"/>
            <a:lstStyle/>
            <a:p>
              <a:pPr algn="ctr"/>
              <a:endParaRPr lang="zh-CN" altLang="zh-CN"/>
            </a:p>
          </p:txBody>
        </p:sp>
        <p:sp>
          <p:nvSpPr>
            <p:cNvPr id="4102" name="文本框 18"/>
            <p:cNvSpPr txBox="1">
              <a:spLocks noChangeArrowheads="1"/>
            </p:cNvSpPr>
            <p:nvPr/>
          </p:nvSpPr>
          <p:spPr bwMode="auto">
            <a:xfrm>
              <a:off x="4365" y="6308"/>
              <a:ext cx="4658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同学们，星期日你们都做什么？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099" name="图片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68538" y="1196975"/>
            <a:ext cx="4673600" cy="243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00063" y="142875"/>
            <a:ext cx="7499350" cy="850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buFontTx/>
              <a:buNone/>
              <a:defRPr/>
            </a:pPr>
            <a:r>
              <a:rPr lang="zh-CN" altLang="en-US" sz="3200" b="1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3200" b="1" dirty="0">
              <a:solidFill>
                <a:srgbClr val="FF339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图片 55" descr="17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3213100"/>
            <a:ext cx="8031162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组合 3"/>
          <p:cNvGrpSpPr/>
          <p:nvPr/>
        </p:nvGrpSpPr>
        <p:grpSpPr bwMode="auto">
          <a:xfrm>
            <a:off x="1260475" y="1123950"/>
            <a:ext cx="6408738" cy="1219200"/>
            <a:chOff x="0" y="0"/>
            <a:chExt cx="3811" cy="590"/>
          </a:xfrm>
        </p:grpSpPr>
        <p:sp>
          <p:nvSpPr>
            <p:cNvPr id="5126" name="云形标注 4"/>
            <p:cNvSpPr>
              <a:spLocks noChangeArrowheads="1"/>
            </p:cNvSpPr>
            <p:nvPr/>
          </p:nvSpPr>
          <p:spPr bwMode="auto">
            <a:xfrm>
              <a:off x="0" y="0"/>
              <a:ext cx="3811" cy="590"/>
            </a:xfrm>
            <a:prstGeom prst="cloudCallout">
              <a:avLst>
                <a:gd name="adj1" fmla="val 48611"/>
                <a:gd name="adj2" fmla="val 59829"/>
              </a:avLst>
            </a:prstGeom>
            <a:solidFill>
              <a:srgbClr val="FFFFCC"/>
            </a:solidFill>
            <a:ln w="3175">
              <a:solidFill>
                <a:srgbClr val="0000FF"/>
              </a:solidFill>
              <a:round/>
            </a:ln>
          </p:spPr>
          <p:txBody>
            <a:bodyPr lIns="90000" tIns="46800" rIns="90000" bIns="46800" anchor="ctr"/>
            <a:lstStyle/>
            <a:p>
              <a:endParaRPr lang="zh-CN" altLang="en-US" sz="2000"/>
            </a:p>
          </p:txBody>
        </p:sp>
        <p:sp>
          <p:nvSpPr>
            <p:cNvPr id="5127" name="文本框 7171"/>
            <p:cNvSpPr txBox="1">
              <a:spLocks noChangeArrowheads="1"/>
            </p:cNvSpPr>
            <p:nvPr/>
          </p:nvSpPr>
          <p:spPr bwMode="auto">
            <a:xfrm>
              <a:off x="273" y="90"/>
              <a:ext cx="3220" cy="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淘气和笑笑分别调查了本班男、女生星期日的活动安排。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5125" name="图片 6" descr="158160_357501s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1725" y="1339850"/>
            <a:ext cx="11525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2266950" y="3717925"/>
            <a:ext cx="5565775" cy="2152650"/>
            <a:chOff x="3570" y="5855"/>
            <a:chExt cx="8765" cy="3390"/>
          </a:xfrm>
        </p:grpSpPr>
        <p:pic>
          <p:nvPicPr>
            <p:cNvPr id="6148" name="Picture 2" descr="teacher00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9692" y="6875"/>
              <a:ext cx="2642" cy="2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" name="云形标注 4"/>
            <p:cNvSpPr>
              <a:spLocks noChangeArrowheads="1"/>
            </p:cNvSpPr>
            <p:nvPr/>
          </p:nvSpPr>
          <p:spPr bwMode="auto">
            <a:xfrm>
              <a:off x="3570" y="5855"/>
              <a:ext cx="5917" cy="2715"/>
            </a:xfrm>
            <a:prstGeom prst="cloudCallout">
              <a:avLst>
                <a:gd name="adj1" fmla="val 64310"/>
                <a:gd name="adj2" fmla="val 23574"/>
              </a:avLst>
            </a:prstGeom>
            <a:solidFill>
              <a:srgbClr val="FFFF99"/>
            </a:solidFill>
            <a:ln w="9525">
              <a:solidFill>
                <a:srgbClr val="FF9900"/>
              </a:solidFill>
              <a:miter lim="800000"/>
            </a:ln>
          </p:spPr>
          <p:txBody>
            <a:bodyPr wrap="none" lIns="90170" tIns="46990" rIns="90170" bIns="46990" anchor="ctr"/>
            <a:lstStyle/>
            <a:p>
              <a:pPr algn="ctr"/>
              <a:endParaRPr lang="zh-CN" altLang="zh-CN"/>
            </a:p>
          </p:txBody>
        </p:sp>
        <p:sp>
          <p:nvSpPr>
            <p:cNvPr id="6150" name="文本框 5"/>
            <p:cNvSpPr txBox="1">
              <a:spLocks noChangeArrowheads="1"/>
            </p:cNvSpPr>
            <p:nvPr/>
          </p:nvSpPr>
          <p:spPr bwMode="auto">
            <a:xfrm>
              <a:off x="4365" y="6308"/>
              <a:ext cx="4658" cy="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你能提出哪些数学问题呢？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6147" name="图片 55" descr="1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1412875"/>
            <a:ext cx="8031163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427538" y="1557338"/>
            <a:ext cx="43862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留在家中的男生人数占男生总人数的几分之几？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346450" y="3757613"/>
            <a:ext cx="720725" cy="1258887"/>
          </a:xfrm>
          <a:prstGeom prst="rect">
            <a:avLst/>
          </a:prstGeom>
          <a:solidFill>
            <a:srgbClr val="F494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284413" y="3757613"/>
            <a:ext cx="1079500" cy="125888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547813" y="3757613"/>
            <a:ext cx="720725" cy="12588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547813" y="3773488"/>
            <a:ext cx="2520950" cy="125888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1547813" y="3757613"/>
          <a:ext cx="2520952" cy="12604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136"/>
                <a:gridCol w="360136"/>
                <a:gridCol w="360136"/>
                <a:gridCol w="360136"/>
                <a:gridCol w="360136"/>
                <a:gridCol w="360136"/>
                <a:gridCol w="360136"/>
              </a:tblGrid>
              <a:tr h="1260475"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4" marR="91474" marT="45737" marB="4573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4" marR="91474" marT="45737" marB="4573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4" marR="91474" marT="45737" marB="4573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4" marR="91474" marT="45737" marB="4573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4" marR="91474" marT="45737" marB="4573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4" marR="91474" marT="45737" marB="4573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8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74" marR="91474" marT="45737" marB="45737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993775" y="3357563"/>
            <a:ext cx="1273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户外活动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2228850" y="3357563"/>
            <a:ext cx="1528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去少年宫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3351213" y="3357563"/>
            <a:ext cx="12207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留在家中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7" name="Object 45"/>
          <p:cNvGraphicFramePr/>
          <p:nvPr/>
        </p:nvGraphicFramePr>
        <p:xfrm>
          <a:off x="5364163" y="3716338"/>
          <a:ext cx="1044575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" r:id="rId1" imgW="609600" imgH="393700" progId="Equation.3">
                  <p:embed/>
                </p:oleObj>
              </mc:Choice>
              <mc:Fallback>
                <p:oleObj name="" r:id="rId1" imgW="609600" imgH="393700" progId="Equation.3">
                  <p:embed/>
                  <p:pic>
                    <p:nvPicPr>
                      <p:cNvPr id="0" name="Object 45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163" y="3716338"/>
                        <a:ext cx="1044575" cy="674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" name="Object 49"/>
          <p:cNvGraphicFramePr/>
          <p:nvPr/>
        </p:nvGraphicFramePr>
        <p:xfrm>
          <a:off x="5072063" y="4284663"/>
          <a:ext cx="10223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" r:id="rId3" imgW="558800" imgH="393700" progId="Equation.3">
                  <p:embed/>
                </p:oleObj>
              </mc:Choice>
              <mc:Fallback>
                <p:oleObj name="" r:id="rId3" imgW="558800" imgH="393700" progId="Equation.3">
                  <p:embed/>
                  <p:pic>
                    <p:nvPicPr>
                      <p:cNvPr id="0" name="Object 4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3" y="4284663"/>
                        <a:ext cx="10223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" name="Object 50"/>
          <p:cNvGraphicFramePr/>
          <p:nvPr/>
        </p:nvGraphicFramePr>
        <p:xfrm>
          <a:off x="5076825" y="4940300"/>
          <a:ext cx="506413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" r:id="rId5" imgW="292100" imgH="393700" progId="Equation.3">
                  <p:embed/>
                </p:oleObj>
              </mc:Choice>
              <mc:Fallback>
                <p:oleObj name="" r:id="rId5" imgW="292100" imgH="393700" progId="Equation.3">
                  <p:embed/>
                  <p:pic>
                    <p:nvPicPr>
                      <p:cNvPr id="0" name="Object 5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4940300"/>
                        <a:ext cx="506413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99" name="图片 2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8675" y="1268413"/>
            <a:ext cx="3475038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54" grpId="0" bldLvl="0" animBg="1"/>
      <p:bldP spid="52" grpId="0" bldLvl="0" animBg="1"/>
      <p:bldP spid="50" grpId="0" bldLvl="0" animBg="1"/>
      <p:bldP spid="45" grpId="0" bldLvl="0" animBg="1"/>
      <p:bldP spid="51" grpId="0"/>
      <p:bldP spid="53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99"/>
          <p:cNvSpPr txBox="1">
            <a:spLocks noChangeArrowheads="1"/>
          </p:cNvSpPr>
          <p:nvPr/>
        </p:nvSpPr>
        <p:spPr bwMode="auto">
          <a:xfrm>
            <a:off x="4427538" y="1557338"/>
            <a:ext cx="43862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留在家中的男生人数占男生总人数的几分之几？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5" name="图片 2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28675" y="1339850"/>
            <a:ext cx="3475038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69"/>
          <p:cNvGrpSpPr/>
          <p:nvPr/>
        </p:nvGrpSpPr>
        <p:grpSpPr bwMode="auto">
          <a:xfrm>
            <a:off x="842963" y="4070350"/>
            <a:ext cx="3024187" cy="163513"/>
            <a:chOff x="4860368" y="4643611"/>
            <a:chExt cx="3024000" cy="164191"/>
          </a:xfrm>
        </p:grpSpPr>
        <p:cxnSp>
          <p:nvCxnSpPr>
            <p:cNvPr id="59" name="直接连接符 58"/>
            <p:cNvCxnSpPr/>
            <p:nvPr/>
          </p:nvCxnSpPr>
          <p:spPr>
            <a:xfrm>
              <a:off x="4860368" y="4796643"/>
              <a:ext cx="3024000" cy="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4869892" y="4664335"/>
              <a:ext cx="0" cy="14346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5282617" y="4664335"/>
              <a:ext cx="0" cy="14346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5723915" y="4645206"/>
              <a:ext cx="0" cy="14346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6146163" y="4645206"/>
              <a:ext cx="0" cy="14346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6577937" y="4662740"/>
              <a:ext cx="0" cy="14346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7009710" y="4662740"/>
              <a:ext cx="0" cy="14346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7443070" y="4643611"/>
              <a:ext cx="0" cy="14346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7865319" y="4643611"/>
              <a:ext cx="0" cy="14346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左大括号 70"/>
          <p:cNvSpPr/>
          <p:nvPr/>
        </p:nvSpPr>
        <p:spPr>
          <a:xfrm rot="16200000" flipV="1">
            <a:off x="1183481" y="3980657"/>
            <a:ext cx="179387" cy="863600"/>
          </a:xfrm>
          <a:prstGeom prst="leftBrace">
            <a:avLst>
              <a:gd name="adj1" fmla="val 25197"/>
              <a:gd name="adj2" fmla="val 5000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2" name="Object 46"/>
          <p:cNvGraphicFramePr/>
          <p:nvPr/>
        </p:nvGraphicFramePr>
        <p:xfrm>
          <a:off x="1198563" y="4519613"/>
          <a:ext cx="195262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" r:id="rId2" imgW="152400" imgH="393700" progId="Equation.3">
                  <p:embed/>
                </p:oleObj>
              </mc:Choice>
              <mc:Fallback>
                <p:oleObj name="" r:id="rId2" imgW="152400" imgH="393700" progId="Equation.3">
                  <p:embed/>
                  <p:pic>
                    <p:nvPicPr>
                      <p:cNvPr id="0" name="Object 46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8563" y="4519613"/>
                        <a:ext cx="195262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左大括号 72"/>
          <p:cNvSpPr/>
          <p:nvPr/>
        </p:nvSpPr>
        <p:spPr>
          <a:xfrm rot="16200000" flipV="1">
            <a:off x="2268538" y="3752850"/>
            <a:ext cx="179388" cy="1296987"/>
          </a:xfrm>
          <a:prstGeom prst="leftBrace">
            <a:avLst>
              <a:gd name="adj1" fmla="val 25197"/>
              <a:gd name="adj2" fmla="val 5000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4" name="Object 47"/>
          <p:cNvGraphicFramePr/>
          <p:nvPr/>
        </p:nvGraphicFramePr>
        <p:xfrm>
          <a:off x="2281238" y="4519613"/>
          <a:ext cx="2794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" r:id="rId4" imgW="127000" imgH="228600" progId="Equation.3">
                  <p:embed/>
                </p:oleObj>
              </mc:Choice>
              <mc:Fallback>
                <p:oleObj name="" r:id="rId4" imgW="127000" imgH="228600" progId="Equation.3">
                  <p:embed/>
                  <p:pic>
                    <p:nvPicPr>
                      <p:cNvPr id="0" name="Object 47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1238" y="4519613"/>
                        <a:ext cx="2794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左大括号 74"/>
          <p:cNvSpPr/>
          <p:nvPr/>
        </p:nvSpPr>
        <p:spPr>
          <a:xfrm rot="16200000" flipV="1">
            <a:off x="3348831" y="3980657"/>
            <a:ext cx="179387" cy="863600"/>
          </a:xfrm>
          <a:prstGeom prst="leftBrace">
            <a:avLst>
              <a:gd name="adj1" fmla="val 25197"/>
              <a:gd name="adj2" fmla="val 5000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TextBox 75"/>
          <p:cNvSpPr txBox="1">
            <a:spLocks noChangeArrowheads="1"/>
          </p:cNvSpPr>
          <p:nvPr/>
        </p:nvSpPr>
        <p:spPr bwMode="auto">
          <a:xfrm>
            <a:off x="3173413" y="4510088"/>
            <a:ext cx="503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左大括号 76"/>
          <p:cNvSpPr/>
          <p:nvPr/>
        </p:nvSpPr>
        <p:spPr>
          <a:xfrm rot="5400000">
            <a:off x="2262981" y="2429669"/>
            <a:ext cx="180975" cy="3024188"/>
          </a:xfrm>
          <a:prstGeom prst="leftBrace">
            <a:avLst>
              <a:gd name="adj1" fmla="val 25197"/>
              <a:gd name="adj2" fmla="val 50000"/>
            </a:avLst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77"/>
          <p:cNvSpPr txBox="1">
            <a:spLocks noChangeArrowheads="1"/>
          </p:cNvSpPr>
          <p:nvPr/>
        </p:nvSpPr>
        <p:spPr bwMode="auto">
          <a:xfrm>
            <a:off x="1801813" y="3502025"/>
            <a:ext cx="1317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男生人数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9" name="Object 48"/>
          <p:cNvGraphicFramePr/>
          <p:nvPr/>
        </p:nvGraphicFramePr>
        <p:xfrm>
          <a:off x="5140325" y="3397250"/>
          <a:ext cx="119380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" r:id="rId6" imgW="698500" imgH="393700" progId="Equation.3">
                  <p:embed/>
                </p:oleObj>
              </mc:Choice>
              <mc:Fallback>
                <p:oleObj name="" r:id="rId6" imgW="698500" imgH="393700" progId="Equation.3">
                  <p:embed/>
                  <p:pic>
                    <p:nvPicPr>
                      <p:cNvPr id="0" name="Object 48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0325" y="3397250"/>
                        <a:ext cx="119380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" name="Object 51"/>
          <p:cNvGraphicFramePr/>
          <p:nvPr/>
        </p:nvGraphicFramePr>
        <p:xfrm>
          <a:off x="4938713" y="4014788"/>
          <a:ext cx="858837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" r:id="rId8" imgW="469900" imgH="393700" progId="Equation.3">
                  <p:embed/>
                </p:oleObj>
              </mc:Choice>
              <mc:Fallback>
                <p:oleObj name="" r:id="rId8" imgW="469900" imgH="393700" progId="Equation.3">
                  <p:embed/>
                  <p:pic>
                    <p:nvPicPr>
                      <p:cNvPr id="0" name="Object 51"/>
                      <p:cNvPicPr>
                        <a:picLocks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8713" y="4014788"/>
                        <a:ext cx="858837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64" name="Object 52"/>
          <p:cNvGraphicFramePr/>
          <p:nvPr/>
        </p:nvGraphicFramePr>
        <p:xfrm>
          <a:off x="4932363" y="4652963"/>
          <a:ext cx="506412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" r:id="rId10" imgW="292100" imgH="393700" progId="Equation.3">
                  <p:embed/>
                </p:oleObj>
              </mc:Choice>
              <mc:Fallback>
                <p:oleObj name="" r:id="rId10" imgW="292100" imgH="393700" progId="Equation.3">
                  <p:embed/>
                  <p:pic>
                    <p:nvPicPr>
                      <p:cNvPr id="0" name="Object 52"/>
                      <p:cNvPicPr>
                        <a:picLocks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2363" y="4652963"/>
                        <a:ext cx="506412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ldLvl="0" animBg="1"/>
      <p:bldP spid="73" grpId="0" bldLvl="0" animBg="1"/>
      <p:bldP spid="75" grpId="0" bldLvl="0" animBg="1"/>
      <p:bldP spid="76" grpId="0"/>
      <p:bldP spid="77" grpId="0" bldLvl="0" animBg="1"/>
      <p:bldP spid="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>
            <a:spLocks noChangeArrowheads="1"/>
          </p:cNvSpPr>
          <p:nvPr/>
        </p:nvSpPr>
        <p:spPr bwMode="auto">
          <a:xfrm>
            <a:off x="3276600" y="2205038"/>
            <a:ext cx="5224463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600" b="1" dirty="0">
                <a:ea typeface="楷体_GB2312" pitchFamily="49" charset="-122"/>
              </a:rPr>
              <a:t>　　</a:t>
            </a:r>
            <a:r>
              <a:rPr lang="zh-CN" altLang="en-US" sz="2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分数混合运算的顺序与整数混合运算一样。</a:t>
            </a:r>
            <a:endParaRPr lang="zh-CN" altLang="en-US" sz="2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48" name="图片 6147" descr="teacher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98525" y="1873250"/>
            <a:ext cx="266700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188" y="1339850"/>
            <a:ext cx="3543300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427538" y="1412875"/>
            <a:ext cx="4386262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留在家中的女生人数占女生总人数的几分之几？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068638"/>
            <a:ext cx="2551112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68638"/>
            <a:ext cx="25431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PP_MARK_KEY" val="06a0c224-30d6-4a97-b268-4b117741d84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3A备课网www.3abeike.com</Template>
  <TotalTime>0</TotalTime>
  <Words>518</Words>
  <Application>WPS 演示</Application>
  <PresentationFormat>全屏显示(4:3)</PresentationFormat>
  <Paragraphs>117</Paragraphs>
  <Slides>15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楷体_GB2312</vt:lpstr>
      <vt:lpstr>新宋体</vt:lpstr>
      <vt:lpstr>Arial</vt:lpstr>
      <vt:lpstr>Arial Unicode MS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211</cp:revision>
  <dcterms:created xsi:type="dcterms:W3CDTF">2015-09-25T03:04:00Z</dcterms:created>
  <dcterms:modified xsi:type="dcterms:W3CDTF">2023-02-09T04:50:38Z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0C1507719A454421BCDD85F0F2194FAE</vt:lpwstr>
  </property>
</Properties>
</file>