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6" r:id="rId3"/>
    <p:sldId id="257" r:id="rId4"/>
    <p:sldId id="258" r:id="rId5"/>
    <p:sldId id="260" r:id="rId6"/>
    <p:sldId id="261" r:id="rId7"/>
    <p:sldId id="287" r:id="rId8"/>
    <p:sldId id="288" r:id="rId10"/>
    <p:sldId id="289" r:id="rId11"/>
    <p:sldId id="264" r:id="rId12"/>
    <p:sldId id="291" r:id="rId13"/>
    <p:sldId id="268" r:id="rId14"/>
    <p:sldId id="269" r:id="rId15"/>
    <p:sldId id="292" r:id="rId16"/>
    <p:sldId id="294" r:id="rId17"/>
    <p:sldId id="295" r:id="rId18"/>
    <p:sldId id="270" r:id="rId19"/>
    <p:sldId id="271" r:id="rId20"/>
    <p:sldId id="290" r:id="rId21"/>
    <p:sldId id="273" r:id="rId22"/>
    <p:sldId id="274" r:id="rId23"/>
    <p:sldId id="293" r:id="rId24"/>
    <p:sldId id="275" r:id="rId25"/>
    <p:sldId id="276" r:id="rId26"/>
    <p:sldId id="277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76B"/>
    <a:srgbClr val="A1C450"/>
    <a:srgbClr val="F4CCCE"/>
    <a:srgbClr val="FCF0DF"/>
    <a:srgbClr val="FBF0DE"/>
    <a:srgbClr val="C14E1E"/>
    <a:srgbClr val="C04D1D"/>
    <a:srgbClr val="BF4C1C"/>
    <a:srgbClr val="C45323"/>
    <a:srgbClr val="F44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53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-120" y="-6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C16B50-0CBD-498A-9C40-510DEDEF3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88C5D-5E45-4F84-84FF-627EADB2CD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88C5D-5E45-4F84-84FF-627EADB2CD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tags" Target="../tags/tag11.xml"/><Relationship Id="rId30" Type="http://schemas.openxmlformats.org/officeDocument/2006/relationships/tags" Target="../tags/tag10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9.xml"/><Relationship Id="rId28" Type="http://schemas.openxmlformats.org/officeDocument/2006/relationships/tags" Target="../tags/tag8.xml"/><Relationship Id="rId27" Type="http://schemas.openxmlformats.org/officeDocument/2006/relationships/tags" Target="../tags/tag7.xml"/><Relationship Id="rId26" Type="http://schemas.openxmlformats.org/officeDocument/2006/relationships/tags" Target="../tags/tag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6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7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8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9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0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021624"/>
            <a:ext cx="914400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b="1" dirty="0">
                <a:latin typeface="+mn-ea"/>
              </a:rPr>
              <a:t>长方体（一）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019412"/>
            <a:ext cx="9144000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400" b="1" dirty="0" smtClean="0">
                <a:sym typeface="+mn-ea"/>
              </a:rPr>
              <a:t>长</a:t>
            </a:r>
            <a:r>
              <a:rPr lang="zh-CN" altLang="en-US" sz="4400" b="1" dirty="0">
                <a:sym typeface="+mn-ea"/>
              </a:rPr>
              <a:t>方体</a:t>
            </a:r>
            <a:r>
              <a:rPr lang="zh-CN" altLang="en-US" sz="4400" b="1" dirty="0">
                <a:sym typeface="+mn-ea"/>
              </a:rPr>
              <a:t>的表面</a:t>
            </a:r>
            <a:r>
              <a:rPr lang="zh-CN" altLang="en-US" sz="4400" b="1" dirty="0" smtClean="0">
                <a:sym typeface="+mn-ea"/>
              </a:rPr>
              <a:t>积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6" descr="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20723" y="1434242"/>
            <a:ext cx="1332971" cy="124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3790457" y="2919819"/>
            <a:ext cx="2223418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 8×8×6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=64×6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=384(cm</a:t>
            </a:r>
            <a:r>
              <a:rPr lang="en-US" altLang="zh-CN" sz="21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501341" y="452695"/>
            <a:ext cx="5404247" cy="47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求下列图形的表面积。（单位：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593100" y="472658"/>
            <a:ext cx="818350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在下面的长方体展开图上，先把相对的面涂上相同的颜色，再标出每个面的长和宽。（单位：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9495" y="1974624"/>
            <a:ext cx="270272" cy="998935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63254" y="1967481"/>
            <a:ext cx="270272" cy="998935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94049" y="1961528"/>
            <a:ext cx="1269206" cy="1000125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81955" y="1967481"/>
            <a:ext cx="1269206" cy="998935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81955" y="2964034"/>
            <a:ext cx="1269206" cy="25717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79574" y="1710306"/>
            <a:ext cx="1268015" cy="25598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8" descr="1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0663" y="2032102"/>
            <a:ext cx="1785399" cy="88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11" descr="17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9573" y="1710306"/>
            <a:ext cx="3062288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9"/>
          <p:cNvSpPr txBox="1">
            <a:spLocks noChangeArrowheads="1"/>
          </p:cNvSpPr>
          <p:nvPr/>
        </p:nvSpPr>
        <p:spPr bwMode="auto">
          <a:xfrm>
            <a:off x="1593131" y="3826603"/>
            <a:ext cx="5156597" cy="47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说一说，如何得到这个长方体的表面积？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4374926" y="3190230"/>
            <a:ext cx="61985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20"/>
          <p:cNvSpPr txBox="1">
            <a:spLocks noChangeArrowheads="1"/>
          </p:cNvSpPr>
          <p:nvPr/>
        </p:nvSpPr>
        <p:spPr bwMode="auto">
          <a:xfrm>
            <a:off x="3626293" y="2298367"/>
            <a:ext cx="54513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21"/>
          <p:cNvSpPr txBox="1">
            <a:spLocks noChangeArrowheads="1"/>
          </p:cNvSpPr>
          <p:nvPr/>
        </p:nvSpPr>
        <p:spPr bwMode="auto">
          <a:xfrm>
            <a:off x="3745008" y="1699799"/>
            <a:ext cx="37861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2"/>
          <p:cNvSpPr txBox="1">
            <a:spLocks noChangeArrowheads="1"/>
          </p:cNvSpPr>
          <p:nvPr/>
        </p:nvSpPr>
        <p:spPr bwMode="auto">
          <a:xfrm>
            <a:off x="5294011" y="2934268"/>
            <a:ext cx="37861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6010766" y="2958845"/>
            <a:ext cx="53102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24"/>
          <p:cNvSpPr txBox="1">
            <a:spLocks noChangeArrowheads="1"/>
          </p:cNvSpPr>
          <p:nvPr/>
        </p:nvSpPr>
        <p:spPr bwMode="auto">
          <a:xfrm>
            <a:off x="6806105" y="2933078"/>
            <a:ext cx="37861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25"/>
          <p:cNvSpPr txBox="1">
            <a:spLocks noChangeArrowheads="1"/>
          </p:cNvSpPr>
          <p:nvPr/>
        </p:nvSpPr>
        <p:spPr bwMode="auto">
          <a:xfrm>
            <a:off x="7081538" y="2347613"/>
            <a:ext cx="451378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26"/>
          <p:cNvSpPr txBox="1">
            <a:spLocks noChangeArrowheads="1"/>
          </p:cNvSpPr>
          <p:nvPr/>
        </p:nvSpPr>
        <p:spPr bwMode="auto">
          <a:xfrm>
            <a:off x="3723446" y="2895486"/>
            <a:ext cx="37861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825973" y="625723"/>
            <a:ext cx="924026" cy="358448"/>
          </a:xfrm>
          <a:prstGeom prst="flowChartAlternateProcess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9992" y="2056884"/>
            <a:ext cx="4794823" cy="152349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 ×12 ×2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×3 ×2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×3 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=360+72+90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=522(cm²)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2314" y="1018138"/>
            <a:ext cx="7864239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用上面面积乘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，加左面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加前面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就等于这个长方体的表面积。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25974" y="608739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44149" y="3822851"/>
            <a:ext cx="5189162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答：这个长方体的表面积是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522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75273" y="1827245"/>
            <a:ext cx="4301900" cy="200824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×3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 ×12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 ×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36+180+45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261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=522(cm²)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0804" y="1122286"/>
            <a:ext cx="8051932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用相邻的三组面的面积相加的和，再乘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就等于这个长方体的表面积。</a:t>
            </a:r>
            <a:endParaRPr lang="zh-CN" altLang="en-US" dirty="0"/>
          </a:p>
        </p:txBody>
      </p:sp>
      <p:sp>
        <p:nvSpPr>
          <p:cNvPr id="9" name="流程图: 可选过程 8"/>
          <p:cNvSpPr/>
          <p:nvPr/>
        </p:nvSpPr>
        <p:spPr>
          <a:xfrm>
            <a:off x="871589" y="620830"/>
            <a:ext cx="924026" cy="358448"/>
          </a:xfrm>
          <a:prstGeom prst="flowChartAlternateProcess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7590" y="586863"/>
            <a:ext cx="946413" cy="392415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80799" y="4119764"/>
            <a:ext cx="5347859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答：这个长方体的表面积是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522 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5659654" y="1674271"/>
            <a:ext cx="2907056" cy="1927984"/>
          </a:xfrm>
          <a:prstGeom prst="wedgeRoundRectCallout">
            <a:avLst>
              <a:gd name="adj1" fmla="val 27063"/>
              <a:gd name="adj2" fmla="val 60721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3521" y="459905"/>
            <a:ext cx="8073190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一个长方体游泳池</a:t>
            </a:r>
            <a:r>
              <a:rPr lang="en-US" altLang="zh-CN" sz="2100" dirty="0">
                <a:solidFill>
                  <a:srgbClr val="333333"/>
                </a:solidFill>
                <a:latin typeface="+mn-ea"/>
              </a:rPr>
              <a:t>,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长</a:t>
            </a:r>
            <a:r>
              <a:rPr lang="en-US" altLang="zh-CN" sz="2100" dirty="0">
                <a:solidFill>
                  <a:srgbClr val="333333"/>
                </a:solidFill>
                <a:latin typeface="+mn-ea"/>
              </a:rPr>
              <a:t>20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米</a:t>
            </a:r>
            <a:r>
              <a:rPr lang="en-US" altLang="zh-CN" sz="2100" dirty="0">
                <a:solidFill>
                  <a:srgbClr val="333333"/>
                </a:solidFill>
                <a:latin typeface="+mn-ea"/>
              </a:rPr>
              <a:t>,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宽</a:t>
            </a:r>
            <a:r>
              <a:rPr lang="en-US" altLang="zh-CN" sz="2100" dirty="0">
                <a:solidFill>
                  <a:srgbClr val="333333"/>
                </a:solidFill>
                <a:latin typeface="+mn-ea"/>
              </a:rPr>
              <a:t>15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米</a:t>
            </a:r>
            <a:r>
              <a:rPr lang="en-US" altLang="zh-CN" sz="2100" dirty="0">
                <a:solidFill>
                  <a:srgbClr val="333333"/>
                </a:solidFill>
                <a:latin typeface="+mn-ea"/>
              </a:rPr>
              <a:t>,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深</a:t>
            </a:r>
            <a:r>
              <a:rPr lang="en-US" altLang="zh-CN" sz="2100" dirty="0">
                <a:solidFill>
                  <a:srgbClr val="333333"/>
                </a:solidFill>
                <a:latin typeface="+mn-ea"/>
              </a:rPr>
              <a:t>2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米</a:t>
            </a:r>
            <a:r>
              <a:rPr lang="en-US" altLang="zh-CN" sz="2100" dirty="0">
                <a:solidFill>
                  <a:srgbClr val="333333"/>
                </a:solidFill>
                <a:latin typeface="+mn-ea"/>
              </a:rPr>
              <a:t>,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现要将它的每个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面抹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上水泥</a:t>
            </a:r>
            <a:r>
              <a:rPr lang="en-US" altLang="zh-CN" sz="2100" dirty="0">
                <a:solidFill>
                  <a:srgbClr val="333333"/>
                </a:solidFill>
                <a:latin typeface="+mn-ea"/>
              </a:rPr>
              <a:t>,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 需要抹水泥的面积是多少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平方米</a:t>
            </a:r>
            <a:r>
              <a:rPr lang="zh-CN" altLang="en-US" sz="2100" dirty="0">
                <a:solidFill>
                  <a:srgbClr val="333333"/>
                </a:solidFill>
                <a:latin typeface="+mn-ea"/>
              </a:rPr>
              <a:t>？</a:t>
            </a:r>
            <a:endParaRPr lang="zh-CN" altLang="en-US" sz="2100" dirty="0">
              <a:solidFill>
                <a:srgbClr val="333333"/>
              </a:solidFill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5" name="矩形 4"/>
          <p:cNvSpPr/>
          <p:nvPr/>
        </p:nvSpPr>
        <p:spPr>
          <a:xfrm>
            <a:off x="5826222" y="1674271"/>
            <a:ext cx="2610547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333333"/>
                </a:solidFill>
              </a:rPr>
              <a:t>游泳</a:t>
            </a:r>
            <a:r>
              <a:rPr lang="zh-CN" altLang="en-US" sz="2100" dirty="0">
                <a:solidFill>
                  <a:srgbClr val="333333"/>
                </a:solidFill>
              </a:rPr>
              <a:t>池没有上面，只要求出前、后、左、右面的面积和下面的面积就可以了。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12343" y="1634141"/>
            <a:ext cx="2883996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20×15+(20+15)×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2×2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=300+35 ×2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=300+140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=440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平方米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2402" y="3875087"/>
            <a:ext cx="46505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333333"/>
                </a:solidFill>
              </a:rPr>
              <a:t>答：需</a:t>
            </a:r>
            <a:r>
              <a:rPr lang="zh-CN" altLang="en-US" sz="2100" dirty="0">
                <a:solidFill>
                  <a:srgbClr val="333333"/>
                </a:solidFill>
              </a:rPr>
              <a:t>要抹水泥的面积</a:t>
            </a:r>
            <a:r>
              <a:rPr lang="zh-CN" altLang="en-US" sz="2100" dirty="0">
                <a:solidFill>
                  <a:srgbClr val="333333"/>
                </a:solidFill>
              </a:rPr>
              <a:t>是</a:t>
            </a:r>
            <a:r>
              <a:rPr lang="en-US" altLang="zh-CN" sz="2100" dirty="0">
                <a:solidFill>
                  <a:srgbClr val="333333"/>
                </a:solidFill>
              </a:rPr>
              <a:t>440</a:t>
            </a:r>
            <a:r>
              <a:rPr lang="zh-CN" altLang="en-US" sz="2100" dirty="0">
                <a:solidFill>
                  <a:srgbClr val="333333"/>
                </a:solidFill>
              </a:rPr>
              <a:t>平</a:t>
            </a:r>
            <a:r>
              <a:rPr lang="zh-CN" altLang="en-US" sz="2100" dirty="0">
                <a:solidFill>
                  <a:srgbClr val="333333"/>
                </a:solidFill>
              </a:rPr>
              <a:t>方</a:t>
            </a:r>
            <a:r>
              <a:rPr lang="zh-CN" altLang="en-US" sz="2100" dirty="0">
                <a:solidFill>
                  <a:srgbClr val="333333"/>
                </a:solidFill>
              </a:rPr>
              <a:t>米</a:t>
            </a:r>
            <a:r>
              <a:rPr lang="zh-CN" altLang="en-US" sz="2100" dirty="0">
                <a:solidFill>
                  <a:srgbClr val="333333"/>
                </a:solidFill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5813960" y="1743762"/>
            <a:ext cx="2461661" cy="1443790"/>
          </a:xfrm>
          <a:prstGeom prst="wedgeRoundRectCallout">
            <a:avLst>
              <a:gd name="adj1" fmla="val 38111"/>
              <a:gd name="adj2" fmla="val 67000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25781" y="490202"/>
            <a:ext cx="7769993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把一个正方体锯成两个长方体，它的表面积增加了</a:t>
            </a:r>
            <a:r>
              <a:rPr lang="en-US" altLang="zh-CN" sz="2100" dirty="0">
                <a:latin typeface="+mn-ea"/>
              </a:rPr>
              <a:t>6</a:t>
            </a:r>
            <a:r>
              <a:rPr lang="zh-CN" altLang="en-US" sz="2100" dirty="0">
                <a:latin typeface="+mn-ea"/>
              </a:rPr>
              <a:t>平方厘米，那么原正方体的表面积是多少平方厘米？  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51906" y="1700958"/>
            <a:ext cx="2329868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把一个正方体锯成两个长方</a:t>
            </a:r>
            <a:r>
              <a:rPr lang="zh-CN" altLang="en-US" sz="2100" dirty="0">
                <a:solidFill>
                  <a:prstClr val="black"/>
                </a:solidFill>
              </a:rPr>
              <a:t>体，增加了两个面。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49667" y="2799796"/>
            <a:ext cx="3216968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原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正方体的表面积是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：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 ×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6=18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</a:rPr>
              <a:t>平方厘米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4045" y="1653039"/>
            <a:ext cx="3597443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</a:rPr>
              <a:t>原正方体一</a:t>
            </a:r>
            <a:r>
              <a:rPr lang="zh-CN" altLang="en-US" sz="2100" dirty="0">
                <a:solidFill>
                  <a:srgbClr val="FF0000"/>
                </a:solidFill>
              </a:rPr>
              <a:t>个面的面积是</a:t>
            </a:r>
            <a:r>
              <a:rPr lang="zh-CN" altLang="en-US" sz="2100" dirty="0">
                <a:solidFill>
                  <a:srgbClr val="FF0000"/>
                </a:solidFill>
              </a:rPr>
              <a:t>：</a:t>
            </a:r>
            <a:endParaRPr lang="en-US" altLang="zh-CN" sz="21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</a:rPr>
              <a:t>6 ÷ </a:t>
            </a:r>
            <a:r>
              <a:rPr lang="en-US" altLang="zh-CN" sz="2100" dirty="0">
                <a:solidFill>
                  <a:srgbClr val="FF0000"/>
                </a:solidFill>
              </a:rPr>
              <a:t>2=3</a:t>
            </a:r>
            <a:r>
              <a:rPr lang="zh-CN" altLang="en-US" sz="2100" dirty="0">
                <a:solidFill>
                  <a:srgbClr val="FF0000"/>
                </a:solidFill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</a:rPr>
              <a:t>平方厘米</a:t>
            </a:r>
            <a:r>
              <a:rPr lang="zh-CN" altLang="en-US" sz="2100" dirty="0">
                <a:solidFill>
                  <a:srgbClr val="FF0000"/>
                </a:solidFill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94046" y="4219435"/>
            <a:ext cx="476236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</a:rPr>
              <a:t>答：原</a:t>
            </a:r>
            <a:r>
              <a:rPr lang="zh-CN" altLang="en-US" sz="2100" dirty="0">
                <a:solidFill>
                  <a:prstClr val="black"/>
                </a:solidFill>
              </a:rPr>
              <a:t>正方体的表面积</a:t>
            </a:r>
            <a:r>
              <a:rPr lang="zh-CN" altLang="en-US" sz="2100" dirty="0">
                <a:solidFill>
                  <a:prstClr val="black"/>
                </a:solidFill>
              </a:rPr>
              <a:t>是</a:t>
            </a:r>
            <a:r>
              <a:rPr lang="en-US" altLang="zh-CN" sz="2100" dirty="0">
                <a:solidFill>
                  <a:prstClr val="black"/>
                </a:solidFill>
              </a:rPr>
              <a:t>18</a:t>
            </a:r>
            <a:r>
              <a:rPr lang="zh-CN" altLang="en-US" sz="2100" dirty="0">
                <a:solidFill>
                  <a:prstClr val="black"/>
                </a:solidFill>
              </a:rPr>
              <a:t>平</a:t>
            </a:r>
            <a:r>
              <a:rPr lang="zh-CN" altLang="en-US" sz="2100" dirty="0">
                <a:solidFill>
                  <a:prstClr val="black"/>
                </a:solidFill>
              </a:rPr>
              <a:t>方厘</a:t>
            </a:r>
            <a:r>
              <a:rPr lang="zh-CN" altLang="en-US" sz="2100" dirty="0">
                <a:solidFill>
                  <a:prstClr val="black"/>
                </a:solidFill>
              </a:rPr>
              <a:t>米</a:t>
            </a:r>
            <a:r>
              <a:rPr lang="zh-CN" altLang="en-US" sz="2100" dirty="0">
                <a:solidFill>
                  <a:prstClr val="black"/>
                </a:solidFill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616296" y="616195"/>
            <a:ext cx="5777661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0B0A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一个正方体纸盒，棱</a:t>
            </a:r>
            <a:r>
              <a:rPr lang="zh-CN" altLang="en-US" sz="2100" dirty="0">
                <a:solidFill>
                  <a:srgbClr val="0B0A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100" dirty="0">
                <a:solidFill>
                  <a:srgbClr val="0B0A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100" dirty="0">
                <a:solidFill>
                  <a:srgbClr val="0B0A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</a:t>
            </a:r>
            <a:r>
              <a:rPr lang="zh-CN" altLang="en-US" sz="2100" dirty="0">
                <a:solidFill>
                  <a:srgbClr val="0B0A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米，求它的表面积。</a:t>
            </a:r>
            <a:endParaRPr lang="zh-CN" altLang="en-US" sz="2100" dirty="0">
              <a:solidFill>
                <a:srgbClr val="0B0A0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AutoShape 3"/>
          <p:cNvSpPr>
            <a:spLocks noChangeArrowheads="1"/>
          </p:cNvSpPr>
          <p:nvPr/>
        </p:nvSpPr>
        <p:spPr bwMode="auto">
          <a:xfrm>
            <a:off x="5475851" y="1368386"/>
            <a:ext cx="1530561" cy="1453443"/>
          </a:xfrm>
          <a:prstGeom prst="cube">
            <a:avLst>
              <a:gd name="adj" fmla="val 27176"/>
            </a:avLst>
          </a:prstGeom>
          <a:solidFill>
            <a:srgbClr val="FFFF00">
              <a:alpha val="33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5674796" y="2762337"/>
            <a:ext cx="1132671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 rot="5454427">
            <a:off x="6020791" y="2097917"/>
            <a:ext cx="935120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2601202" y="1713602"/>
            <a:ext cx="1771284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8×8×6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2394377" y="2189537"/>
            <a:ext cx="2286000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=64×6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2394376" y="2685629"/>
            <a:ext cx="3336029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=384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（平方厘米）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2241381" y="3866555"/>
            <a:ext cx="4450556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答：它的表面积是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utoUpdateAnimBg="0"/>
      <p:bldP spid="40" grpId="0" autoUpdateAnimBg="0"/>
      <p:bldP spid="4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5091095" y="1173540"/>
            <a:ext cx="2659081" cy="1501160"/>
          </a:xfrm>
          <a:prstGeom prst="wedgeRoundRectCallout">
            <a:avLst>
              <a:gd name="adj1" fmla="val 58161"/>
              <a:gd name="adj2" fmla="val 33316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577496" y="491100"/>
            <a:ext cx="8039436" cy="103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做一个长</a:t>
            </a:r>
            <a:r>
              <a:rPr lang="en-US" altLang="zh-CN" sz="2100" dirty="0">
                <a:latin typeface="+mn-ea"/>
              </a:rPr>
              <a:t>8</a:t>
            </a:r>
            <a:r>
              <a:rPr lang="zh-CN" altLang="en-US" sz="2100" dirty="0">
                <a:latin typeface="+mn-ea"/>
              </a:rPr>
              <a:t>厘米，宽</a:t>
            </a:r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厘米，高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厘米的长方体纸盒，至少要用多少平方厘米硬纸板？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910433" y="1755347"/>
            <a:ext cx="1885950" cy="1143000"/>
          </a:xfrm>
          <a:prstGeom prst="cube">
            <a:avLst>
              <a:gd name="adj" fmla="val 35000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68580" tIns="34290" rIns="68580" bIns="3429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230101" y="2971720"/>
            <a:ext cx="857250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8</a:t>
            </a:r>
            <a:r>
              <a:rPr lang="zh-CN" altLang="en-US" sz="2100" dirty="0">
                <a:latin typeface="+mn-ea"/>
              </a:rPr>
              <a:t>厘米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 rot="13509838">
            <a:off x="2628218" y="2262062"/>
            <a:ext cx="46166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厘米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403243" y="2326847"/>
            <a:ext cx="1014380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厘米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82497" y="1092811"/>
            <a:ext cx="2782459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求</a:t>
            </a:r>
            <a:r>
              <a:rPr lang="zh-CN" altLang="en-US" sz="2100" dirty="0">
                <a:solidFill>
                  <a:prstClr val="black"/>
                </a:solidFill>
              </a:rPr>
              <a:t>要</a:t>
            </a:r>
            <a:r>
              <a:rPr lang="zh-CN" altLang="en-US" sz="2100" dirty="0">
                <a:solidFill>
                  <a:prstClr val="black"/>
                </a:solidFill>
              </a:rPr>
              <a:t>用多少平方厘米硬纸</a:t>
            </a:r>
            <a:r>
              <a:rPr lang="zh-CN" altLang="en-US" sz="2100" dirty="0">
                <a:solidFill>
                  <a:prstClr val="black"/>
                </a:solidFill>
              </a:rPr>
              <a:t>板，就是求这个长方体的表面积。</a:t>
            </a:r>
            <a:endParaRPr lang="zh-CN" altLang="en-US" sz="2100" dirty="0"/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3092845" y="2713766"/>
            <a:ext cx="3184418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解法一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3274197" y="3576033"/>
            <a:ext cx="3101207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=80+64+40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3274196" y="4136804"/>
            <a:ext cx="3288596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=184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（平方厘米）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2849746" y="4578838"/>
            <a:ext cx="4989708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答：至少要用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平方厘米硬纸板。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87399" y="3122461"/>
            <a:ext cx="315254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8×5×2+8×4×2+5×4×2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1" grpId="0"/>
      <p:bldP spid="12" grpId="0"/>
      <p:bldP spid="13" grpId="0"/>
      <p:bldP spid="14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4"/>
          <p:cNvSpPr txBox="1">
            <a:spLocks noChangeArrowheads="1"/>
          </p:cNvSpPr>
          <p:nvPr/>
        </p:nvSpPr>
        <p:spPr bwMode="auto">
          <a:xfrm>
            <a:off x="1487222" y="871599"/>
            <a:ext cx="2743200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解法二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5"/>
          <p:cNvSpPr txBox="1">
            <a:spLocks noChangeArrowheads="1"/>
          </p:cNvSpPr>
          <p:nvPr/>
        </p:nvSpPr>
        <p:spPr bwMode="auto">
          <a:xfrm>
            <a:off x="2858822" y="2068164"/>
            <a:ext cx="3538124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(40+32+20) 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26"/>
          <p:cNvSpPr txBox="1">
            <a:spLocks noChangeArrowheads="1"/>
          </p:cNvSpPr>
          <p:nvPr/>
        </p:nvSpPr>
        <p:spPr bwMode="auto">
          <a:xfrm>
            <a:off x="2858822" y="2625273"/>
            <a:ext cx="1718949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=92×2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2858822" y="3182382"/>
            <a:ext cx="3220490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=184(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平方厘米）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0020" y="1511055"/>
            <a:ext cx="269809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(8×5+8×4+5×4) 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28"/>
          <p:cNvSpPr txBox="1">
            <a:spLocks noChangeArrowheads="1"/>
          </p:cNvSpPr>
          <p:nvPr/>
        </p:nvSpPr>
        <p:spPr bwMode="auto">
          <a:xfrm>
            <a:off x="2313285" y="3904185"/>
            <a:ext cx="4989708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答：至少要用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平方厘米硬纸板。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/>
      <p:bldP spid="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676" y="1310185"/>
            <a:ext cx="6999748" cy="3057278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2177" y="1389724"/>
            <a:ext cx="6243872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长方体表面积就是长方体六个面的面积总和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长方体的表面积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×2+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×2+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</a:t>
            </a:r>
            <a:endParaRPr lang="en-US" altLang="zh-CN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=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（长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高）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 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正方体的表面积，就是正方体六个面的面积总和。     </a:t>
            </a:r>
            <a:endParaRPr lang="en-US" altLang="zh-CN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正方体的表面积＝棱长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棱长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=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一个面的面积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×6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6375" y="514376"/>
            <a:ext cx="849299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在操作、观察活动中，探索并理解长方体、正方体的表面积及其计算方法，并能正确计算。 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丰富对现实空间的认识，发展初步的空间观念。 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结合具体情境，解决生活中一些简单的问题，体会数学与生活的联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系。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79766" y="2723067"/>
            <a:ext cx="8646207" cy="205166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043" y="3017233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】</a:t>
            </a:r>
            <a:r>
              <a:rPr lang="zh-CN" altLang="en-US" sz="2100" dirty="0">
                <a:latin typeface="+mn-ea"/>
              </a:rPr>
              <a:t>探索并理解长方体、正方体的表面积及其</a:t>
            </a:r>
            <a:r>
              <a:rPr lang="zh-CN" altLang="en-US" sz="2100" dirty="0">
                <a:latin typeface="+mn-ea"/>
              </a:rPr>
              <a:t>计算方法。</a:t>
            </a:r>
            <a:r>
              <a:rPr lang="zh-CN" altLang="en-US" sz="2100" dirty="0">
                <a:latin typeface="+mn-ea"/>
              </a:rPr>
              <a:t> 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 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4261" y="3748900"/>
            <a:ext cx="8345103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难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点</a:t>
            </a: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】</a:t>
            </a:r>
            <a:r>
              <a:rPr lang="zh-CN" altLang="en-US" sz="2100" dirty="0">
                <a:latin typeface="+mn-ea"/>
              </a:rPr>
              <a:t>能结</a:t>
            </a:r>
            <a:r>
              <a:rPr lang="zh-CN" altLang="en-US" sz="2100" dirty="0">
                <a:latin typeface="+mn-ea"/>
              </a:rPr>
              <a:t>合具体情境，解决生活中一些简单的问题，体会数学与生活的联</a:t>
            </a:r>
            <a:r>
              <a:rPr lang="zh-CN" altLang="en-US" sz="2100" dirty="0">
                <a:latin typeface="+mn-ea"/>
              </a:rPr>
              <a:t>系。</a:t>
            </a:r>
            <a:r>
              <a:rPr lang="zh-CN" altLang="en-US" sz="2100" dirty="0">
                <a:latin typeface="+mn-ea"/>
              </a:rPr>
              <a:t> 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493520" y="483387"/>
            <a:ext cx="7887678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图，包装一个长方体纸盒，选择下面哪种尺寸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的包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装纸比较合适？与同伴交流你的想法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。（单位：厘米）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5" descr="7.png"/>
          <p:cNvPicPr>
            <a:picLocks noChangeAspect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355962" y="1742322"/>
            <a:ext cx="2388566" cy="1174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619" y="3474328"/>
            <a:ext cx="2639616" cy="739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75821" y="2740331"/>
            <a:ext cx="2737247" cy="164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1183685" y="4440135"/>
            <a:ext cx="52547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800" b="1" dirty="0">
                <a:ea typeface="楷体_GB2312" pitchFamily="49" charset="-122"/>
              </a:rPr>
              <a:t>①</a:t>
            </a:r>
            <a:endParaRPr lang="zh-CN" altLang="en-US" sz="1800" b="1" dirty="0">
              <a:ea typeface="楷体_GB2312" pitchFamily="49" charset="-122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4900780" y="4440135"/>
            <a:ext cx="802481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800" b="1" dirty="0">
                <a:ea typeface="楷体_GB2312" pitchFamily="49" charset="-122"/>
              </a:rPr>
              <a:t>②</a:t>
            </a:r>
            <a:endParaRPr lang="zh-CN" altLang="en-US" sz="1800" b="1" dirty="0">
              <a:ea typeface="楷体_GB2312" pitchFamily="49" charset="-122"/>
            </a:endParaRPr>
          </a:p>
        </p:txBody>
      </p:sp>
      <p:sp>
        <p:nvSpPr>
          <p:cNvPr id="32" name="TextBox 20"/>
          <p:cNvSpPr txBox="1">
            <a:spLocks noChangeArrowheads="1"/>
          </p:cNvSpPr>
          <p:nvPr/>
        </p:nvSpPr>
        <p:spPr bwMode="auto">
          <a:xfrm>
            <a:off x="1865460" y="4378411"/>
            <a:ext cx="70628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21"/>
          <p:cNvSpPr txBox="1">
            <a:spLocks noChangeArrowheads="1"/>
          </p:cNvSpPr>
          <p:nvPr/>
        </p:nvSpPr>
        <p:spPr bwMode="auto">
          <a:xfrm>
            <a:off x="5302020" y="4424578"/>
            <a:ext cx="80248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zh-CN" altLang="en-US" sz="27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19367" y="3172423"/>
            <a:ext cx="18611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10</a:t>
            </a:r>
            <a:r>
              <a:rPr lang="zh-CN" altLang="en-US" sz="2100" dirty="0">
                <a:latin typeface="+mn-ea"/>
              </a:rPr>
              <a:t>厘米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8970" y="4161575"/>
            <a:ext cx="18611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1</a:t>
            </a:r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厘米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53906" y="3718371"/>
            <a:ext cx="18611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厘米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15079" y="2426984"/>
            <a:ext cx="18611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25</a:t>
            </a:r>
            <a:r>
              <a:rPr lang="zh-CN" altLang="en-US" sz="2100" dirty="0">
                <a:latin typeface="+mn-ea"/>
              </a:rPr>
              <a:t>厘米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/>
          <p:cNvSpPr txBox="1">
            <a:spLocks noChangeArrowheads="1"/>
          </p:cNvSpPr>
          <p:nvPr/>
        </p:nvSpPr>
        <p:spPr bwMode="auto">
          <a:xfrm>
            <a:off x="502441" y="1883459"/>
            <a:ext cx="3538124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(80+16+20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6"/>
          <p:cNvSpPr txBox="1">
            <a:spLocks noChangeArrowheads="1"/>
          </p:cNvSpPr>
          <p:nvPr/>
        </p:nvSpPr>
        <p:spPr bwMode="auto">
          <a:xfrm>
            <a:off x="502441" y="2440567"/>
            <a:ext cx="1718949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=116×2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27"/>
          <p:cNvSpPr txBox="1">
            <a:spLocks noChangeArrowheads="1"/>
          </p:cNvSpPr>
          <p:nvPr/>
        </p:nvSpPr>
        <p:spPr bwMode="auto">
          <a:xfrm>
            <a:off x="502441" y="2997677"/>
            <a:ext cx="3220490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=232(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平方厘米）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3638" y="1326350"/>
            <a:ext cx="30130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(10×8+8×2+10×2)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575109" y="615771"/>
            <a:ext cx="3916957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先求出这个包装盒的表面积。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18352" y="597555"/>
            <a:ext cx="310084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再求两张包装纸的面积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8352" y="1326350"/>
            <a:ext cx="409751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第一张：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 ×5=75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（平方厘米）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8351" y="1962677"/>
            <a:ext cx="44125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第二张：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×10=250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（平方厘米）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108" y="3554786"/>
            <a:ext cx="7762776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第一张纸首先面积不够大，另外其短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边只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有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厘米，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无法包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装边长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厘米的边，所以排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除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/>
      <p:bldP spid="6" grpId="0" autoUpdateAnimBg="0"/>
      <p:bldP spid="7" grpId="0"/>
      <p:bldP spid="8" grpId="0"/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5803583" y="1800225"/>
            <a:ext cx="2929876" cy="1945958"/>
          </a:xfrm>
          <a:prstGeom prst="wedgeRoundRectCallout">
            <a:avLst>
              <a:gd name="adj1" fmla="val 22453"/>
              <a:gd name="adj2" fmla="val 57895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一共贴五个面，四面墙壁的面积和房顶面积，门窗不要贴墙纸，得减去</a:t>
            </a:r>
            <a:r>
              <a:rPr lang="en-US" altLang="zh-CN" sz="2100" dirty="0">
                <a:solidFill>
                  <a:prstClr val="black"/>
                </a:solidFill>
              </a:rPr>
              <a:t>4.5</a:t>
            </a:r>
            <a:r>
              <a:rPr lang="zh-CN" altLang="en-US" sz="2100" dirty="0">
                <a:solidFill>
                  <a:prstClr val="black"/>
                </a:solidFill>
              </a:rPr>
              <a:t>平方米。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550394" y="430415"/>
            <a:ext cx="7657986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淘气的房间长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、宽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。除去门窗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4.5m</a:t>
            </a:r>
            <a:r>
              <a:rPr lang="en-US" altLang="zh-CN" sz="21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，房间的墙壁和房顶都贴上墙纸，这个房间至少需要多大面积的墙纸？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554686" y="1712304"/>
            <a:ext cx="4386507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3.5×3×2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3×3×2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3.5×3-4.5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=21+18+10.5-4.5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1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1650093" y="3886583"/>
            <a:ext cx="524219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答：这个房间至少需要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平方米的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墙纸。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612289" y="488447"/>
            <a:ext cx="791942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做一个长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54cm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、宽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50cm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95cm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的洗衣机包装箱，至少需要多大面积的硬纸板？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7"/>
          <p:cNvSpPr txBox="1">
            <a:spLocks noChangeArrowheads="1"/>
          </p:cNvSpPr>
          <p:nvPr/>
        </p:nvSpPr>
        <p:spPr bwMode="auto">
          <a:xfrm>
            <a:off x="1399503" y="1630741"/>
            <a:ext cx="6477104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54×50×2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50×95×2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54×95×2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=5400+9500+10260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=25160(cm</a:t>
            </a:r>
            <a:r>
              <a:rPr lang="en-US" altLang="zh-CN" sz="21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1519162" y="3501190"/>
            <a:ext cx="556172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答：至少需要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25160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平方厘米的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硬纸板。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5645217" y="1573731"/>
            <a:ext cx="2627409" cy="1537636"/>
          </a:xfrm>
          <a:prstGeom prst="wedgeRoundRectCallout">
            <a:avLst>
              <a:gd name="adj1" fmla="val -226"/>
              <a:gd name="adj2" fmla="val 62500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1983289" y="1733065"/>
            <a:ext cx="4212431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35×35×5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=1225×5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=6125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1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771596" y="3825362"/>
            <a:ext cx="47520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答：至少需要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6125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玻璃。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597984" y="488447"/>
            <a:ext cx="767464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制作一个棱长为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35cm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的正方体无盖玻璃鱼缸，至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少需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要多大面积的玻璃？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03672" y="1526414"/>
            <a:ext cx="2634212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423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无盖就是缺</a:t>
            </a:r>
            <a:r>
              <a:rPr lang="zh-CN" altLang="en-US" sz="2100" dirty="0">
                <a:solidFill>
                  <a:srgbClr val="423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少上面，求出</a:t>
            </a:r>
            <a:r>
              <a:rPr lang="en-US" altLang="zh-CN" sz="2100" dirty="0">
                <a:solidFill>
                  <a:srgbClr val="423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solidFill>
                  <a:srgbClr val="423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个面的面积和就是需要的玻</a:t>
            </a:r>
            <a:r>
              <a:rPr lang="zh-CN" altLang="en-US" sz="2100" dirty="0">
                <a:solidFill>
                  <a:srgbClr val="423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璃面积。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8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284188" y="666729"/>
            <a:ext cx="7613340" cy="103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）长方体有（       ）个面，一般都是（             ），相对的面的（         ）相等；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544071" y="3231419"/>
            <a:ext cx="7526713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是一个（              ），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它长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）厘米，宽（      ）厘米，高（       ）厘米，它们的棱长之和是（      ）厘米，它上面的面积是（     ）平方厘米。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AutoShape 7"/>
          <p:cNvSpPr>
            <a:spLocks noChangeArrowheads="1"/>
          </p:cNvSpPr>
          <p:nvPr/>
        </p:nvSpPr>
        <p:spPr bwMode="auto">
          <a:xfrm>
            <a:off x="2132024" y="1972879"/>
            <a:ext cx="2274958" cy="994769"/>
          </a:xfrm>
          <a:prstGeom prst="cube">
            <a:avLst>
              <a:gd name="adj" fmla="val 40875"/>
            </a:avLst>
          </a:prstGeom>
          <a:noFill/>
          <a:ln w="3810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2671592" y="2951378"/>
            <a:ext cx="912339" cy="389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4198179" y="2693668"/>
            <a:ext cx="830813" cy="389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4406981" y="2080929"/>
            <a:ext cx="830813" cy="389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5446325" y="789943"/>
            <a:ext cx="971550" cy="389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长方形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25"/>
          <p:cNvSpPr txBox="1">
            <a:spLocks noChangeArrowheads="1"/>
          </p:cNvSpPr>
          <p:nvPr/>
        </p:nvSpPr>
        <p:spPr bwMode="auto">
          <a:xfrm>
            <a:off x="1162821" y="1256378"/>
            <a:ext cx="914400" cy="389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2537881" y="789943"/>
            <a:ext cx="409687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2105369" y="3342456"/>
            <a:ext cx="1009511" cy="389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4409276" y="3346774"/>
            <a:ext cx="488227" cy="389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6416637" y="3353945"/>
            <a:ext cx="347741" cy="389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1220435" y="3830589"/>
            <a:ext cx="404535" cy="389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5172595" y="3842355"/>
            <a:ext cx="449310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Box 33"/>
          <p:cNvSpPr txBox="1">
            <a:spLocks noChangeArrowheads="1"/>
          </p:cNvSpPr>
          <p:nvPr/>
        </p:nvSpPr>
        <p:spPr bwMode="auto">
          <a:xfrm>
            <a:off x="1636273" y="4308575"/>
            <a:ext cx="523911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8218" y="2274927"/>
            <a:ext cx="8346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31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/>
      <p:bldP spid="39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455445" y="529559"/>
            <a:ext cx="764782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手工课上同学们做长方体包装盒，（如图）做一个这样的包装盒至少要用多少纸板？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90709" y="1659336"/>
            <a:ext cx="2501667" cy="1622441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868143" y="3578006"/>
            <a:ext cx="444737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小组交流讨论说一说你是怎样想的？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50"/>
          <p:cNvSpPr txBox="1">
            <a:spLocks noChangeArrowheads="1"/>
          </p:cNvSpPr>
          <p:nvPr/>
        </p:nvSpPr>
        <p:spPr bwMode="auto">
          <a:xfrm rot="16200000">
            <a:off x="4169167" y="2925098"/>
            <a:ext cx="48577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9pPr>
          </a:lstStyle>
          <a:p>
            <a:pPr algn="ctr"/>
            <a:r>
              <a:rPr lang="en-US" altLang="zh-CN" sz="2100" dirty="0">
                <a:latin typeface="+mn-ea"/>
                <a:ea typeface="+mn-ea"/>
              </a:rPr>
              <a:t>7</a:t>
            </a:r>
            <a:endParaRPr lang="zh-CN" altLang="en-US" sz="2100" dirty="0">
              <a:latin typeface="+mn-ea"/>
              <a:ea typeface="+mn-ea"/>
            </a:endParaRPr>
          </a:p>
        </p:txBody>
      </p:sp>
      <p:graphicFrame>
        <p:nvGraphicFramePr>
          <p:cNvPr id="74" name="Group 6"/>
          <p:cNvGraphicFramePr>
            <a:graphicFrameLocks noGrp="1"/>
          </p:cNvGraphicFramePr>
          <p:nvPr/>
        </p:nvGraphicFramePr>
        <p:xfrm>
          <a:off x="2436309" y="958726"/>
          <a:ext cx="1749498" cy="3084910"/>
        </p:xfrm>
        <a:graphic>
          <a:graphicData uri="http://schemas.openxmlformats.org/drawingml/2006/table">
            <a:tbl>
              <a:tblPr/>
              <a:tblGrid>
                <a:gridCol w="468344"/>
                <a:gridCol w="812810"/>
                <a:gridCol w="468344"/>
              </a:tblGrid>
              <a:tr h="108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58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5" name="TextBox 12"/>
          <p:cNvSpPr txBox="1">
            <a:spLocks noChangeArrowheads="1"/>
          </p:cNvSpPr>
          <p:nvPr/>
        </p:nvSpPr>
        <p:spPr bwMode="auto">
          <a:xfrm>
            <a:off x="3707852" y="2837167"/>
            <a:ext cx="485775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latin typeface="+mn-ea"/>
                <a:ea typeface="+mn-ea"/>
              </a:rPr>
              <a:t>前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76" name="TextBox 13"/>
          <p:cNvSpPr txBox="1">
            <a:spLocks noChangeArrowheads="1"/>
          </p:cNvSpPr>
          <p:nvPr/>
        </p:nvSpPr>
        <p:spPr bwMode="auto">
          <a:xfrm>
            <a:off x="2396780" y="2837166"/>
            <a:ext cx="485775" cy="3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latin typeface="+mn-ea"/>
                <a:ea typeface="+mn-ea"/>
              </a:rPr>
              <a:t>后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77" name="TextBox 14"/>
          <p:cNvSpPr txBox="1">
            <a:spLocks noChangeArrowheads="1"/>
          </p:cNvSpPr>
          <p:nvPr/>
        </p:nvSpPr>
        <p:spPr bwMode="auto">
          <a:xfrm>
            <a:off x="3050278" y="2062105"/>
            <a:ext cx="486965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latin typeface="+mn-ea"/>
                <a:ea typeface="+mn-ea"/>
              </a:rPr>
              <a:t>左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78" name="TextBox 15"/>
          <p:cNvSpPr txBox="1">
            <a:spLocks noChangeArrowheads="1"/>
          </p:cNvSpPr>
          <p:nvPr/>
        </p:nvSpPr>
        <p:spPr bwMode="auto">
          <a:xfrm>
            <a:off x="3122072" y="3613034"/>
            <a:ext cx="485775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latin typeface="+mn-ea"/>
                <a:ea typeface="+mn-ea"/>
              </a:rPr>
              <a:t>右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79" name="TextBox 16"/>
          <p:cNvSpPr txBox="1">
            <a:spLocks noChangeArrowheads="1"/>
          </p:cNvSpPr>
          <p:nvPr/>
        </p:nvSpPr>
        <p:spPr bwMode="auto">
          <a:xfrm>
            <a:off x="3068171" y="1236267"/>
            <a:ext cx="485775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latin typeface="+mn-ea"/>
                <a:ea typeface="+mn-ea"/>
              </a:rPr>
              <a:t>上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80" name="TextBox 17"/>
          <p:cNvSpPr txBox="1">
            <a:spLocks noChangeArrowheads="1"/>
          </p:cNvSpPr>
          <p:nvPr/>
        </p:nvSpPr>
        <p:spPr bwMode="auto">
          <a:xfrm>
            <a:off x="3083277" y="2887943"/>
            <a:ext cx="486966" cy="3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latin typeface="+mn-ea"/>
                <a:ea typeface="+mn-ea"/>
              </a:rPr>
              <a:t>下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81" name="TextBox 26"/>
          <p:cNvSpPr txBox="1">
            <a:spLocks noChangeArrowheads="1"/>
          </p:cNvSpPr>
          <p:nvPr/>
        </p:nvSpPr>
        <p:spPr bwMode="auto">
          <a:xfrm rot="16200000">
            <a:off x="3707852" y="1160793"/>
            <a:ext cx="48577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+mn-ea"/>
                <a:ea typeface="+mn-ea"/>
              </a:rPr>
              <a:t>7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82" name="TextBox 28"/>
          <p:cNvSpPr txBox="1">
            <a:spLocks noChangeArrowheads="1"/>
          </p:cNvSpPr>
          <p:nvPr/>
        </p:nvSpPr>
        <p:spPr bwMode="auto">
          <a:xfrm rot="16200000">
            <a:off x="3707852" y="2033814"/>
            <a:ext cx="48577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+mn-ea"/>
                <a:ea typeface="+mn-ea"/>
              </a:rPr>
              <a:t>3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83" name="TextBox 29"/>
          <p:cNvSpPr txBox="1">
            <a:spLocks noChangeArrowheads="1"/>
          </p:cNvSpPr>
          <p:nvPr/>
        </p:nvSpPr>
        <p:spPr bwMode="auto">
          <a:xfrm>
            <a:off x="3732196" y="3542243"/>
            <a:ext cx="48577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+mn-ea"/>
                <a:ea typeface="+mn-ea"/>
              </a:rPr>
              <a:t>3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84" name="TextBox 31"/>
          <p:cNvSpPr txBox="1">
            <a:spLocks noChangeArrowheads="1"/>
          </p:cNvSpPr>
          <p:nvPr/>
        </p:nvSpPr>
        <p:spPr bwMode="auto">
          <a:xfrm rot="16200000">
            <a:off x="2489378" y="3659714"/>
            <a:ext cx="48577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+mn-ea"/>
                <a:ea typeface="+mn-ea"/>
              </a:rPr>
              <a:t>3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85" name="TextBox 33"/>
          <p:cNvSpPr txBox="1">
            <a:spLocks noChangeArrowheads="1"/>
          </p:cNvSpPr>
          <p:nvPr/>
        </p:nvSpPr>
        <p:spPr bwMode="auto">
          <a:xfrm>
            <a:off x="2357520" y="2062105"/>
            <a:ext cx="48696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+mn-ea"/>
                <a:ea typeface="+mn-ea"/>
              </a:rPr>
              <a:t>3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5652611" y="1986915"/>
            <a:ext cx="3030855" cy="1498759"/>
          </a:xfrm>
          <a:prstGeom prst="roundRect">
            <a:avLst>
              <a:gd name="adj" fmla="val 8426"/>
            </a:avLst>
          </a:prstGeom>
          <a:solidFill>
            <a:srgbClr val="F4C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我把纸盒展开，可以先分别求出每个面的面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标注 10"/>
          <p:cNvSpPr/>
          <p:nvPr/>
        </p:nvSpPr>
        <p:spPr>
          <a:xfrm>
            <a:off x="1465447" y="3259970"/>
            <a:ext cx="5186813" cy="685800"/>
          </a:xfrm>
          <a:prstGeom prst="wedgeRoundRectCallout">
            <a:avLst>
              <a:gd name="adj1" fmla="val -53215"/>
              <a:gd name="adj2" fmla="val 33026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3507718" y="588725"/>
            <a:ext cx="232519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7×3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21(cm</a:t>
            </a:r>
            <a:r>
              <a:rPr lang="en-US" altLang="zh-CN" sz="21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3536517" y="1453603"/>
            <a:ext cx="226759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3×5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15(cm</a:t>
            </a:r>
            <a:r>
              <a:rPr lang="en-US" altLang="zh-CN" sz="21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3536517" y="2301584"/>
            <a:ext cx="233909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7×5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35(cm</a:t>
            </a:r>
            <a:r>
              <a:rPr lang="en-US" altLang="zh-CN" sz="21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7188" y="590143"/>
            <a:ext cx="148502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7189" y="1473289"/>
            <a:ext cx="164384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7680" y="2280388"/>
            <a:ext cx="148502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3098" y="3383158"/>
            <a:ext cx="52552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长方体六个面的面积之和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叫作它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的表面积。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7189" y="1061188"/>
            <a:ext cx="148502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09100" y="1022917"/>
            <a:ext cx="232381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7×3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21(cm</a:t>
            </a:r>
            <a:r>
              <a:rPr lang="en-US" altLang="zh-CN" sz="21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87189" y="1857856"/>
            <a:ext cx="164384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65317" y="1901395"/>
            <a:ext cx="226759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3×5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15(cm</a:t>
            </a:r>
            <a:r>
              <a:rPr lang="en-US" altLang="zh-CN" sz="21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493819" y="2681354"/>
            <a:ext cx="233909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7×5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35(cm</a:t>
            </a:r>
            <a:r>
              <a:rPr lang="en-US" altLang="zh-CN" sz="21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1486" y="2732942"/>
            <a:ext cx="148502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3" grpId="0"/>
      <p:bldP spid="4" grpId="0"/>
      <p:bldP spid="5" grpId="0"/>
      <p:bldP spid="6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>
          <a:xfrm>
            <a:off x="1939284" y="3681893"/>
            <a:ext cx="3837433" cy="468531"/>
          </a:xfrm>
          <a:prstGeom prst="wedgeRoundRectCallout">
            <a:avLst>
              <a:gd name="adj1" fmla="val -55094"/>
              <a:gd name="adj2" fmla="val 40734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436471" y="520453"/>
            <a:ext cx="712176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算这个长方体包装盒的表面积？想一想，填一填。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372694" y="1198345"/>
          <a:ext cx="6193857" cy="2108834"/>
        </p:xfrm>
        <a:graphic>
          <a:graphicData uri="http://schemas.openxmlformats.org/drawingml/2006/table">
            <a:tbl>
              <a:tblPr/>
              <a:tblGrid>
                <a:gridCol w="2731911"/>
                <a:gridCol w="3461946"/>
              </a:tblGrid>
              <a:tr h="498108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前、后两面的面积和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7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859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左、右两面的面积和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7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297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上、下两面的面积和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7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57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长方体表面积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7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70C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4260274" y="1194143"/>
            <a:ext cx="273113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7×3×2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42</a:t>
            </a:r>
            <a:r>
              <a:rPr lang="zh-CN" altLang="en-US" sz="2100" dirty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ea typeface="宋体" panose="02010600030101010101" pitchFamily="2" charset="-122"/>
              </a:rPr>
              <a:t>cm</a:t>
            </a:r>
            <a:r>
              <a:rPr lang="en-US" altLang="zh-CN" sz="210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zh-CN" altLang="en-US" sz="21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4228074" y="1820179"/>
            <a:ext cx="276333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3×5×2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ea typeface="宋体" panose="02010600030101010101" pitchFamily="2" charset="-122"/>
              </a:rPr>
              <a:t>cm</a:t>
            </a:r>
            <a:r>
              <a:rPr lang="en-US" altLang="zh-CN" sz="210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zh-CN" altLang="en-US" sz="21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4151989" y="2382167"/>
            <a:ext cx="294770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7×5×2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70</a:t>
            </a:r>
            <a:r>
              <a:rPr lang="zh-CN" altLang="en-US" sz="2100" dirty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ea typeface="宋体" panose="02010600030101010101" pitchFamily="2" charset="-122"/>
              </a:rPr>
              <a:t>cm</a:t>
            </a:r>
            <a:r>
              <a:rPr lang="en-US" altLang="zh-CN" sz="210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zh-CN" altLang="en-US" sz="21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4354550" y="2878076"/>
            <a:ext cx="308139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迷你简胖头鱼" pitchFamily="65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142</a:t>
            </a:r>
            <a:r>
              <a:rPr lang="zh-CN" altLang="en-US" sz="2100" dirty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ea typeface="宋体" panose="02010600030101010101" pitchFamily="2" charset="-122"/>
              </a:rPr>
              <a:t>cm</a:t>
            </a:r>
            <a:r>
              <a:rPr lang="en-US" altLang="zh-CN" sz="210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zh-CN" altLang="en-US" sz="21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5001" y="3719951"/>
            <a:ext cx="3743156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相对的两个面的面积是相等的。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699035" y="691833"/>
            <a:ext cx="5605463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怎样计算正方体的表面积？想一想，说一说。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36"/>
          <p:cNvGrpSpPr/>
          <p:nvPr/>
        </p:nvGrpSpPr>
        <p:grpSpPr bwMode="auto">
          <a:xfrm>
            <a:off x="3648344" y="1266604"/>
            <a:ext cx="1847312" cy="1649560"/>
            <a:chOff x="5292080" y="4581128"/>
            <a:chExt cx="1728192" cy="1728192"/>
          </a:xfrm>
        </p:grpSpPr>
        <p:sp>
          <p:nvSpPr>
            <p:cNvPr id="4" name="立方体 3"/>
            <p:cNvSpPr/>
            <p:nvPr/>
          </p:nvSpPr>
          <p:spPr>
            <a:xfrm>
              <a:off x="5292080" y="4581128"/>
              <a:ext cx="1728192" cy="1728192"/>
            </a:xfrm>
            <a:prstGeom prst="cub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738014" y="4581128"/>
              <a:ext cx="0" cy="1296541"/>
            </a:xfrm>
            <a:prstGeom prst="line">
              <a:avLst/>
            </a:prstGeom>
            <a:ln w="1905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5738014" y="5877669"/>
              <a:ext cx="1282258" cy="0"/>
            </a:xfrm>
            <a:prstGeom prst="line">
              <a:avLst/>
            </a:prstGeom>
            <a:ln w="1905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5292080" y="5877669"/>
              <a:ext cx="445934" cy="431651"/>
            </a:xfrm>
            <a:prstGeom prst="line">
              <a:avLst/>
            </a:prstGeom>
            <a:ln w="1905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596819" y="3198983"/>
            <a:ext cx="6324054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正方体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个面的总面积，叫作正方体的表面积。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35"/>
          <p:cNvSpPr txBox="1">
            <a:spLocks noChangeArrowheads="1"/>
          </p:cNvSpPr>
          <p:nvPr/>
        </p:nvSpPr>
        <p:spPr bwMode="auto">
          <a:xfrm>
            <a:off x="1968419" y="3636159"/>
            <a:ext cx="4686300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正方体的表面积＝棱长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棱长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=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一个面的面积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×6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5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27807" y="1198529"/>
            <a:ext cx="1782230" cy="105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821133" y="2736101"/>
            <a:ext cx="3430828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  (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10×8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10×4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8×4)×2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80+40+32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）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×2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 152×2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 304(cm</a:t>
            </a:r>
            <a:r>
              <a:rPr lang="en-US" altLang="zh-CN" sz="21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501341" y="452695"/>
            <a:ext cx="5404247" cy="47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求下列图形的表面积。（单位：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0336" y="2363762"/>
            <a:ext cx="123853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做</a:t>
            </a:r>
            <a:r>
              <a:rPr lang="zh-CN" altLang="en-US" sz="2100" dirty="0"/>
              <a:t>法一：</a:t>
            </a:r>
            <a:endParaRPr lang="zh-CN" altLang="en-US" sz="2100" dirty="0"/>
          </a:p>
        </p:txBody>
      </p:sp>
      <p:sp>
        <p:nvSpPr>
          <p:cNvPr id="8" name="文本框 7"/>
          <p:cNvSpPr txBox="1"/>
          <p:nvPr/>
        </p:nvSpPr>
        <p:spPr>
          <a:xfrm>
            <a:off x="4907262" y="2363762"/>
            <a:ext cx="123853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做法二：</a:t>
            </a:r>
            <a:endParaRPr lang="zh-CN" altLang="en-US" sz="2100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0" y="2747881"/>
            <a:ext cx="4360545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  10×8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 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10×4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 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8×4×2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=160+80+64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240+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304(cm</a:t>
            </a:r>
            <a:r>
              <a:rPr lang="en-US" altLang="zh-CN" sz="2100" baseline="300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PP_MARK_KEY" val="8d6278a6-00b4-4d51-882d-9f992c24d385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2576</Words>
  <Application>WPS 演示</Application>
  <PresentationFormat>全屏显示(16:9)</PresentationFormat>
  <Paragraphs>354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楷体</vt:lpstr>
      <vt:lpstr>迷你简胖头鱼</vt:lpstr>
      <vt:lpstr>楷体_GB2312</vt:lpstr>
      <vt:lpstr>Arial Unicode MS</vt:lpstr>
      <vt:lpstr>Calibri</vt:lpstr>
      <vt:lpstr>新宋体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133</cp:revision>
  <dcterms:created xsi:type="dcterms:W3CDTF">2019-05-20T10:58:00Z</dcterms:created>
  <dcterms:modified xsi:type="dcterms:W3CDTF">2023-02-09T04:57:23Z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36171938DE7040A98185D39C587B475C</vt:lpwstr>
  </property>
</Properties>
</file>