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4" r:id="rId5"/>
    <p:sldId id="321" r:id="rId6"/>
    <p:sldId id="301" r:id="rId7"/>
    <p:sldId id="322" r:id="rId8"/>
    <p:sldId id="324" r:id="rId9"/>
    <p:sldId id="325" r:id="rId10"/>
    <p:sldId id="326" r:id="rId11"/>
    <p:sldId id="328" r:id="rId12"/>
    <p:sldId id="319" r:id="rId13"/>
    <p:sldId id="525" r:id="rId14"/>
    <p:sldId id="330" r:id="rId15"/>
    <p:sldId id="327" r:id="rId16"/>
    <p:sldId id="313" r:id="rId17"/>
    <p:sldId id="331" r:id="rId18"/>
    <p:sldId id="333" r:id="rId19"/>
    <p:sldId id="334" r:id="rId20"/>
    <p:sldId id="335" r:id="rId21"/>
    <p:sldId id="336" r:id="rId22"/>
    <p:sldId id="527" r:id="rId23"/>
    <p:sldId id="329" r:id="rId24"/>
    <p:sldId id="526" r:id="rId25"/>
    <p:sldId id="501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华文楷体" panose="02010600040101010101" pitchFamily="2" charset="-122"/>
      <p:regular r:id="rId32"/>
    </p:embeddedFont>
    <p:embeddedFont>
      <p:font typeface="微软雅黑" panose="020B0503020204020204" pitchFamily="34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幼圆" panose="02010509060101010101" pitchFamily="49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FF"/>
    <a:srgbClr val="CC6600"/>
    <a:srgbClr val="0000FF"/>
    <a:srgbClr val="FF0000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9556" autoAdjust="0"/>
  </p:normalViewPr>
  <p:slideViewPr>
    <p:cSldViewPr showGuides="1">
      <p:cViewPr>
        <p:scale>
          <a:sx n="150" d="100"/>
          <a:sy n="150" d="100"/>
        </p:scale>
        <p:origin x="-504" y="-15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4700670-3CDC-4466-9C50-888DB8B1DC8E}" type="slidenum">
              <a:rPr lang="en-US" altLang="zh-CN"/>
            </a:fld>
            <a:endParaRPr lang="en-US" altLang="zh-CN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CEBAB6-E002-4B57-8B52-ED246739C7E7}" type="slidenum">
              <a:rPr lang="en-US" altLang="zh-CN"/>
            </a:fld>
            <a:endParaRPr lang="en-US" altLang="zh-CN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61D9DD-AAC4-43AC-AD54-F7D4A0F6D67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长方体（一） 露在外面的面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6" Type="http://schemas.openxmlformats.org/officeDocument/2006/relationships/slide" Target="slide1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slide" Target="slide9.xml"/><Relationship Id="rId3" Type="http://schemas.openxmlformats.org/officeDocument/2006/relationships/slide" Target="slide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39.e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4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1347614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露在外面的面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圆角矩形 32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圆角矩形 34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7505" y="641834"/>
            <a:ext cx="260071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长方体（一）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圆角矩形 38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92434" y="447346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" name="组合 40"/>
          <p:cNvGrpSpPr/>
          <p:nvPr/>
        </p:nvGrpSpPr>
        <p:grpSpPr>
          <a:xfrm>
            <a:off x="231785" y="500650"/>
            <a:ext cx="654821" cy="702878"/>
            <a:chOff x="1306635" y="1385539"/>
            <a:chExt cx="654821" cy="70287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3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1691684" y="555526"/>
            <a:ext cx="44827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个小正方体  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3+2=5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1691680" y="1203226"/>
            <a:ext cx="50405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个小正方体  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3×2+2=8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1691684" y="1797350"/>
            <a:ext cx="50405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个小正方体  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3×3+2=11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1691684" y="2391472"/>
            <a:ext cx="53285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个小正方体  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3×6+2=20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1961952" y="2823669"/>
            <a:ext cx="4770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…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1745261" y="3309444"/>
            <a:ext cx="52030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个小正方体   </a:t>
            </a: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3n+2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/>
      <p:bldP spid="161797" grpId="0"/>
      <p:bldP spid="161798" grpId="0"/>
      <p:bldP spid="161799" grpId="0"/>
      <p:bldP spid="1618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平行四边形 3"/>
          <p:cNvSpPr>
            <a:spLocks noChangeArrowheads="1"/>
          </p:cNvSpPr>
          <p:nvPr/>
        </p:nvSpPr>
        <p:spPr bwMode="auto">
          <a:xfrm>
            <a:off x="2114550" y="2114550"/>
            <a:ext cx="4743450" cy="1543050"/>
          </a:xfrm>
          <a:prstGeom prst="parallelogram">
            <a:avLst>
              <a:gd name="adj" fmla="val 76581"/>
            </a:avLst>
          </a:prstGeom>
          <a:solidFill>
            <a:srgbClr val="C7E4E7"/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5" name="立方体 4"/>
          <p:cNvSpPr>
            <a:spLocks noChangeArrowheads="1"/>
          </p:cNvSpPr>
          <p:nvPr/>
        </p:nvSpPr>
        <p:spPr bwMode="auto">
          <a:xfrm>
            <a:off x="4229100" y="2628900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6" name="立方体 5"/>
          <p:cNvSpPr>
            <a:spLocks noChangeArrowheads="1"/>
          </p:cNvSpPr>
          <p:nvPr/>
        </p:nvSpPr>
        <p:spPr bwMode="auto">
          <a:xfrm>
            <a:off x="4229100" y="1303735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pic>
        <p:nvPicPr>
          <p:cNvPr id="7" name="图片 6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7003" y="2214565"/>
            <a:ext cx="213122" cy="57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7673" y="2209802"/>
            <a:ext cx="17978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29105" y="2353867"/>
            <a:ext cx="432197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4831" y="2207421"/>
            <a:ext cx="433388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1051" y="1787129"/>
            <a:ext cx="21312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1720" y="1782368"/>
            <a:ext cx="180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33862" y="1926433"/>
            <a:ext cx="43338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9594" y="1779985"/>
            <a:ext cx="43338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立方体 16"/>
          <p:cNvSpPr>
            <a:spLocks noChangeArrowheads="1"/>
          </p:cNvSpPr>
          <p:nvPr/>
        </p:nvSpPr>
        <p:spPr bwMode="auto">
          <a:xfrm>
            <a:off x="4224338" y="878681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18" name="立方体 17"/>
          <p:cNvSpPr>
            <a:spLocks noChangeArrowheads="1"/>
          </p:cNvSpPr>
          <p:nvPr/>
        </p:nvSpPr>
        <p:spPr bwMode="auto">
          <a:xfrm>
            <a:off x="4229100" y="446485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61335" y="2487216"/>
            <a:ext cx="10496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下弧形箭头 20"/>
          <p:cNvSpPr>
            <a:spLocks noChangeArrowheads="1"/>
          </p:cNvSpPr>
          <p:nvPr/>
        </p:nvSpPr>
        <p:spPr bwMode="auto">
          <a:xfrm rot="16200000">
            <a:off x="4775006" y="2562821"/>
            <a:ext cx="269081" cy="134540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36334" y="2055019"/>
            <a:ext cx="10496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弧形箭头 22"/>
          <p:cNvSpPr>
            <a:spLocks noChangeArrowheads="1"/>
          </p:cNvSpPr>
          <p:nvPr/>
        </p:nvSpPr>
        <p:spPr bwMode="auto">
          <a:xfrm rot="16200000">
            <a:off x="4762503" y="2152651"/>
            <a:ext cx="270272" cy="134540"/>
          </a:xfrm>
          <a:prstGeom prst="curvedUpArrow">
            <a:avLst>
              <a:gd name="adj1" fmla="val 25111"/>
              <a:gd name="adj2" fmla="val 50221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962528" y="1585913"/>
            <a:ext cx="10496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下弧形箭头 24"/>
          <p:cNvSpPr>
            <a:spLocks noChangeArrowheads="1"/>
          </p:cNvSpPr>
          <p:nvPr/>
        </p:nvSpPr>
        <p:spPr bwMode="auto">
          <a:xfrm rot="16200000">
            <a:off x="4777980" y="1683546"/>
            <a:ext cx="270272" cy="134541"/>
          </a:xfrm>
          <a:prstGeom prst="curvedUpArrow">
            <a:avLst>
              <a:gd name="adj1" fmla="val 25111"/>
              <a:gd name="adj2" fmla="val 50221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8092E-6 L 3.33333E-6 0.1759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8092E-6 L 3.33333E-6 0.17596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8092E-6 L 3.33333E-6 0.17596 " pathEditMode="relative" rAng="0" ptsTypes="AA">
                                      <p:cBhvr>
                                        <p:cTn id="1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17" grpId="0" animBg="1"/>
      <p:bldP spid="17" grpId="1" animBg="1"/>
      <p:bldP spid="18" grpId="0" animBg="1"/>
      <p:bldP spid="18" grpId="1" animBg="1"/>
      <p:bldP spid="20" grpId="0"/>
      <p:bldP spid="21" grpId="0" animBg="1"/>
      <p:bldP spid="22" grpId="0"/>
      <p:bldP spid="23" grpId="0" animBg="1"/>
      <p:bldP spid="24" grpId="0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平行四边形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371600" y="2514600"/>
            <a:ext cx="3338513" cy="1085850"/>
          </a:xfrm>
          <a:prstGeom prst="parallelogram">
            <a:avLst>
              <a:gd name="adj" fmla="val 76594"/>
            </a:avLst>
          </a:prstGeom>
          <a:solidFill>
            <a:srgbClr val="C7E4E7"/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3" name="平行四边形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286251" y="2514600"/>
            <a:ext cx="3338513" cy="1085850"/>
          </a:xfrm>
          <a:prstGeom prst="parallelogram">
            <a:avLst>
              <a:gd name="adj" fmla="val 76594"/>
            </a:avLst>
          </a:prstGeom>
          <a:solidFill>
            <a:srgbClr val="C7E4E7"/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4" name="立方体 5"/>
          <p:cNvSpPr>
            <a:spLocks noChangeArrowheads="1"/>
          </p:cNvSpPr>
          <p:nvPr/>
        </p:nvSpPr>
        <p:spPr bwMode="auto">
          <a:xfrm>
            <a:off x="2493169" y="2821781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5" name="立方体 6"/>
          <p:cNvSpPr>
            <a:spLocks noChangeArrowheads="1"/>
          </p:cNvSpPr>
          <p:nvPr/>
        </p:nvSpPr>
        <p:spPr bwMode="auto">
          <a:xfrm>
            <a:off x="2639616" y="2683669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6" name="立方体 7"/>
          <p:cNvSpPr>
            <a:spLocks noChangeArrowheads="1"/>
          </p:cNvSpPr>
          <p:nvPr/>
        </p:nvSpPr>
        <p:spPr bwMode="auto">
          <a:xfrm>
            <a:off x="2778919" y="2536031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7" name="立方体 8"/>
          <p:cNvSpPr>
            <a:spLocks noChangeArrowheads="1"/>
          </p:cNvSpPr>
          <p:nvPr/>
        </p:nvSpPr>
        <p:spPr bwMode="auto">
          <a:xfrm>
            <a:off x="2925366" y="2389585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8" name="立方体 9"/>
          <p:cNvSpPr>
            <a:spLocks noChangeArrowheads="1"/>
          </p:cNvSpPr>
          <p:nvPr/>
        </p:nvSpPr>
        <p:spPr bwMode="auto">
          <a:xfrm>
            <a:off x="5647135" y="2607469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89" name="立方体 11"/>
          <p:cNvSpPr>
            <a:spLocks noChangeArrowheads="1"/>
          </p:cNvSpPr>
          <p:nvPr/>
        </p:nvSpPr>
        <p:spPr bwMode="auto">
          <a:xfrm>
            <a:off x="5647135" y="2182416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90" name="立方体 14"/>
          <p:cNvSpPr>
            <a:spLocks noChangeArrowheads="1"/>
          </p:cNvSpPr>
          <p:nvPr/>
        </p:nvSpPr>
        <p:spPr bwMode="auto">
          <a:xfrm>
            <a:off x="5641181" y="1750219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0491" name="立方体 15"/>
          <p:cNvSpPr>
            <a:spLocks noChangeArrowheads="1"/>
          </p:cNvSpPr>
          <p:nvPr/>
        </p:nvSpPr>
        <p:spPr bwMode="auto">
          <a:xfrm>
            <a:off x="5641181" y="1325166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39620" y="2821784"/>
            <a:ext cx="432197" cy="432197"/>
          </a:xfrm>
          <a:prstGeom prst="rect">
            <a:avLst/>
          </a:prstGeom>
          <a:solidFill>
            <a:srgbClr val="7030A0"/>
          </a:solidFill>
          <a:ln w="3175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775351" y="2675337"/>
            <a:ext cx="432197" cy="432197"/>
          </a:xfrm>
          <a:prstGeom prst="rect">
            <a:avLst/>
          </a:prstGeom>
          <a:solidFill>
            <a:srgbClr val="7030A0"/>
          </a:solidFill>
          <a:ln w="3175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28942" y="2539605"/>
            <a:ext cx="432197" cy="432197"/>
          </a:xfrm>
          <a:prstGeom prst="rect">
            <a:avLst/>
          </a:prstGeom>
          <a:solidFill>
            <a:srgbClr val="7030A0"/>
          </a:solidFill>
          <a:ln w="3175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7135" y="2611043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1898" y="2171702"/>
            <a:ext cx="56792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7135" y="1746647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2219" y="3246835"/>
            <a:ext cx="5667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37235" y="3111105"/>
            <a:ext cx="579834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3685" y="2961085"/>
            <a:ext cx="581025" cy="17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4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34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2638949" y="2187352"/>
            <a:ext cx="27896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31640" y="1163414"/>
          <a:ext cx="6112718" cy="1770222"/>
        </p:xfrm>
        <a:graphic>
          <a:graphicData uri="http://schemas.openxmlformats.org/drawingml/2006/table">
            <a:tbl>
              <a:tblPr/>
              <a:tblGrid>
                <a:gridCol w="2166026"/>
                <a:gridCol w="512950"/>
                <a:gridCol w="512950"/>
                <a:gridCol w="512950"/>
                <a:gridCol w="512950"/>
                <a:gridCol w="512950"/>
                <a:gridCol w="512950"/>
                <a:gridCol w="868992"/>
              </a:tblGrid>
              <a:tr h="885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小正方体个数</a:t>
                      </a: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100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…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露在外面的面</a:t>
                      </a: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100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31640" y="3306609"/>
          <a:ext cx="6184726" cy="1770222"/>
        </p:xfrm>
        <a:graphic>
          <a:graphicData uri="http://schemas.openxmlformats.org/drawingml/2006/table">
            <a:tbl>
              <a:tblPr/>
              <a:tblGrid>
                <a:gridCol w="2166026"/>
                <a:gridCol w="512950"/>
                <a:gridCol w="512950"/>
                <a:gridCol w="512950"/>
                <a:gridCol w="512950"/>
                <a:gridCol w="512950"/>
                <a:gridCol w="512950"/>
                <a:gridCol w="941000"/>
              </a:tblGrid>
              <a:tr h="885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小正方体个数</a:t>
                      </a: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100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…</a:t>
                      </a:r>
                      <a:endParaRPr lang="zh-CN" sz="2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露在外面的面</a:t>
                      </a:r>
                      <a:r>
                        <a:rPr lang="en-US" altLang="zh-CN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1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100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1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1430" marR="514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99" name="Picture 33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2817542" y="403798"/>
            <a:ext cx="2611041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0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45940" y="339504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1" name="矩形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45944" y="2337372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5926" y="169889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47843" y="171020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3158" y="168082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41588" y="16927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60679" y="380570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81714" y="1680821"/>
            <a:ext cx="1054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3n+2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46662" y="38243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45389" y="167203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35519" y="169175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90797" y="378786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00354" y="378885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46996" y="378385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76229" y="37566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68729" y="3755405"/>
            <a:ext cx="1054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4n+1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611560" y="915568"/>
            <a:ext cx="7632848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个棱长为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的正方体纸箱放在墙角（如右图）。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⑴有几个面露在外面？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⑵露在外面的面积是多少平方厘米？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图片 8" descr="10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437088" y="1491632"/>
            <a:ext cx="1663304" cy="176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61303" y="3363838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4"/>
          <p:cNvGrpSpPr/>
          <p:nvPr/>
        </p:nvGrpSpPr>
        <p:grpSpPr bwMode="auto">
          <a:xfrm>
            <a:off x="2013429" y="3507854"/>
            <a:ext cx="2342547" cy="926329"/>
            <a:chOff x="2289437" y="841249"/>
            <a:chExt cx="2965708" cy="667083"/>
          </a:xfrm>
          <a:noFill/>
        </p:grpSpPr>
        <p:sp>
          <p:nvSpPr>
            <p:cNvPr id="13" name="云形标注 82"/>
            <p:cNvSpPr>
              <a:spLocks noChangeArrowheads="1"/>
            </p:cNvSpPr>
            <p:nvPr/>
          </p:nvSpPr>
          <p:spPr bwMode="auto">
            <a:xfrm>
              <a:off x="2289437" y="841249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2512385" y="889364"/>
              <a:ext cx="2742760" cy="5984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可以利用探索的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规律。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5090" y="2427736"/>
            <a:ext cx="5809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个面露在外面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100×100×13=130000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：露在外面的面积是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130000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9"/>
          <p:cNvSpPr txBox="1">
            <a:spLocks noChangeArrowheads="1"/>
          </p:cNvSpPr>
          <p:nvPr/>
        </p:nvSpPr>
        <p:spPr bwMode="auto">
          <a:xfrm>
            <a:off x="467544" y="267496"/>
            <a:ext cx="8352928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个棱长为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40cm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的正方体放在墙角处。改变摆法，露在外面的面积会发生变化吗？为什么？与同伴交流。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图片 7" descr="11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169819" y="1610917"/>
            <a:ext cx="1668066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4" y="3360874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4"/>
          <p:cNvGrpSpPr/>
          <p:nvPr/>
        </p:nvGrpSpPr>
        <p:grpSpPr bwMode="auto">
          <a:xfrm>
            <a:off x="4427984" y="3507854"/>
            <a:ext cx="2376264" cy="840117"/>
            <a:chOff x="2918290" y="1092083"/>
            <a:chExt cx="2606441" cy="679380"/>
          </a:xfrm>
          <a:noFill/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3102420" y="1092083"/>
              <a:ext cx="2422311" cy="6720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从不同方向观察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试试。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3568" y="2194869"/>
            <a:ext cx="4824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答：不改变，不管移动哪个从各个观察角度面都增减相同个数的面。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9"/>
          <p:cNvSpPr txBox="1">
            <a:spLocks noChangeArrowheads="1"/>
          </p:cNvSpPr>
          <p:nvPr/>
        </p:nvSpPr>
        <p:spPr bwMode="auto">
          <a:xfrm>
            <a:off x="467544" y="555527"/>
            <a:ext cx="8424936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个棱长为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的正方体拼成一个长方体，长方体的表面积与原来的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个正方体的表面积之和相比，会发生变化吗？变化了多少？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0" name="图片 7" descr="13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273694" y="2211711"/>
            <a:ext cx="2646759" cy="192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436096" y="2931792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6×6×6=216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答：会发生变化，减少了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对话气泡: 椭圆形 2"/>
          <p:cNvSpPr/>
          <p:nvPr/>
        </p:nvSpPr>
        <p:spPr>
          <a:xfrm>
            <a:off x="3419872" y="267495"/>
            <a:ext cx="4176464" cy="432048"/>
          </a:xfrm>
          <a:prstGeom prst="wedgeRoundRectCallout">
            <a:avLst/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和露在外面的面有什么区别？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20834" y="3189188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516041" y="2878212"/>
            <a:ext cx="2250603" cy="1448160"/>
          </a:xfrm>
          <a:prstGeom prst="wedgeRoundRectCallout">
            <a:avLst>
              <a:gd name="adj1" fmla="val -70483"/>
              <a:gd name="adj2" fmla="val -1005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和地面接触的面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拼成的长方体的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不是露出来的面。</a:t>
            </a:r>
            <a:endParaRPr lang="zh-CN" altLang="en-US" sz="20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" grpId="0"/>
      <p:bldP spid="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50"/>
          <p:cNvSpPr txBox="1">
            <a:spLocks noChangeArrowheads="1"/>
          </p:cNvSpPr>
          <p:nvPr/>
        </p:nvSpPr>
        <p:spPr bwMode="auto">
          <a:xfrm>
            <a:off x="6034459" y="2279777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TextBox 9"/>
          <p:cNvSpPr txBox="1">
            <a:spLocks noChangeArrowheads="1"/>
          </p:cNvSpPr>
          <p:nvPr/>
        </p:nvSpPr>
        <p:spPr bwMode="auto">
          <a:xfrm>
            <a:off x="442913" y="339504"/>
            <a:ext cx="83512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学校运动会的领奖台除了底面不涂漆外，其他各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面都涂漆，需要涂漆的面积是多少平方厘米？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2814" y="2573861"/>
            <a:ext cx="20859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5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90143" y="1969022"/>
            <a:ext cx="2324100" cy="204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8" descr="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15351" y="2826272"/>
            <a:ext cx="210621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608" name="直接连接符 23"/>
          <p:cNvCxnSpPr>
            <a:cxnSpLocks noChangeShapeType="1"/>
          </p:cNvCxnSpPr>
          <p:nvPr/>
        </p:nvCxnSpPr>
        <p:spPr bwMode="auto">
          <a:xfrm rot="10800000">
            <a:off x="2144687" y="3017963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9" name="直接连接符 24"/>
          <p:cNvCxnSpPr>
            <a:cxnSpLocks noChangeShapeType="1"/>
          </p:cNvCxnSpPr>
          <p:nvPr/>
        </p:nvCxnSpPr>
        <p:spPr bwMode="auto">
          <a:xfrm rot="10800000">
            <a:off x="2123256" y="3921649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0" name="直接箭头连接符 26"/>
          <p:cNvCxnSpPr>
            <a:cxnSpLocks noChangeShapeType="1"/>
          </p:cNvCxnSpPr>
          <p:nvPr/>
        </p:nvCxnSpPr>
        <p:spPr bwMode="auto">
          <a:xfrm rot="5400000" flipH="1" flipV="1">
            <a:off x="2155403" y="3116786"/>
            <a:ext cx="228600" cy="238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直接箭头连接符 27"/>
          <p:cNvCxnSpPr>
            <a:cxnSpLocks noChangeShapeType="1"/>
          </p:cNvCxnSpPr>
          <p:nvPr/>
        </p:nvCxnSpPr>
        <p:spPr bwMode="auto">
          <a:xfrm rot="16200000" flipH="1">
            <a:off x="2144092" y="3806752"/>
            <a:ext cx="22860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直接连接符 29"/>
          <p:cNvCxnSpPr>
            <a:cxnSpLocks noChangeShapeType="1"/>
          </p:cNvCxnSpPr>
          <p:nvPr/>
        </p:nvCxnSpPr>
        <p:spPr bwMode="auto">
          <a:xfrm rot="5400000">
            <a:off x="2285776" y="4074644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直接连接符 30"/>
          <p:cNvCxnSpPr>
            <a:cxnSpLocks noChangeShapeType="1"/>
          </p:cNvCxnSpPr>
          <p:nvPr/>
        </p:nvCxnSpPr>
        <p:spPr bwMode="auto">
          <a:xfrm rot="5400000">
            <a:off x="6972076" y="4054403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直接箭头连接符 32"/>
          <p:cNvCxnSpPr>
            <a:cxnSpLocks noChangeShapeType="1"/>
          </p:cNvCxnSpPr>
          <p:nvPr/>
        </p:nvCxnSpPr>
        <p:spPr bwMode="auto">
          <a:xfrm>
            <a:off x="3615109" y="4103813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5" name="直接箭头连接符 33"/>
          <p:cNvCxnSpPr>
            <a:cxnSpLocks noChangeShapeType="1"/>
          </p:cNvCxnSpPr>
          <p:nvPr/>
        </p:nvCxnSpPr>
        <p:spPr bwMode="auto">
          <a:xfrm flipH="1">
            <a:off x="2429251" y="4103813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6" name="TextBox 34"/>
          <p:cNvSpPr txBox="1">
            <a:spLocks noChangeArrowheads="1"/>
          </p:cNvSpPr>
          <p:nvPr/>
        </p:nvSpPr>
        <p:spPr bwMode="auto">
          <a:xfrm>
            <a:off x="2868587" y="3897837"/>
            <a:ext cx="748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17" name="直接连接符 37"/>
          <p:cNvCxnSpPr>
            <a:cxnSpLocks noChangeShapeType="1"/>
          </p:cNvCxnSpPr>
          <p:nvPr/>
        </p:nvCxnSpPr>
        <p:spPr bwMode="auto">
          <a:xfrm rot="10800000">
            <a:off x="7571556" y="3484688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8" name="直接连接符 38"/>
          <p:cNvCxnSpPr>
            <a:cxnSpLocks noChangeShapeType="1"/>
          </p:cNvCxnSpPr>
          <p:nvPr/>
        </p:nvCxnSpPr>
        <p:spPr bwMode="auto">
          <a:xfrm rot="10800000">
            <a:off x="7135787" y="3947842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9" name="直接箭头连接符 39"/>
          <p:cNvCxnSpPr>
            <a:cxnSpLocks noChangeShapeType="1"/>
          </p:cNvCxnSpPr>
          <p:nvPr/>
        </p:nvCxnSpPr>
        <p:spPr bwMode="auto">
          <a:xfrm rot="18900000" flipH="1" flipV="1">
            <a:off x="7232228" y="3868070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0" name="直接箭头连接符 40"/>
          <p:cNvCxnSpPr>
            <a:cxnSpLocks noChangeShapeType="1"/>
          </p:cNvCxnSpPr>
          <p:nvPr/>
        </p:nvCxnSpPr>
        <p:spPr bwMode="auto">
          <a:xfrm rot="8100000" flipH="1" flipV="1">
            <a:off x="7502500" y="3582320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21" name="TextBox 41"/>
          <p:cNvSpPr txBox="1">
            <a:spLocks noChangeArrowheads="1"/>
          </p:cNvSpPr>
          <p:nvPr/>
        </p:nvSpPr>
        <p:spPr bwMode="auto">
          <a:xfrm>
            <a:off x="7363197" y="3572796"/>
            <a:ext cx="1028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22" name="直接连接符 42"/>
          <p:cNvCxnSpPr>
            <a:cxnSpLocks noChangeShapeType="1"/>
          </p:cNvCxnSpPr>
          <p:nvPr/>
        </p:nvCxnSpPr>
        <p:spPr bwMode="auto">
          <a:xfrm rot="10800000">
            <a:off x="7572747" y="2956052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23" name="TextBox 43"/>
          <p:cNvSpPr txBox="1">
            <a:spLocks noChangeArrowheads="1"/>
          </p:cNvSpPr>
          <p:nvPr/>
        </p:nvSpPr>
        <p:spPr bwMode="auto">
          <a:xfrm>
            <a:off x="7533456" y="3003677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24" name="直接箭头连接符 44"/>
          <p:cNvCxnSpPr>
            <a:cxnSpLocks noChangeShapeType="1"/>
          </p:cNvCxnSpPr>
          <p:nvPr/>
        </p:nvCxnSpPr>
        <p:spPr bwMode="auto">
          <a:xfrm rot="5400000" flipH="1" flipV="1">
            <a:off x="7645377" y="3013201"/>
            <a:ext cx="134541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5" name="直接箭头连接符 45"/>
          <p:cNvCxnSpPr>
            <a:cxnSpLocks noChangeShapeType="1"/>
          </p:cNvCxnSpPr>
          <p:nvPr/>
        </p:nvCxnSpPr>
        <p:spPr bwMode="auto">
          <a:xfrm rot="16200000" flipH="1">
            <a:off x="7657281" y="3423968"/>
            <a:ext cx="13454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46"/>
          <p:cNvCxnSpPr>
            <a:cxnSpLocks noChangeShapeType="1"/>
          </p:cNvCxnSpPr>
          <p:nvPr/>
        </p:nvCxnSpPr>
        <p:spPr bwMode="auto">
          <a:xfrm rot="10800000">
            <a:off x="7572747" y="2026174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箭头连接符 48"/>
          <p:cNvCxnSpPr>
            <a:cxnSpLocks noChangeShapeType="1"/>
          </p:cNvCxnSpPr>
          <p:nvPr/>
        </p:nvCxnSpPr>
        <p:spPr bwMode="auto">
          <a:xfrm rot="5400000" flipH="1" flipV="1">
            <a:off x="7591201" y="2138687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28" name="直接箭头连接符 49"/>
          <p:cNvCxnSpPr>
            <a:cxnSpLocks noChangeShapeType="1"/>
          </p:cNvCxnSpPr>
          <p:nvPr/>
        </p:nvCxnSpPr>
        <p:spPr bwMode="auto">
          <a:xfrm rot="16200000" flipH="1">
            <a:off x="6096967" y="2818533"/>
            <a:ext cx="22860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50"/>
          <p:cNvSpPr txBox="1">
            <a:spLocks noChangeArrowheads="1"/>
          </p:cNvSpPr>
          <p:nvPr/>
        </p:nvSpPr>
        <p:spPr bwMode="auto">
          <a:xfrm>
            <a:off x="7550125" y="2288112"/>
            <a:ext cx="97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30" name="直接箭头连接符 49"/>
          <p:cNvCxnSpPr>
            <a:cxnSpLocks noChangeShapeType="1"/>
          </p:cNvCxnSpPr>
          <p:nvPr/>
        </p:nvCxnSpPr>
        <p:spPr bwMode="auto">
          <a:xfrm rot="16200000" flipH="1">
            <a:off x="7597155" y="2825677"/>
            <a:ext cx="22860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31" name="直接连接符 46"/>
          <p:cNvCxnSpPr>
            <a:cxnSpLocks noChangeShapeType="1"/>
          </p:cNvCxnSpPr>
          <p:nvPr/>
        </p:nvCxnSpPr>
        <p:spPr bwMode="auto">
          <a:xfrm rot="10800000">
            <a:off x="6077322" y="2017838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32" name="直接箭头连接符 48"/>
          <p:cNvCxnSpPr>
            <a:cxnSpLocks noChangeShapeType="1"/>
          </p:cNvCxnSpPr>
          <p:nvPr/>
        </p:nvCxnSpPr>
        <p:spPr bwMode="auto">
          <a:xfrm rot="5400000" flipH="1" flipV="1">
            <a:off x="6095776" y="2130353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8" name="图片 37" descr="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8531" y="2472658"/>
            <a:ext cx="4717256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20"/>
          <p:cNvSpPr txBox="1">
            <a:spLocks noChangeArrowheads="1"/>
          </p:cNvSpPr>
          <p:nvPr/>
        </p:nvSpPr>
        <p:spPr bwMode="auto">
          <a:xfrm>
            <a:off x="2734047" y="3035822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5" name="TextBox 21"/>
          <p:cNvSpPr txBox="1">
            <a:spLocks noChangeArrowheads="1"/>
          </p:cNvSpPr>
          <p:nvPr/>
        </p:nvSpPr>
        <p:spPr bwMode="auto">
          <a:xfrm>
            <a:off x="4499743" y="2385740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6" name="TextBox 19"/>
          <p:cNvSpPr txBox="1">
            <a:spLocks noChangeArrowheads="1"/>
          </p:cNvSpPr>
          <p:nvPr/>
        </p:nvSpPr>
        <p:spPr bwMode="auto">
          <a:xfrm>
            <a:off x="5878487" y="3215606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 descr="5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40351" y="1958306"/>
            <a:ext cx="2078831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62"/>
          <p:cNvGrpSpPr/>
          <p:nvPr/>
        </p:nvGrpSpPr>
        <p:grpSpPr bwMode="auto">
          <a:xfrm>
            <a:off x="4511649" y="1635645"/>
            <a:ext cx="3062288" cy="461665"/>
            <a:chOff x="3842657" y="2466067"/>
            <a:chExt cx="4083734" cy="615553"/>
          </a:xfrm>
        </p:grpSpPr>
        <p:cxnSp>
          <p:nvCxnSpPr>
            <p:cNvPr id="25650" name="直接连接符 29"/>
            <p:cNvCxnSpPr>
              <a:cxnSpLocks noChangeShapeType="1"/>
            </p:cNvCxnSpPr>
            <p:nvPr/>
          </p:nvCxnSpPr>
          <p:spPr bwMode="auto">
            <a:xfrm rot="5400000">
              <a:off x="3652951" y="2780507"/>
              <a:ext cx="381000" cy="158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1" name="直接连接符 30"/>
            <p:cNvCxnSpPr>
              <a:cxnSpLocks noChangeShapeType="1"/>
            </p:cNvCxnSpPr>
            <p:nvPr/>
          </p:nvCxnSpPr>
          <p:spPr bwMode="auto">
            <a:xfrm rot="5400000">
              <a:off x="7735098" y="2747849"/>
              <a:ext cx="381000" cy="158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2" name="直接箭头连接符 32"/>
            <p:cNvCxnSpPr>
              <a:cxnSpLocks noChangeShapeType="1"/>
            </p:cNvCxnSpPr>
            <p:nvPr/>
          </p:nvCxnSpPr>
          <p:spPr bwMode="auto">
            <a:xfrm>
              <a:off x="6628800" y="2783112"/>
              <a:ext cx="12960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3" name="直接箭头连接符 33"/>
            <p:cNvCxnSpPr>
              <a:cxnSpLocks noChangeShapeType="1"/>
            </p:cNvCxnSpPr>
            <p:nvPr/>
          </p:nvCxnSpPr>
          <p:spPr bwMode="auto">
            <a:xfrm flipH="1">
              <a:off x="3857172" y="2772228"/>
              <a:ext cx="13320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54" name="TextBox 34"/>
            <p:cNvSpPr txBox="1">
              <a:spLocks noChangeArrowheads="1"/>
            </p:cNvSpPr>
            <p:nvPr/>
          </p:nvSpPr>
          <p:spPr bwMode="auto">
            <a:xfrm>
              <a:off x="4981894" y="2466067"/>
              <a:ext cx="190500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39" name="TextBox 28"/>
          <p:cNvSpPr txBox="1">
            <a:spLocks noChangeArrowheads="1"/>
          </p:cNvSpPr>
          <p:nvPr/>
        </p:nvSpPr>
        <p:spPr bwMode="auto">
          <a:xfrm>
            <a:off x="1950620" y="3208464"/>
            <a:ext cx="6536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图片 49" descr="7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15351" y="2897711"/>
            <a:ext cx="2078831" cy="53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811812" y="2483372"/>
            <a:ext cx="10858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42" name="直接连接符 30"/>
          <p:cNvCxnSpPr>
            <a:cxnSpLocks noChangeShapeType="1"/>
          </p:cNvCxnSpPr>
          <p:nvPr/>
        </p:nvCxnSpPr>
        <p:spPr bwMode="auto">
          <a:xfrm rot="5400000">
            <a:off x="3881214" y="4087741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3" name="直接连接符 30"/>
          <p:cNvCxnSpPr>
            <a:cxnSpLocks noChangeShapeType="1"/>
          </p:cNvCxnSpPr>
          <p:nvPr/>
        </p:nvCxnSpPr>
        <p:spPr bwMode="auto">
          <a:xfrm rot="5400000">
            <a:off x="5418311" y="4081786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4" name="直接箭头连接符 32"/>
          <p:cNvCxnSpPr>
            <a:cxnSpLocks noChangeShapeType="1"/>
          </p:cNvCxnSpPr>
          <p:nvPr/>
        </p:nvCxnSpPr>
        <p:spPr bwMode="auto">
          <a:xfrm>
            <a:off x="5159351" y="4103813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5" name="直接箭头连接符 33"/>
          <p:cNvCxnSpPr>
            <a:cxnSpLocks noChangeShapeType="1"/>
          </p:cNvCxnSpPr>
          <p:nvPr/>
        </p:nvCxnSpPr>
        <p:spPr bwMode="auto">
          <a:xfrm flipH="1">
            <a:off x="4033022" y="4103813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46" name="TextBox 34"/>
          <p:cNvSpPr txBox="1">
            <a:spLocks noChangeArrowheads="1"/>
          </p:cNvSpPr>
          <p:nvPr/>
        </p:nvSpPr>
        <p:spPr bwMode="auto">
          <a:xfrm>
            <a:off x="4480693" y="3896646"/>
            <a:ext cx="748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47" name="直接箭头连接符 32"/>
          <p:cNvCxnSpPr>
            <a:cxnSpLocks noChangeShapeType="1"/>
          </p:cNvCxnSpPr>
          <p:nvPr/>
        </p:nvCxnSpPr>
        <p:spPr bwMode="auto">
          <a:xfrm>
            <a:off x="6708357" y="4099052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8" name="直接箭头连接符 33"/>
          <p:cNvCxnSpPr>
            <a:cxnSpLocks noChangeShapeType="1"/>
          </p:cNvCxnSpPr>
          <p:nvPr/>
        </p:nvCxnSpPr>
        <p:spPr bwMode="auto">
          <a:xfrm flipH="1">
            <a:off x="5586788" y="4099052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49" name="TextBox 34"/>
          <p:cNvSpPr txBox="1">
            <a:spLocks noChangeArrowheads="1"/>
          </p:cNvSpPr>
          <p:nvPr/>
        </p:nvSpPr>
        <p:spPr bwMode="auto">
          <a:xfrm>
            <a:off x="6022557" y="3891883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562" y="2000912"/>
            <a:ext cx="1641054" cy="2089011"/>
          </a:xfrm>
          <a:prstGeom prst="roundRect">
            <a:avLst/>
          </a:prstGeom>
          <a:noFill/>
          <a:ln>
            <a:solidFill>
              <a:schemeClr val="accent5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复杂问题，简单化分三步走上，前，左面看。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9" grpId="0"/>
      <p:bldP spid="51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8"/>
          <p:cNvGrpSpPr/>
          <p:nvPr/>
        </p:nvGrpSpPr>
        <p:grpSpPr bwMode="auto">
          <a:xfrm>
            <a:off x="1885954" y="2024461"/>
            <a:ext cx="2085975" cy="1414463"/>
            <a:chOff x="1008744" y="3719286"/>
            <a:chExt cx="2781300" cy="1885950"/>
          </a:xfrm>
        </p:grpSpPr>
        <p:pic>
          <p:nvPicPr>
            <p:cNvPr id="27688" name="图片 8" descr="3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08744" y="3719286"/>
              <a:ext cx="2781300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9" name="TextBox 20"/>
            <p:cNvSpPr txBox="1">
              <a:spLocks noChangeArrowheads="1"/>
            </p:cNvSpPr>
            <p:nvPr/>
          </p:nvSpPr>
          <p:spPr bwMode="auto">
            <a:xfrm>
              <a:off x="1473200" y="4158342"/>
              <a:ext cx="990600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5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82570" y="1419624"/>
            <a:ext cx="2321719" cy="204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652" name="直接连接符 23"/>
          <p:cNvCxnSpPr>
            <a:cxnSpLocks noChangeShapeType="1"/>
          </p:cNvCxnSpPr>
          <p:nvPr/>
        </p:nvCxnSpPr>
        <p:spPr bwMode="auto">
          <a:xfrm rot="10800000">
            <a:off x="1646635" y="2476897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3" name="直接连接符 24"/>
          <p:cNvCxnSpPr>
            <a:cxnSpLocks noChangeShapeType="1"/>
          </p:cNvCxnSpPr>
          <p:nvPr/>
        </p:nvCxnSpPr>
        <p:spPr bwMode="auto">
          <a:xfrm rot="10800000">
            <a:off x="1647825" y="3391297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直接箭头连接符 26"/>
          <p:cNvCxnSpPr>
            <a:cxnSpLocks noChangeShapeType="1"/>
          </p:cNvCxnSpPr>
          <p:nvPr/>
        </p:nvCxnSpPr>
        <p:spPr bwMode="auto">
          <a:xfrm rot="5400000" flipH="1" flipV="1">
            <a:off x="1657351" y="2586436"/>
            <a:ext cx="228600" cy="238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5" name="直接箭头连接符 27"/>
          <p:cNvCxnSpPr>
            <a:cxnSpLocks noChangeShapeType="1"/>
          </p:cNvCxnSpPr>
          <p:nvPr/>
        </p:nvCxnSpPr>
        <p:spPr bwMode="auto">
          <a:xfrm rot="16200000" flipH="1">
            <a:off x="1657946" y="3254972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6" name="直接连接符 37"/>
          <p:cNvCxnSpPr>
            <a:cxnSpLocks noChangeShapeType="1"/>
          </p:cNvCxnSpPr>
          <p:nvPr/>
        </p:nvCxnSpPr>
        <p:spPr bwMode="auto">
          <a:xfrm rot="10800000">
            <a:off x="7085410" y="2932907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7" name="直接连接符 38"/>
          <p:cNvCxnSpPr>
            <a:cxnSpLocks noChangeShapeType="1"/>
          </p:cNvCxnSpPr>
          <p:nvPr/>
        </p:nvCxnSpPr>
        <p:spPr bwMode="auto">
          <a:xfrm rot="10800000">
            <a:off x="6649641" y="3396061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8" name="直接箭头连接符 39"/>
          <p:cNvCxnSpPr>
            <a:cxnSpLocks noChangeShapeType="1"/>
          </p:cNvCxnSpPr>
          <p:nvPr/>
        </p:nvCxnSpPr>
        <p:spPr bwMode="auto">
          <a:xfrm rot="18900000" flipH="1" flipV="1">
            <a:off x="6746081" y="3316289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9" name="直接箭头连接符 40"/>
          <p:cNvCxnSpPr>
            <a:cxnSpLocks noChangeShapeType="1"/>
          </p:cNvCxnSpPr>
          <p:nvPr/>
        </p:nvCxnSpPr>
        <p:spPr bwMode="auto">
          <a:xfrm rot="8100000" flipH="1" flipV="1">
            <a:off x="7016354" y="3030539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0" name="TextBox 41"/>
          <p:cNvSpPr txBox="1">
            <a:spLocks noChangeArrowheads="1"/>
          </p:cNvSpPr>
          <p:nvPr/>
        </p:nvSpPr>
        <p:spPr bwMode="auto">
          <a:xfrm>
            <a:off x="6910388" y="3044826"/>
            <a:ext cx="1028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61" name="直接连接符 42"/>
          <p:cNvCxnSpPr>
            <a:cxnSpLocks noChangeShapeType="1"/>
          </p:cNvCxnSpPr>
          <p:nvPr/>
        </p:nvCxnSpPr>
        <p:spPr bwMode="auto">
          <a:xfrm rot="10800000">
            <a:off x="7086600" y="2404268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2" name="TextBox 43"/>
          <p:cNvSpPr txBox="1">
            <a:spLocks noChangeArrowheads="1"/>
          </p:cNvSpPr>
          <p:nvPr/>
        </p:nvSpPr>
        <p:spPr bwMode="auto">
          <a:xfrm>
            <a:off x="7047310" y="2451895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63" name="直接箭头连接符 44"/>
          <p:cNvCxnSpPr>
            <a:cxnSpLocks noChangeShapeType="1"/>
          </p:cNvCxnSpPr>
          <p:nvPr/>
        </p:nvCxnSpPr>
        <p:spPr bwMode="auto">
          <a:xfrm rot="5400000" flipH="1" flipV="1">
            <a:off x="7159231" y="2461418"/>
            <a:ext cx="134541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4" name="直接箭头连接符 45"/>
          <p:cNvCxnSpPr>
            <a:cxnSpLocks noChangeShapeType="1"/>
          </p:cNvCxnSpPr>
          <p:nvPr/>
        </p:nvCxnSpPr>
        <p:spPr bwMode="auto">
          <a:xfrm rot="16200000" flipH="1">
            <a:off x="7171135" y="2872184"/>
            <a:ext cx="13454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5" name="直接箭头连接符 49"/>
          <p:cNvCxnSpPr>
            <a:cxnSpLocks noChangeShapeType="1"/>
          </p:cNvCxnSpPr>
          <p:nvPr/>
        </p:nvCxnSpPr>
        <p:spPr bwMode="auto">
          <a:xfrm rot="16200000" flipH="1">
            <a:off x="5587008" y="2266753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6" name="直接连接符 46"/>
          <p:cNvCxnSpPr>
            <a:cxnSpLocks noChangeShapeType="1"/>
          </p:cNvCxnSpPr>
          <p:nvPr/>
        </p:nvCxnSpPr>
        <p:spPr bwMode="auto">
          <a:xfrm rot="10800000">
            <a:off x="5543550" y="1466057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67" name="直接箭头连接符 48"/>
          <p:cNvCxnSpPr>
            <a:cxnSpLocks noChangeShapeType="1"/>
          </p:cNvCxnSpPr>
          <p:nvPr/>
        </p:nvCxnSpPr>
        <p:spPr bwMode="auto">
          <a:xfrm rot="5400000" flipH="1" flipV="1">
            <a:off x="5562005" y="1578570"/>
            <a:ext cx="22860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TextBox 50"/>
          <p:cNvSpPr txBox="1">
            <a:spLocks noChangeArrowheads="1"/>
          </p:cNvSpPr>
          <p:nvPr/>
        </p:nvSpPr>
        <p:spPr bwMode="auto">
          <a:xfrm>
            <a:off x="5535216" y="1727995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8" descr="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3481" y="2274490"/>
            <a:ext cx="2106216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0" name="TextBox 28"/>
          <p:cNvSpPr txBox="1">
            <a:spLocks noChangeArrowheads="1"/>
          </p:cNvSpPr>
          <p:nvPr/>
        </p:nvSpPr>
        <p:spPr bwMode="auto">
          <a:xfrm>
            <a:off x="1309692" y="2692401"/>
            <a:ext cx="78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平行四边形 64"/>
          <p:cNvSpPr>
            <a:spLocks noChangeArrowheads="1"/>
          </p:cNvSpPr>
          <p:nvPr/>
        </p:nvSpPr>
        <p:spPr bwMode="auto">
          <a:xfrm>
            <a:off x="3499247" y="1529161"/>
            <a:ext cx="2000250" cy="432197"/>
          </a:xfrm>
          <a:prstGeom prst="parallelogram">
            <a:avLst>
              <a:gd name="adj" fmla="val 101154"/>
            </a:avLst>
          </a:prstGeom>
          <a:solidFill>
            <a:srgbClr val="FF0000"/>
          </a:solidFill>
          <a:ln w="381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2" name="TextBox 21"/>
          <p:cNvSpPr txBox="1">
            <a:spLocks noChangeArrowheads="1"/>
          </p:cNvSpPr>
          <p:nvPr/>
        </p:nvSpPr>
        <p:spPr bwMode="auto">
          <a:xfrm>
            <a:off x="3899297" y="1833959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73" name="TextBox 19"/>
          <p:cNvSpPr txBox="1">
            <a:spLocks noChangeArrowheads="1"/>
          </p:cNvSpPr>
          <p:nvPr/>
        </p:nvSpPr>
        <p:spPr bwMode="auto">
          <a:xfrm>
            <a:off x="5478066" y="2663824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平行四边形 65"/>
          <p:cNvSpPr>
            <a:spLocks noChangeArrowheads="1"/>
          </p:cNvSpPr>
          <p:nvPr/>
        </p:nvSpPr>
        <p:spPr bwMode="auto">
          <a:xfrm>
            <a:off x="5031581" y="2435227"/>
            <a:ext cx="2000250" cy="432197"/>
          </a:xfrm>
          <a:prstGeom prst="parallelogram">
            <a:avLst>
              <a:gd name="adj" fmla="val 101154"/>
            </a:avLst>
          </a:prstGeom>
          <a:solidFill>
            <a:srgbClr val="FF0000"/>
          </a:solidFill>
          <a:ln w="381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75" name="直接连接符 29"/>
          <p:cNvCxnSpPr>
            <a:cxnSpLocks noChangeShapeType="1"/>
          </p:cNvCxnSpPr>
          <p:nvPr/>
        </p:nvCxnSpPr>
        <p:spPr bwMode="auto">
          <a:xfrm rot="5400000">
            <a:off x="1782962" y="3575248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6" name="直接连接符 30"/>
          <p:cNvCxnSpPr>
            <a:cxnSpLocks noChangeShapeType="1"/>
          </p:cNvCxnSpPr>
          <p:nvPr/>
        </p:nvCxnSpPr>
        <p:spPr bwMode="auto">
          <a:xfrm rot="5400000">
            <a:off x="6469262" y="3555008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7" name="直接箭头连接符 32"/>
          <p:cNvCxnSpPr>
            <a:cxnSpLocks noChangeShapeType="1"/>
          </p:cNvCxnSpPr>
          <p:nvPr/>
        </p:nvCxnSpPr>
        <p:spPr bwMode="auto">
          <a:xfrm>
            <a:off x="3112298" y="3604418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8" name="直接箭头连接符 33"/>
          <p:cNvCxnSpPr>
            <a:cxnSpLocks noChangeShapeType="1"/>
          </p:cNvCxnSpPr>
          <p:nvPr/>
        </p:nvCxnSpPr>
        <p:spPr bwMode="auto">
          <a:xfrm flipH="1">
            <a:off x="1926431" y="3604418"/>
            <a:ext cx="406004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9" name="TextBox 34"/>
          <p:cNvSpPr txBox="1">
            <a:spLocks noChangeArrowheads="1"/>
          </p:cNvSpPr>
          <p:nvPr/>
        </p:nvSpPr>
        <p:spPr bwMode="auto">
          <a:xfrm>
            <a:off x="2365777" y="3397251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80" name="直接连接符 30"/>
          <p:cNvCxnSpPr>
            <a:cxnSpLocks noChangeShapeType="1"/>
          </p:cNvCxnSpPr>
          <p:nvPr/>
        </p:nvCxnSpPr>
        <p:spPr bwMode="auto">
          <a:xfrm rot="5400000">
            <a:off x="3378399" y="3587154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81" name="直接连接符 30"/>
          <p:cNvCxnSpPr>
            <a:cxnSpLocks noChangeShapeType="1"/>
          </p:cNvCxnSpPr>
          <p:nvPr/>
        </p:nvCxnSpPr>
        <p:spPr bwMode="auto">
          <a:xfrm rot="5400000">
            <a:off x="4916687" y="3581201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82" name="直接箭头连接符 32"/>
          <p:cNvCxnSpPr>
            <a:cxnSpLocks noChangeShapeType="1"/>
          </p:cNvCxnSpPr>
          <p:nvPr/>
        </p:nvCxnSpPr>
        <p:spPr bwMode="auto">
          <a:xfrm>
            <a:off x="4656539" y="3603229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83" name="直接箭头连接符 33"/>
          <p:cNvCxnSpPr>
            <a:cxnSpLocks noChangeShapeType="1"/>
          </p:cNvCxnSpPr>
          <p:nvPr/>
        </p:nvCxnSpPr>
        <p:spPr bwMode="auto">
          <a:xfrm flipH="1">
            <a:off x="3530207" y="3603229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4" name="TextBox 34"/>
          <p:cNvSpPr txBox="1">
            <a:spLocks noChangeArrowheads="1"/>
          </p:cNvSpPr>
          <p:nvPr/>
        </p:nvSpPr>
        <p:spPr bwMode="auto">
          <a:xfrm>
            <a:off x="3977883" y="3396061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85" name="直接箭头连接符 32"/>
          <p:cNvCxnSpPr>
            <a:cxnSpLocks noChangeShapeType="1"/>
          </p:cNvCxnSpPr>
          <p:nvPr/>
        </p:nvCxnSpPr>
        <p:spPr bwMode="auto">
          <a:xfrm>
            <a:off x="6205541" y="3598468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86" name="直接箭头连接符 33"/>
          <p:cNvCxnSpPr>
            <a:cxnSpLocks noChangeShapeType="1"/>
          </p:cNvCxnSpPr>
          <p:nvPr/>
        </p:nvCxnSpPr>
        <p:spPr bwMode="auto">
          <a:xfrm flipH="1">
            <a:off x="5083969" y="3598468"/>
            <a:ext cx="406004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7" name="TextBox 34"/>
          <p:cNvSpPr txBox="1">
            <a:spLocks noChangeArrowheads="1"/>
          </p:cNvSpPr>
          <p:nvPr/>
        </p:nvSpPr>
        <p:spPr bwMode="auto">
          <a:xfrm>
            <a:off x="5520933" y="3391299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624 L 2.77778E-7 0.1047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7237 L 0.00243 -0.00832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3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6" grpId="0" animBg="1" build="allAtOnce"/>
      <p:bldP spid="66" grpId="1" animBg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50"/>
          <p:cNvSpPr txBox="1">
            <a:spLocks noChangeArrowheads="1"/>
          </p:cNvSpPr>
          <p:nvPr/>
        </p:nvSpPr>
        <p:spPr bwMode="auto">
          <a:xfrm>
            <a:off x="5521400" y="1933305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立方体 8"/>
          <p:cNvSpPr/>
          <p:nvPr/>
        </p:nvSpPr>
        <p:spPr bwMode="auto">
          <a:xfrm>
            <a:off x="1943575" y="2290490"/>
            <a:ext cx="1970485" cy="1314450"/>
          </a:xfrm>
          <a:prstGeom prst="cube">
            <a:avLst>
              <a:gd name="adj" fmla="val 30996"/>
            </a:avLst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n w="76200">
                <a:solidFill>
                  <a:schemeClr val="tx1"/>
                </a:solidFill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图片 54" descr="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4719" y="2239293"/>
            <a:ext cx="20859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6421" y="2239293"/>
            <a:ext cx="20859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5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72321" y="1635646"/>
            <a:ext cx="2324100" cy="204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立方体 4"/>
          <p:cNvSpPr/>
          <p:nvPr/>
        </p:nvSpPr>
        <p:spPr bwMode="auto">
          <a:xfrm>
            <a:off x="5033243" y="2633390"/>
            <a:ext cx="2000250" cy="971550"/>
          </a:xfrm>
          <a:prstGeom prst="cube">
            <a:avLst>
              <a:gd name="adj" fmla="val 45792"/>
            </a:avLst>
          </a:pr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50" b="1">
              <a:ln w="76200">
                <a:solidFill>
                  <a:schemeClr val="tx1"/>
                </a:solidFill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9909" y="2492896"/>
            <a:ext cx="210621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681" name="直接连接符 23"/>
          <p:cNvCxnSpPr>
            <a:cxnSpLocks noChangeShapeType="1"/>
          </p:cNvCxnSpPr>
          <p:nvPr/>
        </p:nvCxnSpPr>
        <p:spPr bwMode="auto">
          <a:xfrm rot="10800000">
            <a:off x="1628056" y="2684588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直接连接符 24"/>
          <p:cNvCxnSpPr>
            <a:cxnSpLocks noChangeShapeType="1"/>
          </p:cNvCxnSpPr>
          <p:nvPr/>
        </p:nvCxnSpPr>
        <p:spPr bwMode="auto">
          <a:xfrm rot="10800000">
            <a:off x="1618531" y="3588274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直接箭头连接符 26"/>
          <p:cNvCxnSpPr>
            <a:cxnSpLocks noChangeShapeType="1"/>
          </p:cNvCxnSpPr>
          <p:nvPr/>
        </p:nvCxnSpPr>
        <p:spPr bwMode="auto">
          <a:xfrm rot="5400000" flipH="1" flipV="1">
            <a:off x="1638772" y="2783410"/>
            <a:ext cx="228600" cy="238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4" name="直接箭头连接符 27"/>
          <p:cNvCxnSpPr>
            <a:cxnSpLocks noChangeShapeType="1"/>
          </p:cNvCxnSpPr>
          <p:nvPr/>
        </p:nvCxnSpPr>
        <p:spPr bwMode="auto">
          <a:xfrm rot="16200000" flipH="1">
            <a:off x="1639367" y="3473378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5" name="TextBox 28"/>
          <p:cNvSpPr txBox="1">
            <a:spLocks noChangeArrowheads="1"/>
          </p:cNvSpPr>
          <p:nvPr/>
        </p:nvSpPr>
        <p:spPr bwMode="auto">
          <a:xfrm>
            <a:off x="1403652" y="2922714"/>
            <a:ext cx="561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86" name="直接连接符 37"/>
          <p:cNvCxnSpPr>
            <a:cxnSpLocks noChangeShapeType="1"/>
          </p:cNvCxnSpPr>
          <p:nvPr/>
        </p:nvCxnSpPr>
        <p:spPr bwMode="auto">
          <a:xfrm rot="10800000">
            <a:off x="7066831" y="3151313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7" name="直接连接符 38"/>
          <p:cNvCxnSpPr>
            <a:cxnSpLocks noChangeShapeType="1"/>
          </p:cNvCxnSpPr>
          <p:nvPr/>
        </p:nvCxnSpPr>
        <p:spPr bwMode="auto">
          <a:xfrm rot="10800000">
            <a:off x="6631062" y="3614467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8" name="直接箭头连接符 39"/>
          <p:cNvCxnSpPr>
            <a:cxnSpLocks noChangeShapeType="1"/>
          </p:cNvCxnSpPr>
          <p:nvPr/>
        </p:nvCxnSpPr>
        <p:spPr bwMode="auto">
          <a:xfrm rot="18900000" flipH="1" flipV="1">
            <a:off x="6727502" y="3534695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9" name="直接箭头连接符 40"/>
          <p:cNvCxnSpPr>
            <a:cxnSpLocks noChangeShapeType="1"/>
          </p:cNvCxnSpPr>
          <p:nvPr/>
        </p:nvCxnSpPr>
        <p:spPr bwMode="auto">
          <a:xfrm rot="8100000" flipH="1" flipV="1">
            <a:off x="6997775" y="3248945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0" name="TextBox 41"/>
          <p:cNvSpPr txBox="1">
            <a:spLocks noChangeArrowheads="1"/>
          </p:cNvSpPr>
          <p:nvPr/>
        </p:nvSpPr>
        <p:spPr bwMode="auto">
          <a:xfrm>
            <a:off x="6881094" y="3275139"/>
            <a:ext cx="565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91" name="直接连接符 42"/>
          <p:cNvCxnSpPr>
            <a:cxnSpLocks noChangeShapeType="1"/>
          </p:cNvCxnSpPr>
          <p:nvPr/>
        </p:nvCxnSpPr>
        <p:spPr bwMode="auto">
          <a:xfrm rot="10800000">
            <a:off x="7068021" y="2622674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2" name="TextBox 43"/>
          <p:cNvSpPr txBox="1">
            <a:spLocks noChangeArrowheads="1"/>
          </p:cNvSpPr>
          <p:nvPr/>
        </p:nvSpPr>
        <p:spPr bwMode="auto">
          <a:xfrm>
            <a:off x="7028731" y="2682207"/>
            <a:ext cx="548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93" name="直接箭头连接符 44"/>
          <p:cNvCxnSpPr>
            <a:cxnSpLocks noChangeShapeType="1"/>
          </p:cNvCxnSpPr>
          <p:nvPr/>
        </p:nvCxnSpPr>
        <p:spPr bwMode="auto">
          <a:xfrm rot="5400000" flipH="1" flipV="1">
            <a:off x="7140652" y="2679824"/>
            <a:ext cx="134541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94" name="直接箭头连接符 45"/>
          <p:cNvCxnSpPr>
            <a:cxnSpLocks noChangeShapeType="1"/>
          </p:cNvCxnSpPr>
          <p:nvPr/>
        </p:nvCxnSpPr>
        <p:spPr bwMode="auto">
          <a:xfrm rot="16200000" flipH="1">
            <a:off x="7152558" y="3090590"/>
            <a:ext cx="13454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95" name="直接连接符 46"/>
          <p:cNvCxnSpPr>
            <a:cxnSpLocks noChangeShapeType="1"/>
          </p:cNvCxnSpPr>
          <p:nvPr/>
        </p:nvCxnSpPr>
        <p:spPr bwMode="auto">
          <a:xfrm rot="10800000">
            <a:off x="5524971" y="1674938"/>
            <a:ext cx="285750" cy="1191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96" name="直接箭头连接符 48"/>
          <p:cNvCxnSpPr>
            <a:cxnSpLocks noChangeShapeType="1"/>
          </p:cNvCxnSpPr>
          <p:nvPr/>
        </p:nvCxnSpPr>
        <p:spPr bwMode="auto">
          <a:xfrm rot="5400000" flipH="1" flipV="1">
            <a:off x="5535092" y="1795787"/>
            <a:ext cx="228600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97" name="直接箭头连接符 49"/>
          <p:cNvCxnSpPr>
            <a:cxnSpLocks noChangeShapeType="1"/>
          </p:cNvCxnSpPr>
          <p:nvPr/>
        </p:nvCxnSpPr>
        <p:spPr bwMode="auto">
          <a:xfrm rot="16200000" flipH="1">
            <a:off x="5536283" y="2485157"/>
            <a:ext cx="228600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9" name="图片 58" descr="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13806" y="2132138"/>
            <a:ext cx="4717256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9" name="TextBox 20"/>
          <p:cNvSpPr txBox="1">
            <a:spLocks noChangeArrowheads="1"/>
          </p:cNvSpPr>
          <p:nvPr/>
        </p:nvSpPr>
        <p:spPr bwMode="auto">
          <a:xfrm>
            <a:off x="2229321" y="2681014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0" name="TextBox 21"/>
          <p:cNvSpPr txBox="1">
            <a:spLocks noChangeArrowheads="1"/>
          </p:cNvSpPr>
          <p:nvPr/>
        </p:nvSpPr>
        <p:spPr bwMode="auto">
          <a:xfrm>
            <a:off x="3830712" y="2016646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 descr="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42573" y="2492896"/>
            <a:ext cx="210621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6334" y="2496468"/>
            <a:ext cx="2106216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1924521" y="2696495"/>
            <a:ext cx="1600200" cy="915591"/>
          </a:xfrm>
          <a:prstGeom prst="rect">
            <a:avLst/>
          </a:prstGeom>
          <a:noFill/>
          <a:ln w="57150" algn="ctr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48"/>
          <p:cNvGrpSpPr/>
          <p:nvPr/>
        </p:nvGrpSpPr>
        <p:grpSpPr bwMode="auto">
          <a:xfrm>
            <a:off x="1938812" y="2139281"/>
            <a:ext cx="4672013" cy="1497033"/>
            <a:chOff x="1085849" y="3581171"/>
            <a:chExt cx="6229225" cy="1995824"/>
          </a:xfrm>
        </p:grpSpPr>
        <p:grpSp>
          <p:nvGrpSpPr>
            <p:cNvPr id="28721" name="组合 44"/>
            <p:cNvGrpSpPr/>
            <p:nvPr/>
          </p:nvGrpSpPr>
          <p:grpSpPr bwMode="auto">
            <a:xfrm>
              <a:off x="5257716" y="3581171"/>
              <a:ext cx="2057358" cy="1307163"/>
              <a:chOff x="5257716" y="3581171"/>
              <a:chExt cx="2057358" cy="1307163"/>
            </a:xfrm>
          </p:grpSpPr>
          <p:sp>
            <p:nvSpPr>
              <p:cNvPr id="28723" name="矩形 42"/>
              <p:cNvSpPr>
                <a:spLocks noChangeArrowheads="1"/>
              </p:cNvSpPr>
              <p:nvPr/>
            </p:nvSpPr>
            <p:spPr bwMode="auto">
              <a:xfrm>
                <a:off x="5257716" y="3581171"/>
                <a:ext cx="2057358" cy="1202971"/>
              </a:xfrm>
              <a:prstGeom prst="rect">
                <a:avLst/>
              </a:prstGeom>
              <a:solidFill>
                <a:srgbClr val="8CCBD4"/>
              </a:solidFill>
              <a:ln w="57150" algn="ctr">
                <a:solidFill>
                  <a:srgbClr val="FFC000"/>
                </a:solidFill>
                <a:rou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724" name="TextBox 43"/>
              <p:cNvSpPr txBox="1">
                <a:spLocks noChangeArrowheads="1"/>
              </p:cNvSpPr>
              <p:nvPr/>
            </p:nvSpPr>
            <p:spPr bwMode="auto">
              <a:xfrm>
                <a:off x="5486313" y="3657363"/>
                <a:ext cx="1447800" cy="1230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5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>
              <a:off x="1085849" y="4344316"/>
              <a:ext cx="2085933" cy="1232679"/>
              <a:chOff x="5124449" y="3567802"/>
              <a:chExt cx="2085933" cy="1232679"/>
            </a:xfrm>
            <a:solidFill>
              <a:schemeClr val="bg1"/>
            </a:solidFill>
          </p:grpSpPr>
          <p:sp>
            <p:nvSpPr>
              <p:cNvPr id="74" name="矩形 73"/>
              <p:cNvSpPr/>
              <p:nvPr/>
            </p:nvSpPr>
            <p:spPr bwMode="auto">
              <a:xfrm>
                <a:off x="5124449" y="3567802"/>
                <a:ext cx="2085933" cy="1159202"/>
              </a:xfrm>
              <a:prstGeom prst="rect">
                <a:avLst/>
              </a:prstGeom>
              <a:grpFill/>
              <a:ln w="5715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05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5544457" y="3569510"/>
                <a:ext cx="1447800" cy="123097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5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3524721" y="2139280"/>
            <a:ext cx="3086100" cy="1477566"/>
          </a:xfrm>
          <a:prstGeom prst="rect">
            <a:avLst/>
          </a:prstGeom>
          <a:noFill/>
          <a:ln w="76200" algn="ctr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6" name="TextBox 19"/>
          <p:cNvSpPr txBox="1">
            <a:spLocks noChangeArrowheads="1"/>
          </p:cNvSpPr>
          <p:nvPr/>
        </p:nvSpPr>
        <p:spPr bwMode="auto">
          <a:xfrm>
            <a:off x="5373762" y="2882230"/>
            <a:ext cx="742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524721" y="2139280"/>
            <a:ext cx="3086100" cy="1477566"/>
          </a:xfrm>
          <a:prstGeom prst="rect">
            <a:avLst/>
          </a:prstGeom>
          <a:solidFill>
            <a:srgbClr val="FFFF00"/>
          </a:solidFill>
          <a:ln w="76200" algn="ctr">
            <a:solidFill>
              <a:srgbClr val="00FF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708" name="直接连接符 29"/>
          <p:cNvCxnSpPr>
            <a:cxnSpLocks noChangeShapeType="1"/>
          </p:cNvCxnSpPr>
          <p:nvPr/>
        </p:nvCxnSpPr>
        <p:spPr bwMode="auto">
          <a:xfrm rot="5400000">
            <a:off x="1776289" y="3817466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09" name="直接连接符 30"/>
          <p:cNvCxnSpPr>
            <a:cxnSpLocks noChangeShapeType="1"/>
          </p:cNvCxnSpPr>
          <p:nvPr/>
        </p:nvCxnSpPr>
        <p:spPr bwMode="auto">
          <a:xfrm rot="5400000">
            <a:off x="6462589" y="3797226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0" name="直接箭头连接符 32"/>
          <p:cNvCxnSpPr>
            <a:cxnSpLocks noChangeShapeType="1"/>
          </p:cNvCxnSpPr>
          <p:nvPr/>
        </p:nvCxnSpPr>
        <p:spPr bwMode="auto">
          <a:xfrm>
            <a:off x="3105625" y="3846638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1" name="直接箭头连接符 33"/>
          <p:cNvCxnSpPr>
            <a:cxnSpLocks noChangeShapeType="1"/>
          </p:cNvCxnSpPr>
          <p:nvPr/>
        </p:nvCxnSpPr>
        <p:spPr bwMode="auto">
          <a:xfrm flipH="1">
            <a:off x="1919762" y="3846638"/>
            <a:ext cx="404813" cy="119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12" name="TextBox 34"/>
          <p:cNvSpPr txBox="1">
            <a:spLocks noChangeArrowheads="1"/>
          </p:cNvSpPr>
          <p:nvPr/>
        </p:nvSpPr>
        <p:spPr bwMode="auto">
          <a:xfrm>
            <a:off x="2359104" y="3639470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713" name="直接连接符 30"/>
          <p:cNvCxnSpPr>
            <a:cxnSpLocks noChangeShapeType="1"/>
          </p:cNvCxnSpPr>
          <p:nvPr/>
        </p:nvCxnSpPr>
        <p:spPr bwMode="auto">
          <a:xfrm rot="5400000">
            <a:off x="3371726" y="3829373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4" name="直接连接符 30"/>
          <p:cNvCxnSpPr>
            <a:cxnSpLocks noChangeShapeType="1"/>
          </p:cNvCxnSpPr>
          <p:nvPr/>
        </p:nvCxnSpPr>
        <p:spPr bwMode="auto">
          <a:xfrm rot="5400000">
            <a:off x="4910014" y="3823420"/>
            <a:ext cx="285750" cy="119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5" name="直接箭头连接符 32"/>
          <p:cNvCxnSpPr>
            <a:cxnSpLocks noChangeShapeType="1"/>
          </p:cNvCxnSpPr>
          <p:nvPr/>
        </p:nvCxnSpPr>
        <p:spPr bwMode="auto">
          <a:xfrm>
            <a:off x="4649866" y="3845449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6" name="直接箭头连接符 33"/>
          <p:cNvCxnSpPr>
            <a:cxnSpLocks noChangeShapeType="1"/>
          </p:cNvCxnSpPr>
          <p:nvPr/>
        </p:nvCxnSpPr>
        <p:spPr bwMode="auto">
          <a:xfrm flipH="1">
            <a:off x="3523535" y="3845449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17" name="TextBox 34"/>
          <p:cNvSpPr txBox="1">
            <a:spLocks noChangeArrowheads="1"/>
          </p:cNvSpPr>
          <p:nvPr/>
        </p:nvSpPr>
        <p:spPr bwMode="auto">
          <a:xfrm>
            <a:off x="3971210" y="3638280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718" name="直接箭头连接符 32"/>
          <p:cNvCxnSpPr>
            <a:cxnSpLocks noChangeShapeType="1"/>
          </p:cNvCxnSpPr>
          <p:nvPr/>
        </p:nvCxnSpPr>
        <p:spPr bwMode="auto">
          <a:xfrm>
            <a:off x="6198869" y="3840685"/>
            <a:ext cx="404813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19" name="直接箭头连接符 33"/>
          <p:cNvCxnSpPr>
            <a:cxnSpLocks noChangeShapeType="1"/>
          </p:cNvCxnSpPr>
          <p:nvPr/>
        </p:nvCxnSpPr>
        <p:spPr bwMode="auto">
          <a:xfrm flipH="1">
            <a:off x="5077296" y="3840685"/>
            <a:ext cx="406004" cy="119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20" name="TextBox 34"/>
          <p:cNvSpPr txBox="1">
            <a:spLocks noChangeArrowheads="1"/>
          </p:cNvSpPr>
          <p:nvPr/>
        </p:nvSpPr>
        <p:spPr bwMode="auto">
          <a:xfrm>
            <a:off x="5514260" y="3633517"/>
            <a:ext cx="748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-0.22691 -0.005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-3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22848 -0.0002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2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225 0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23334 -0.0013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66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2891" y="949710"/>
            <a:ext cx="3890128" cy="2270632"/>
          </a:xfrm>
          <a:prstGeom prst="rect">
            <a:avLst/>
          </a:prstGeom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4464499" y="843560"/>
            <a:ext cx="3349343" cy="2125459"/>
          </a:xfrm>
          <a:prstGeom prst="cloudCallout">
            <a:avLst>
              <a:gd name="adj1" fmla="val 52333"/>
              <a:gd name="adj2" fmla="val 30815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个棱长为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厘米的正方体纸箱放在墙角处，如左图。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 descr="小孩子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52554" y="2432219"/>
            <a:ext cx="600208" cy="130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564686" y="307580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859893" y="3244537"/>
            <a:ext cx="4728333" cy="1271431"/>
          </a:xfrm>
          <a:prstGeom prst="wedgeRoundRectCallout">
            <a:avLst>
              <a:gd name="adj1" fmla="val -60656"/>
              <a:gd name="adj2" fmla="val -3259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有几个面露在外面呢？露在外面的面积是多少呢？今天我们就来研究其中的规律。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67547" y="267496"/>
            <a:ext cx="814724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学校运动会的领奖台除了底面不涂漆外，其他各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面都涂漆，需要涂漆的面积是多少平方厘米？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5577" y="1851671"/>
            <a:ext cx="77151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从前面看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100+100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30+40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个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从左面看：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50×70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从上面看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100+100+100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×50 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个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100+100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30+40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×2+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50×70×2+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100+100+100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×50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=28000+7000+15000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=50000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（平方厘米）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答：需要涂漆的面积是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50000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平方厘米。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话气泡: 圆角矩形 12"/>
          <p:cNvSpPr/>
          <p:nvPr/>
        </p:nvSpPr>
        <p:spPr>
          <a:xfrm>
            <a:off x="5436096" y="1995687"/>
            <a:ext cx="3438204" cy="785242"/>
          </a:xfrm>
          <a:prstGeom prst="roundRect">
            <a:avLst/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越难的题，答题的时候越要注意答题的条理性（标注）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3168258" y="2193131"/>
            <a:ext cx="2155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2042720"/>
            <a:ext cx="691337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露在外面的面的方法：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）分别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观察每个正方体露在外面的面，再计算全部正方体露在外面的面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）分别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从不同的方向观察，看每个方向能观察到几个面，再计算一共有几个面露在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 Box 54"/>
          <p:cNvSpPr txBox="1">
            <a:spLocks noChangeArrowheads="1"/>
          </p:cNvSpPr>
          <p:nvPr/>
        </p:nvSpPr>
        <p:spPr bwMode="auto">
          <a:xfrm>
            <a:off x="3168258" y="2193131"/>
            <a:ext cx="2155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3168258" y="2193131"/>
            <a:ext cx="2155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98704"/>
            <a:ext cx="688922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正方体个数与露在外面的面数的变化规律：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放一排的规律：每增加一个小正方体就增加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面；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放一排的规律：每增加一个小正方体就增加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4"/>
          <p:cNvSpPr txBox="1">
            <a:spLocks noChangeArrowheads="1"/>
          </p:cNvSpPr>
          <p:nvPr/>
        </p:nvSpPr>
        <p:spPr bwMode="auto">
          <a:xfrm>
            <a:off x="3168258" y="2193131"/>
            <a:ext cx="2155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9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60123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图片 6" descr="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7442" y="1437085"/>
            <a:ext cx="3564731" cy="224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 bwMode="auto">
          <a:xfrm>
            <a:off x="611560" y="987574"/>
            <a:ext cx="7992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有几个面露在外面？露在外面的面积是多少平方厘米？</a:t>
            </a:r>
            <a:endParaRPr lang="zh-CN" altLang="en-US" sz="28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5357813" y="2619376"/>
            <a:ext cx="201216" cy="594122"/>
            <a:chOff x="5619674" y="3493028"/>
            <a:chExt cx="268404" cy="792000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5748318" y="3493028"/>
              <a:ext cx="0" cy="79200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619674" y="3508900"/>
              <a:ext cx="25252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635556" y="4285028"/>
              <a:ext cx="25252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647276" y="2740337"/>
            <a:ext cx="1264444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/>
              <a:t>50cm</a:t>
            </a:r>
            <a:endParaRPr lang="zh-CN" altLang="en-US" sz="2100" dirty="0"/>
          </a:p>
        </p:txBody>
      </p:sp>
      <p:sp>
        <p:nvSpPr>
          <p:cNvPr id="21" name="任意多边形 20"/>
          <p:cNvSpPr/>
          <p:nvPr/>
        </p:nvSpPr>
        <p:spPr>
          <a:xfrm>
            <a:off x="3462338" y="2633663"/>
            <a:ext cx="476250" cy="800100"/>
          </a:xfrm>
          <a:custGeom>
            <a:avLst/>
            <a:gdLst>
              <a:gd name="connsiteX0" fmla="*/ 628650 w 635000"/>
              <a:gd name="connsiteY0" fmla="*/ 279400 h 1066800"/>
              <a:gd name="connsiteX1" fmla="*/ 635000 w 635000"/>
              <a:gd name="connsiteY1" fmla="*/ 1066800 h 1066800"/>
              <a:gd name="connsiteX2" fmla="*/ 0 w 635000"/>
              <a:gd name="connsiteY2" fmla="*/ 774700 h 1066800"/>
              <a:gd name="connsiteX3" fmla="*/ 0 w 635000"/>
              <a:gd name="connsiteY3" fmla="*/ 0 h 1066800"/>
              <a:gd name="connsiteX4" fmla="*/ 628650 w 635000"/>
              <a:gd name="connsiteY4" fmla="*/ 279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000" h="1066800">
                <a:moveTo>
                  <a:pt x="628650" y="279400"/>
                </a:moveTo>
                <a:cubicBezTo>
                  <a:pt x="630767" y="541867"/>
                  <a:pt x="632883" y="804333"/>
                  <a:pt x="635000" y="1066800"/>
                </a:cubicBezTo>
                <a:lnTo>
                  <a:pt x="0" y="774700"/>
                </a:lnTo>
                <a:lnTo>
                  <a:pt x="0" y="0"/>
                </a:lnTo>
                <a:lnTo>
                  <a:pt x="628650" y="279400"/>
                </a:lnTo>
                <a:close/>
              </a:path>
            </a:pathLst>
          </a:cu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2" name="任意多边形 21"/>
          <p:cNvSpPr/>
          <p:nvPr/>
        </p:nvSpPr>
        <p:spPr>
          <a:xfrm>
            <a:off x="3467100" y="2414587"/>
            <a:ext cx="952500" cy="433388"/>
          </a:xfrm>
          <a:custGeom>
            <a:avLst/>
            <a:gdLst>
              <a:gd name="connsiteX0" fmla="*/ 622300 w 1270000"/>
              <a:gd name="connsiteY0" fmla="*/ 577850 h 577850"/>
              <a:gd name="connsiteX1" fmla="*/ 1270000 w 1270000"/>
              <a:gd name="connsiteY1" fmla="*/ 285750 h 577850"/>
              <a:gd name="connsiteX2" fmla="*/ 628650 w 1270000"/>
              <a:gd name="connsiteY2" fmla="*/ 0 h 577850"/>
              <a:gd name="connsiteX3" fmla="*/ 0 w 1270000"/>
              <a:gd name="connsiteY3" fmla="*/ 292100 h 577850"/>
              <a:gd name="connsiteX4" fmla="*/ 622300 w 1270000"/>
              <a:gd name="connsiteY4" fmla="*/ 57785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00" h="577850">
                <a:moveTo>
                  <a:pt x="622300" y="577850"/>
                </a:moveTo>
                <a:lnTo>
                  <a:pt x="1270000" y="285750"/>
                </a:lnTo>
                <a:lnTo>
                  <a:pt x="628650" y="0"/>
                </a:lnTo>
                <a:lnTo>
                  <a:pt x="0" y="292100"/>
                </a:lnTo>
                <a:lnTo>
                  <a:pt x="622300" y="57785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4" name="任意多边形 23"/>
          <p:cNvSpPr/>
          <p:nvPr/>
        </p:nvSpPr>
        <p:spPr>
          <a:xfrm>
            <a:off x="3944545" y="2628902"/>
            <a:ext cx="481013" cy="804863"/>
          </a:xfrm>
          <a:custGeom>
            <a:avLst/>
            <a:gdLst>
              <a:gd name="connsiteX0" fmla="*/ 6350 w 641350"/>
              <a:gd name="connsiteY0" fmla="*/ 298450 h 1073150"/>
              <a:gd name="connsiteX1" fmla="*/ 0 w 641350"/>
              <a:gd name="connsiteY1" fmla="*/ 1073150 h 1073150"/>
              <a:gd name="connsiteX2" fmla="*/ 641350 w 641350"/>
              <a:gd name="connsiteY2" fmla="*/ 787400 h 1073150"/>
              <a:gd name="connsiteX3" fmla="*/ 635000 w 641350"/>
              <a:gd name="connsiteY3" fmla="*/ 0 h 1073150"/>
              <a:gd name="connsiteX4" fmla="*/ 6350 w 641350"/>
              <a:gd name="connsiteY4" fmla="*/ 298450 h 107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50" h="1073150">
                <a:moveTo>
                  <a:pt x="6350" y="298450"/>
                </a:moveTo>
                <a:cubicBezTo>
                  <a:pt x="4233" y="556683"/>
                  <a:pt x="2117" y="814917"/>
                  <a:pt x="0" y="1073150"/>
                </a:cubicBezTo>
                <a:lnTo>
                  <a:pt x="641350" y="787400"/>
                </a:lnTo>
                <a:cubicBezTo>
                  <a:pt x="639233" y="524933"/>
                  <a:pt x="637117" y="262467"/>
                  <a:pt x="635000" y="0"/>
                </a:cubicBezTo>
                <a:lnTo>
                  <a:pt x="6350" y="298450"/>
                </a:lnTo>
                <a:close/>
              </a:path>
            </a:pathLst>
          </a:cu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5" name="任意多边形 24"/>
          <p:cNvSpPr/>
          <p:nvPr/>
        </p:nvSpPr>
        <p:spPr>
          <a:xfrm>
            <a:off x="4424363" y="2636044"/>
            <a:ext cx="476250" cy="800100"/>
          </a:xfrm>
          <a:custGeom>
            <a:avLst/>
            <a:gdLst>
              <a:gd name="connsiteX0" fmla="*/ 628650 w 635000"/>
              <a:gd name="connsiteY0" fmla="*/ 279400 h 1066800"/>
              <a:gd name="connsiteX1" fmla="*/ 635000 w 635000"/>
              <a:gd name="connsiteY1" fmla="*/ 1066800 h 1066800"/>
              <a:gd name="connsiteX2" fmla="*/ 0 w 635000"/>
              <a:gd name="connsiteY2" fmla="*/ 774700 h 1066800"/>
              <a:gd name="connsiteX3" fmla="*/ 0 w 635000"/>
              <a:gd name="connsiteY3" fmla="*/ 0 h 1066800"/>
              <a:gd name="connsiteX4" fmla="*/ 628650 w 635000"/>
              <a:gd name="connsiteY4" fmla="*/ 279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000" h="1066800">
                <a:moveTo>
                  <a:pt x="628650" y="279400"/>
                </a:moveTo>
                <a:cubicBezTo>
                  <a:pt x="630767" y="541867"/>
                  <a:pt x="632883" y="804333"/>
                  <a:pt x="635000" y="1066800"/>
                </a:cubicBezTo>
                <a:lnTo>
                  <a:pt x="0" y="774700"/>
                </a:lnTo>
                <a:lnTo>
                  <a:pt x="0" y="0"/>
                </a:lnTo>
                <a:lnTo>
                  <a:pt x="628650" y="279400"/>
                </a:lnTo>
                <a:close/>
              </a:path>
            </a:pathLst>
          </a:cu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6" name="任意多边形 25"/>
          <p:cNvSpPr/>
          <p:nvPr/>
        </p:nvSpPr>
        <p:spPr>
          <a:xfrm>
            <a:off x="4429125" y="2416969"/>
            <a:ext cx="952500" cy="433388"/>
          </a:xfrm>
          <a:custGeom>
            <a:avLst/>
            <a:gdLst>
              <a:gd name="connsiteX0" fmla="*/ 622300 w 1270000"/>
              <a:gd name="connsiteY0" fmla="*/ 577850 h 577850"/>
              <a:gd name="connsiteX1" fmla="*/ 1270000 w 1270000"/>
              <a:gd name="connsiteY1" fmla="*/ 285750 h 577850"/>
              <a:gd name="connsiteX2" fmla="*/ 628650 w 1270000"/>
              <a:gd name="connsiteY2" fmla="*/ 0 h 577850"/>
              <a:gd name="connsiteX3" fmla="*/ 0 w 1270000"/>
              <a:gd name="connsiteY3" fmla="*/ 292100 h 577850"/>
              <a:gd name="connsiteX4" fmla="*/ 622300 w 1270000"/>
              <a:gd name="connsiteY4" fmla="*/ 57785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00" h="577850">
                <a:moveTo>
                  <a:pt x="622300" y="577850"/>
                </a:moveTo>
                <a:lnTo>
                  <a:pt x="1270000" y="285750"/>
                </a:lnTo>
                <a:lnTo>
                  <a:pt x="628650" y="0"/>
                </a:lnTo>
                <a:lnTo>
                  <a:pt x="0" y="292100"/>
                </a:lnTo>
                <a:lnTo>
                  <a:pt x="622300" y="57785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7" name="任意多边形 26"/>
          <p:cNvSpPr/>
          <p:nvPr/>
        </p:nvSpPr>
        <p:spPr>
          <a:xfrm>
            <a:off x="4895854" y="2631282"/>
            <a:ext cx="481013" cy="804863"/>
          </a:xfrm>
          <a:custGeom>
            <a:avLst/>
            <a:gdLst>
              <a:gd name="connsiteX0" fmla="*/ 6350 w 641350"/>
              <a:gd name="connsiteY0" fmla="*/ 298450 h 1073150"/>
              <a:gd name="connsiteX1" fmla="*/ 0 w 641350"/>
              <a:gd name="connsiteY1" fmla="*/ 1073150 h 1073150"/>
              <a:gd name="connsiteX2" fmla="*/ 641350 w 641350"/>
              <a:gd name="connsiteY2" fmla="*/ 787400 h 1073150"/>
              <a:gd name="connsiteX3" fmla="*/ 635000 w 641350"/>
              <a:gd name="connsiteY3" fmla="*/ 0 h 1073150"/>
              <a:gd name="connsiteX4" fmla="*/ 6350 w 641350"/>
              <a:gd name="connsiteY4" fmla="*/ 298450 h 107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50" h="1073150">
                <a:moveTo>
                  <a:pt x="6350" y="298450"/>
                </a:moveTo>
                <a:cubicBezTo>
                  <a:pt x="4233" y="556683"/>
                  <a:pt x="2117" y="814917"/>
                  <a:pt x="0" y="1073150"/>
                </a:cubicBezTo>
                <a:lnTo>
                  <a:pt x="641350" y="787400"/>
                </a:lnTo>
                <a:cubicBezTo>
                  <a:pt x="639233" y="524933"/>
                  <a:pt x="637117" y="262467"/>
                  <a:pt x="635000" y="0"/>
                </a:cubicBezTo>
                <a:lnTo>
                  <a:pt x="6350" y="298450"/>
                </a:lnTo>
                <a:close/>
              </a:path>
            </a:pathLst>
          </a:cu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8" name="任意多边形 27"/>
          <p:cNvSpPr/>
          <p:nvPr/>
        </p:nvSpPr>
        <p:spPr>
          <a:xfrm>
            <a:off x="3949304" y="1819275"/>
            <a:ext cx="476250" cy="800100"/>
          </a:xfrm>
          <a:custGeom>
            <a:avLst/>
            <a:gdLst>
              <a:gd name="connsiteX0" fmla="*/ 628650 w 635000"/>
              <a:gd name="connsiteY0" fmla="*/ 279400 h 1066800"/>
              <a:gd name="connsiteX1" fmla="*/ 635000 w 635000"/>
              <a:gd name="connsiteY1" fmla="*/ 1066800 h 1066800"/>
              <a:gd name="connsiteX2" fmla="*/ 0 w 635000"/>
              <a:gd name="connsiteY2" fmla="*/ 774700 h 1066800"/>
              <a:gd name="connsiteX3" fmla="*/ 0 w 635000"/>
              <a:gd name="connsiteY3" fmla="*/ 0 h 1066800"/>
              <a:gd name="connsiteX4" fmla="*/ 628650 w 635000"/>
              <a:gd name="connsiteY4" fmla="*/ 279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000" h="1066800">
                <a:moveTo>
                  <a:pt x="628650" y="279400"/>
                </a:moveTo>
                <a:cubicBezTo>
                  <a:pt x="630767" y="541867"/>
                  <a:pt x="632883" y="804333"/>
                  <a:pt x="635000" y="1066800"/>
                </a:cubicBezTo>
                <a:lnTo>
                  <a:pt x="0" y="774700"/>
                </a:lnTo>
                <a:lnTo>
                  <a:pt x="0" y="0"/>
                </a:lnTo>
                <a:lnTo>
                  <a:pt x="628650" y="279400"/>
                </a:lnTo>
                <a:close/>
              </a:path>
            </a:pathLst>
          </a:cu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9" name="任意多边形 28"/>
          <p:cNvSpPr/>
          <p:nvPr/>
        </p:nvSpPr>
        <p:spPr>
          <a:xfrm>
            <a:off x="3954066" y="1600201"/>
            <a:ext cx="952500" cy="433388"/>
          </a:xfrm>
          <a:custGeom>
            <a:avLst/>
            <a:gdLst>
              <a:gd name="connsiteX0" fmla="*/ 622300 w 1270000"/>
              <a:gd name="connsiteY0" fmla="*/ 577850 h 577850"/>
              <a:gd name="connsiteX1" fmla="*/ 1270000 w 1270000"/>
              <a:gd name="connsiteY1" fmla="*/ 285750 h 577850"/>
              <a:gd name="connsiteX2" fmla="*/ 628650 w 1270000"/>
              <a:gd name="connsiteY2" fmla="*/ 0 h 577850"/>
              <a:gd name="connsiteX3" fmla="*/ 0 w 1270000"/>
              <a:gd name="connsiteY3" fmla="*/ 292100 h 577850"/>
              <a:gd name="connsiteX4" fmla="*/ 622300 w 1270000"/>
              <a:gd name="connsiteY4" fmla="*/ 57785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00" h="577850">
                <a:moveTo>
                  <a:pt x="622300" y="577850"/>
                </a:moveTo>
                <a:lnTo>
                  <a:pt x="1270000" y="285750"/>
                </a:lnTo>
                <a:lnTo>
                  <a:pt x="628650" y="0"/>
                </a:lnTo>
                <a:lnTo>
                  <a:pt x="0" y="292100"/>
                </a:lnTo>
                <a:lnTo>
                  <a:pt x="622300" y="577850"/>
                </a:lnTo>
                <a:close/>
              </a:path>
            </a:pathLst>
          </a:custGeom>
          <a:solidFill>
            <a:srgbClr val="FF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30" name="任意多边形 29"/>
          <p:cNvSpPr/>
          <p:nvPr/>
        </p:nvSpPr>
        <p:spPr>
          <a:xfrm>
            <a:off x="4420795" y="1814514"/>
            <a:ext cx="481013" cy="804863"/>
          </a:xfrm>
          <a:custGeom>
            <a:avLst/>
            <a:gdLst>
              <a:gd name="connsiteX0" fmla="*/ 6350 w 641350"/>
              <a:gd name="connsiteY0" fmla="*/ 298450 h 1073150"/>
              <a:gd name="connsiteX1" fmla="*/ 0 w 641350"/>
              <a:gd name="connsiteY1" fmla="*/ 1073150 h 1073150"/>
              <a:gd name="connsiteX2" fmla="*/ 641350 w 641350"/>
              <a:gd name="connsiteY2" fmla="*/ 787400 h 1073150"/>
              <a:gd name="connsiteX3" fmla="*/ 635000 w 641350"/>
              <a:gd name="connsiteY3" fmla="*/ 0 h 1073150"/>
              <a:gd name="connsiteX4" fmla="*/ 6350 w 641350"/>
              <a:gd name="connsiteY4" fmla="*/ 298450 h 107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350" h="1073150">
                <a:moveTo>
                  <a:pt x="6350" y="298450"/>
                </a:moveTo>
                <a:cubicBezTo>
                  <a:pt x="4233" y="556683"/>
                  <a:pt x="2117" y="814917"/>
                  <a:pt x="0" y="1073150"/>
                </a:cubicBezTo>
                <a:lnTo>
                  <a:pt x="641350" y="787400"/>
                </a:lnTo>
                <a:cubicBezTo>
                  <a:pt x="639233" y="524933"/>
                  <a:pt x="637117" y="262467"/>
                  <a:pt x="635000" y="0"/>
                </a:cubicBezTo>
                <a:lnTo>
                  <a:pt x="6350" y="298450"/>
                </a:lnTo>
                <a:close/>
              </a:path>
            </a:pathLst>
          </a:cu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31" name="圆角矩形 30"/>
          <p:cNvSpPr/>
          <p:nvPr/>
        </p:nvSpPr>
        <p:spPr>
          <a:xfrm>
            <a:off x="7027073" y="3057806"/>
            <a:ext cx="610791" cy="247609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027070" y="3511043"/>
            <a:ext cx="612320" cy="247609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547664" y="3723880"/>
            <a:ext cx="64087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50×50×9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22500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400" b="1" baseline="30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答：有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个面露在外面，面积是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22500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1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700811" y="1059584"/>
            <a:ext cx="3618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能看到 个面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683568" y="1671168"/>
            <a:ext cx="36725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看：能看到 个面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683568" y="411958"/>
            <a:ext cx="3434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看：能看到 个面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21" name="Group 5"/>
          <p:cNvGrpSpPr/>
          <p:nvPr/>
        </p:nvGrpSpPr>
        <p:grpSpPr bwMode="auto">
          <a:xfrm>
            <a:off x="5868144" y="187203"/>
            <a:ext cx="2880122" cy="3320653"/>
            <a:chOff x="219" y="310"/>
            <a:chExt cx="2419" cy="2789"/>
          </a:xfrm>
        </p:grpSpPr>
        <p:sp>
          <p:nvSpPr>
            <p:cNvPr id="9231" name="AutoShape 6"/>
            <p:cNvSpPr>
              <a:spLocks noChangeArrowheads="1"/>
            </p:cNvSpPr>
            <p:nvPr/>
          </p:nvSpPr>
          <p:spPr bwMode="auto">
            <a:xfrm>
              <a:off x="612" y="1842"/>
              <a:ext cx="623" cy="756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050"/>
            </a:p>
          </p:txBody>
        </p:sp>
        <p:grpSp>
          <p:nvGrpSpPr>
            <p:cNvPr id="9232" name="Group 7"/>
            <p:cNvGrpSpPr/>
            <p:nvPr/>
          </p:nvGrpSpPr>
          <p:grpSpPr bwMode="auto">
            <a:xfrm>
              <a:off x="219" y="310"/>
              <a:ext cx="2419" cy="2789"/>
              <a:chOff x="219" y="310"/>
              <a:chExt cx="2419" cy="2789"/>
            </a:xfrm>
          </p:grpSpPr>
          <p:sp>
            <p:nvSpPr>
              <p:cNvPr id="9233" name="AutoShape 8"/>
              <p:cNvSpPr>
                <a:spLocks noChangeArrowheads="1"/>
              </p:cNvSpPr>
              <p:nvPr/>
            </p:nvSpPr>
            <p:spPr bwMode="auto">
              <a:xfrm>
                <a:off x="1245" y="1640"/>
                <a:ext cx="623" cy="755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050"/>
              </a:p>
            </p:txBody>
          </p:sp>
          <p:grpSp>
            <p:nvGrpSpPr>
              <p:cNvPr id="9234" name="Group 9"/>
              <p:cNvGrpSpPr/>
              <p:nvPr/>
            </p:nvGrpSpPr>
            <p:grpSpPr bwMode="auto">
              <a:xfrm>
                <a:off x="219" y="310"/>
                <a:ext cx="2419" cy="2789"/>
                <a:chOff x="219" y="310"/>
                <a:chExt cx="2419" cy="2789"/>
              </a:xfrm>
            </p:grpSpPr>
            <p:sp>
              <p:nvSpPr>
                <p:cNvPr id="9235" name="AutoShape 10"/>
                <p:cNvSpPr>
                  <a:spLocks noChangeArrowheads="1"/>
                </p:cNvSpPr>
                <p:nvPr/>
              </p:nvSpPr>
              <p:spPr bwMode="auto">
                <a:xfrm>
                  <a:off x="622" y="1812"/>
                  <a:ext cx="624" cy="218"/>
                </a:xfrm>
                <a:prstGeom prst="parallelogram">
                  <a:avLst>
                    <a:gd name="adj" fmla="val 71560"/>
                  </a:avLst>
                </a:prstGeom>
                <a:solidFill>
                  <a:srgbClr val="FF00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50"/>
                </a:p>
              </p:txBody>
            </p:sp>
            <p:sp>
              <p:nvSpPr>
                <p:cNvPr id="9236" name="Rectangle 11"/>
                <p:cNvSpPr>
                  <a:spLocks noChangeArrowheads="1"/>
                </p:cNvSpPr>
                <p:nvPr/>
              </p:nvSpPr>
              <p:spPr bwMode="auto">
                <a:xfrm>
                  <a:off x="612" y="2024"/>
                  <a:ext cx="499" cy="590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050"/>
                </a:p>
              </p:txBody>
            </p:sp>
            <p:grpSp>
              <p:nvGrpSpPr>
                <p:cNvPr id="9237" name="Group 12"/>
                <p:cNvGrpSpPr/>
                <p:nvPr/>
              </p:nvGrpSpPr>
              <p:grpSpPr bwMode="auto">
                <a:xfrm>
                  <a:off x="219" y="310"/>
                  <a:ext cx="2419" cy="2789"/>
                  <a:chOff x="219" y="310"/>
                  <a:chExt cx="2419" cy="2789"/>
                </a:xfrm>
              </p:grpSpPr>
              <p:sp>
                <p:nvSpPr>
                  <p:cNvPr id="9238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229" y="1835"/>
                    <a:ext cx="472" cy="552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50"/>
                  </a:p>
                </p:txBody>
              </p:sp>
              <p:sp>
                <p:nvSpPr>
                  <p:cNvPr id="9239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779" y="1089"/>
                    <a:ext cx="622" cy="757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50"/>
                  </a:p>
                </p:txBody>
              </p:sp>
              <p:sp>
                <p:nvSpPr>
                  <p:cNvPr id="9240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862" y="2206"/>
                    <a:ext cx="776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/>
                  </a:p>
                </p:txBody>
              </p:sp>
              <p:sp>
                <p:nvSpPr>
                  <p:cNvPr id="9241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63" y="310"/>
                    <a:ext cx="0" cy="78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/>
                  </a:p>
                </p:txBody>
              </p:sp>
              <p:sp>
                <p:nvSpPr>
                  <p:cNvPr id="9242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9" y="2556"/>
                    <a:ext cx="403" cy="54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1050"/>
                  </a:p>
                </p:txBody>
              </p:sp>
              <p:sp>
                <p:nvSpPr>
                  <p:cNvPr id="9243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754" y="1089"/>
                    <a:ext cx="624" cy="218"/>
                  </a:xfrm>
                  <a:prstGeom prst="parallelogram">
                    <a:avLst>
                      <a:gd name="adj" fmla="val 71560"/>
                    </a:avLst>
                  </a:prstGeom>
                  <a:solidFill>
                    <a:srgbClr val="FF00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50"/>
                  </a:p>
                </p:txBody>
              </p:sp>
              <p:sp>
                <p:nvSpPr>
                  <p:cNvPr id="9244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1246" y="1618"/>
                    <a:ext cx="622" cy="218"/>
                  </a:xfrm>
                  <a:prstGeom prst="parallelogram">
                    <a:avLst>
                      <a:gd name="adj" fmla="val 71330"/>
                    </a:avLst>
                  </a:prstGeom>
                  <a:solidFill>
                    <a:srgbClr val="FF00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50"/>
                  </a:p>
                </p:txBody>
              </p:sp>
              <p:sp>
                <p:nvSpPr>
                  <p:cNvPr id="9245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749" y="1283"/>
                    <a:ext cx="498" cy="560"/>
                  </a:xfrm>
                  <a:prstGeom prst="rect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050"/>
                  </a:p>
                </p:txBody>
              </p:sp>
            </p:grpSp>
          </p:grpSp>
        </p:grpSp>
      </p:grpSp>
      <p:grpSp>
        <p:nvGrpSpPr>
          <p:cNvPr id="6" name="Group 21"/>
          <p:cNvGrpSpPr/>
          <p:nvPr/>
        </p:nvGrpSpPr>
        <p:grpSpPr bwMode="auto">
          <a:xfrm>
            <a:off x="251521" y="2355726"/>
            <a:ext cx="6121003" cy="2301478"/>
            <a:chOff x="0" y="0"/>
            <a:chExt cx="5141" cy="1933"/>
          </a:xfrm>
        </p:grpSpPr>
        <p:grpSp>
          <p:nvGrpSpPr>
            <p:cNvPr id="9227" name="Group 22"/>
            <p:cNvGrpSpPr/>
            <p:nvPr/>
          </p:nvGrpSpPr>
          <p:grpSpPr bwMode="auto">
            <a:xfrm>
              <a:off x="0" y="899"/>
              <a:ext cx="5141" cy="1034"/>
              <a:chOff x="0" y="0"/>
              <a:chExt cx="5141" cy="1034"/>
            </a:xfrm>
          </p:grpSpPr>
          <p:sp>
            <p:nvSpPr>
              <p:cNvPr id="9229" name="Text Box 23"/>
              <p:cNvSpPr txBox="1">
                <a:spLocks noChangeArrowheads="1"/>
              </p:cNvSpPr>
              <p:nvPr/>
            </p:nvSpPr>
            <p:spPr bwMode="auto">
              <a:xfrm>
                <a:off x="968" y="129"/>
                <a:ext cx="4173" cy="543"/>
              </a:xfrm>
              <a:prstGeom prst="roundRect">
                <a:avLst/>
              </a:prstGeom>
              <a:solidFill>
                <a:srgbClr val="FFFFFF"/>
              </a:solidFill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solidFill>
                      <a:srgbClr val="CC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3200" b="1" dirty="0">
                    <a:solidFill>
                      <a:srgbClr val="CC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共</a:t>
                </a:r>
                <a:r>
                  <a:rPr lang="en-US" altLang="zh-CN" sz="3200" b="1" dirty="0">
                    <a:solidFill>
                      <a:srgbClr val="CC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3200" b="1" dirty="0">
                    <a:solidFill>
                      <a:srgbClr val="CC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个面露在外面。</a:t>
                </a:r>
                <a:endParaRPr lang="zh-CN" altLang="en-US" sz="3200" b="1" dirty="0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9230" name="Picture 24" descr="P5271119a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2000" contrast="30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7" cy="10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28" name="Rectangle 25"/>
            <p:cNvSpPr>
              <a:spLocks noChangeArrowheads="1"/>
            </p:cNvSpPr>
            <p:nvPr/>
          </p:nvSpPr>
          <p:spPr bwMode="auto">
            <a:xfrm>
              <a:off x="2238" y="0"/>
              <a:ext cx="222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3+3+3=9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4954" name="Rectangle 26"/>
          <p:cNvSpPr>
            <a:spLocks noChangeArrowheads="1"/>
          </p:cNvSpPr>
          <p:nvPr/>
        </p:nvSpPr>
        <p:spPr bwMode="auto">
          <a:xfrm>
            <a:off x="3131989" y="167803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5" name="Rectangle 27"/>
          <p:cNvSpPr>
            <a:spLocks noChangeArrowheads="1"/>
          </p:cNvSpPr>
          <p:nvPr/>
        </p:nvSpPr>
        <p:spPr bwMode="auto">
          <a:xfrm>
            <a:off x="3187541" y="10595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6" name="Rectangle 28"/>
          <p:cNvSpPr>
            <a:spLocks noChangeArrowheads="1"/>
          </p:cNvSpPr>
          <p:nvPr/>
        </p:nvSpPr>
        <p:spPr bwMode="auto">
          <a:xfrm>
            <a:off x="3115533" y="41151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957" name="Text Box 29"/>
          <p:cNvSpPr txBox="1">
            <a:spLocks noChangeArrowheads="1"/>
          </p:cNvSpPr>
          <p:nvPr/>
        </p:nvSpPr>
        <p:spPr bwMode="auto">
          <a:xfrm>
            <a:off x="2699796" y="2787776"/>
            <a:ext cx="2646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从不同的方位观察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utoUpdateAnimBg="0"/>
      <p:bldP spid="124931" grpId="0" autoUpdateAnimBg="0"/>
      <p:bldP spid="124932" grpId="0" autoUpdateAnimBg="0"/>
      <p:bldP spid="124954" grpId="0"/>
      <p:bldP spid="124955" grpId="0"/>
      <p:bldP spid="124956" grpId="0"/>
      <p:bldP spid="1249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auto">
          <a:xfrm>
            <a:off x="349880" y="267494"/>
            <a:ext cx="83985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把这</a:t>
            </a:r>
            <a:r>
              <a:rPr lang="en-US" altLang="zh-CN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个纸箱换一种方式放在墙角处，可以怎样摆，</a:t>
            </a:r>
            <a:r>
              <a:rPr lang="zh-CN" altLang="en-US" sz="3200" b="1" spc="-1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各有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几个面露在外面？想一想，与同伴交流。</a:t>
            </a:r>
            <a:endParaRPr lang="zh-CN" altLang="en-US" sz="32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图片 34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75561" y="2538860"/>
            <a:ext cx="864394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36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8971" y="2812703"/>
            <a:ext cx="865585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33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64746" y="2669828"/>
            <a:ext cx="86558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组合 46"/>
          <p:cNvGrpSpPr/>
          <p:nvPr/>
        </p:nvGrpSpPr>
        <p:grpSpPr bwMode="auto">
          <a:xfrm>
            <a:off x="1691684" y="1275606"/>
            <a:ext cx="3456385" cy="3024188"/>
            <a:chOff x="252285" y="1642448"/>
            <a:chExt cx="4607747" cy="4032448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2412514" y="1642448"/>
              <a:ext cx="0" cy="28433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412514" y="4487388"/>
              <a:ext cx="2447518" cy="118750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252285" y="4500088"/>
              <a:ext cx="2160229" cy="10446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343" name="图片 35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75561" y="3317528"/>
            <a:ext cx="864394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六边形 47"/>
          <p:cNvSpPr/>
          <p:nvPr/>
        </p:nvSpPr>
        <p:spPr>
          <a:xfrm>
            <a:off x="5652120" y="4313004"/>
            <a:ext cx="324000" cy="243000"/>
          </a:xfrm>
          <a:prstGeom prst="hexagon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50" b="1" dirty="0"/>
              <a:t>1</a:t>
            </a:r>
            <a:endParaRPr lang="zh-CN" altLang="en-US" sz="1050" b="1" dirty="0"/>
          </a:p>
        </p:txBody>
      </p:sp>
      <p:sp>
        <p:nvSpPr>
          <p:cNvPr id="49" name="六边形 48"/>
          <p:cNvSpPr/>
          <p:nvPr/>
        </p:nvSpPr>
        <p:spPr>
          <a:xfrm>
            <a:off x="6084204" y="4313004"/>
            <a:ext cx="324000" cy="243000"/>
          </a:xfrm>
          <a:prstGeom prst="hexagon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50" b="1" dirty="0"/>
              <a:t>2</a:t>
            </a:r>
            <a:endParaRPr lang="zh-CN" altLang="en-US" sz="1050" b="1" dirty="0"/>
          </a:p>
        </p:txBody>
      </p:sp>
      <p:sp>
        <p:nvSpPr>
          <p:cNvPr id="50" name="六边形 49"/>
          <p:cNvSpPr/>
          <p:nvPr/>
        </p:nvSpPr>
        <p:spPr>
          <a:xfrm>
            <a:off x="6503190" y="4302768"/>
            <a:ext cx="324000" cy="243000"/>
          </a:xfrm>
          <a:prstGeom prst="hexagon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50" b="1" dirty="0"/>
              <a:t>3</a:t>
            </a:r>
            <a:endParaRPr lang="zh-CN" altLang="en-US" sz="1050" b="1" dirty="0"/>
          </a:p>
        </p:txBody>
      </p:sp>
      <p:sp>
        <p:nvSpPr>
          <p:cNvPr id="51" name="六边形 50"/>
          <p:cNvSpPr/>
          <p:nvPr/>
        </p:nvSpPr>
        <p:spPr>
          <a:xfrm>
            <a:off x="6938064" y="4299942"/>
            <a:ext cx="324000" cy="243000"/>
          </a:xfrm>
          <a:prstGeom prst="hexagon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50" b="1" dirty="0"/>
              <a:t>4</a:t>
            </a:r>
            <a:endParaRPr lang="zh-CN" altLang="en-US" sz="1050" b="1" dirty="0"/>
          </a:p>
        </p:txBody>
      </p:sp>
      <p:sp>
        <p:nvSpPr>
          <p:cNvPr id="52" name="六边形 51"/>
          <p:cNvSpPr/>
          <p:nvPr/>
        </p:nvSpPr>
        <p:spPr>
          <a:xfrm>
            <a:off x="7380348" y="4302768"/>
            <a:ext cx="324000" cy="243000"/>
          </a:xfrm>
          <a:prstGeom prst="hexagon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50" b="1" dirty="0"/>
              <a:t>5</a:t>
            </a:r>
            <a:endParaRPr lang="zh-CN" altLang="en-US" sz="1050" b="1" dirty="0"/>
          </a:p>
        </p:txBody>
      </p:sp>
      <p:pic>
        <p:nvPicPr>
          <p:cNvPr id="53" name="图片 52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8021" y="2898428"/>
            <a:ext cx="865585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8021" y="2379315"/>
            <a:ext cx="86558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6827" y="1869728"/>
            <a:ext cx="865584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6827" y="1349426"/>
            <a:ext cx="865584" cy="9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2355" y="3090120"/>
            <a:ext cx="864394" cy="9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4021" y="2576959"/>
            <a:ext cx="864394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2733" y="3096074"/>
            <a:ext cx="865585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78733" y="3281809"/>
            <a:ext cx="86558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88358" y="3277049"/>
            <a:ext cx="865584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88358" y="2766271"/>
            <a:ext cx="865584" cy="9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740" y="3467549"/>
            <a:ext cx="865585" cy="91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3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2033588" y="1208362"/>
            <a:ext cx="4922044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4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033588" y="2487094"/>
            <a:ext cx="5047060" cy="186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802606" y="1203600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1816898" y="3016922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467546" y="339504"/>
            <a:ext cx="625911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想一想，做一做，填一填。</a:t>
            </a:r>
            <a:endParaRPr lang="zh-CN" altLang="en-US" sz="32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5"/>
          <p:cNvSpPr txBox="1">
            <a:spLocks noChangeArrowheads="1"/>
          </p:cNvSpPr>
          <p:nvPr/>
        </p:nvSpPr>
        <p:spPr bwMode="auto">
          <a:xfrm>
            <a:off x="683568" y="987574"/>
            <a:ext cx="77768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活动任务和要求：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按记录单上的摆法摆放小正方体；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观察并记录小正方体的个数和露在外面的面数；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试着找一找规律，然后把表填完整。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467546" y="356054"/>
            <a:ext cx="625911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想一想，做一做，填一填。</a:t>
            </a:r>
            <a:endParaRPr lang="zh-CN" altLang="en-US" sz="32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943100" y="628651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2090740" y="2000251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TextBox 8"/>
          <p:cNvSpPr txBox="1">
            <a:spLocks noChangeArrowheads="1"/>
          </p:cNvSpPr>
          <p:nvPr/>
        </p:nvSpPr>
        <p:spPr bwMode="auto">
          <a:xfrm>
            <a:off x="1157907" y="2744366"/>
            <a:ext cx="1543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完成下表。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043608" y="3265861"/>
          <a:ext cx="5854304" cy="1833468"/>
        </p:xfrm>
        <a:graphic>
          <a:graphicData uri="http://schemas.openxmlformats.org/drawingml/2006/table">
            <a:tbl>
              <a:tblPr/>
              <a:tblGrid>
                <a:gridCol w="2240927"/>
                <a:gridCol w="510537"/>
                <a:gridCol w="510537"/>
                <a:gridCol w="510537"/>
                <a:gridCol w="510537"/>
                <a:gridCol w="510537"/>
                <a:gridCol w="530346"/>
                <a:gridCol w="530346"/>
              </a:tblGrid>
              <a:tr h="9167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小正方体个数</a:t>
                      </a:r>
                      <a:r>
                        <a:rPr lang="en-US" alt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…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7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露在外面的面</a:t>
                      </a:r>
                      <a:r>
                        <a:rPr lang="en-US" altLang="zh-CN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2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个</a:t>
                      </a:r>
                      <a:endParaRPr lang="zh-CN" sz="2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5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51434" marR="51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42" name="Picture 33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371850" y="415531"/>
            <a:ext cx="3980260" cy="102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3" name="Picture 34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217069" y="1506144"/>
            <a:ext cx="3956447" cy="145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平行四边形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85950" y="2171700"/>
            <a:ext cx="4743450" cy="1543050"/>
          </a:xfrm>
          <a:prstGeom prst="parallelogram">
            <a:avLst>
              <a:gd name="adj" fmla="val 76581"/>
            </a:avLst>
          </a:prstGeom>
          <a:solidFill>
            <a:srgbClr val="C7E4E7"/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6" name="立方体 5"/>
          <p:cNvSpPr>
            <a:spLocks noChangeArrowheads="1"/>
          </p:cNvSpPr>
          <p:nvPr/>
        </p:nvSpPr>
        <p:spPr bwMode="auto">
          <a:xfrm>
            <a:off x="4514850" y="1543050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pic>
        <p:nvPicPr>
          <p:cNvPr id="12" name="图片 11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1" y="2532461"/>
            <a:ext cx="21312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96920" y="2539604"/>
            <a:ext cx="180975" cy="57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1923" y="2539604"/>
            <a:ext cx="57983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立方体 13"/>
          <p:cNvSpPr>
            <a:spLocks noChangeArrowheads="1"/>
          </p:cNvSpPr>
          <p:nvPr/>
        </p:nvSpPr>
        <p:spPr bwMode="auto">
          <a:xfrm>
            <a:off x="4654154" y="1403747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pic>
        <p:nvPicPr>
          <p:cNvPr id="15" name="图片 14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6744" y="2402681"/>
            <a:ext cx="21312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37414" y="2397921"/>
            <a:ext cx="180975" cy="57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2417" y="2399110"/>
            <a:ext cx="57983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立方体 20"/>
          <p:cNvSpPr>
            <a:spLocks noChangeArrowheads="1"/>
          </p:cNvSpPr>
          <p:nvPr/>
        </p:nvSpPr>
        <p:spPr bwMode="auto">
          <a:xfrm>
            <a:off x="4789885" y="1257300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70785" y="3062858"/>
            <a:ext cx="9937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弧形箭头 22"/>
          <p:cNvSpPr>
            <a:spLocks noChangeArrowheads="1"/>
          </p:cNvSpPr>
          <p:nvPr/>
        </p:nvSpPr>
        <p:spPr bwMode="auto">
          <a:xfrm rot="18900000">
            <a:off x="4241007" y="3150396"/>
            <a:ext cx="270272" cy="135731"/>
          </a:xfrm>
          <a:prstGeom prst="curvedUpArrow">
            <a:avLst>
              <a:gd name="adj1" fmla="val 24890"/>
              <a:gd name="adj2" fmla="val 49781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58904" y="2834258"/>
            <a:ext cx="9937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下弧形箭头 24"/>
          <p:cNvSpPr>
            <a:spLocks noChangeArrowheads="1"/>
          </p:cNvSpPr>
          <p:nvPr/>
        </p:nvSpPr>
        <p:spPr bwMode="auto">
          <a:xfrm rot="18900000">
            <a:off x="4417219" y="2952753"/>
            <a:ext cx="270272" cy="135731"/>
          </a:xfrm>
          <a:prstGeom prst="curvedUpArrow">
            <a:avLst>
              <a:gd name="adj1" fmla="val 24890"/>
              <a:gd name="adj2" fmla="val 49781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30354" y="2643758"/>
            <a:ext cx="9937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下弧形箭头 26"/>
          <p:cNvSpPr>
            <a:spLocks noChangeArrowheads="1"/>
          </p:cNvSpPr>
          <p:nvPr/>
        </p:nvSpPr>
        <p:spPr bwMode="auto">
          <a:xfrm rot="18900000">
            <a:off x="4599385" y="2752727"/>
            <a:ext cx="270272" cy="134541"/>
          </a:xfrm>
          <a:prstGeom prst="curvedUpArrow">
            <a:avLst>
              <a:gd name="adj1" fmla="val 25111"/>
              <a:gd name="adj2" fmla="val 50221"/>
              <a:gd name="adj3" fmla="val 25000"/>
            </a:avLst>
          </a:prstGeom>
          <a:solidFill>
            <a:srgbClr val="92D050"/>
          </a:solidFill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立方体 4"/>
          <p:cNvSpPr>
            <a:spLocks noChangeArrowheads="1"/>
          </p:cNvSpPr>
          <p:nvPr/>
        </p:nvSpPr>
        <p:spPr bwMode="auto">
          <a:xfrm>
            <a:off x="3579486" y="2692004"/>
            <a:ext cx="571500" cy="571500"/>
          </a:xfrm>
          <a:prstGeom prst="cube">
            <a:avLst>
              <a:gd name="adj" fmla="val 25000"/>
            </a:avLst>
          </a:prstGeom>
          <a:solidFill>
            <a:srgbClr val="FFFF66">
              <a:alpha val="41176"/>
            </a:srgbClr>
          </a:solidFill>
          <a:ln w="1270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625 L -0.08645 0.1949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9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625 L -0.08645 0.19492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9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9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0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625 L -0.08645 0.19492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9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4" grpId="0" animBg="1"/>
      <p:bldP spid="14" grpId="1" animBg="1"/>
      <p:bldP spid="21" grpId="0" animBg="1"/>
      <p:bldP spid="21" grpId="1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PP_MARK_KEY" val="5a843c4b-1f2e-4ad3-bfa5-737fed0498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1697</Words>
  <Application>WPS 演示</Application>
  <PresentationFormat>全屏显示(16:9)</PresentationFormat>
  <Paragraphs>380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华文楷体</vt:lpstr>
      <vt:lpstr>微软雅黑</vt:lpstr>
      <vt:lpstr>Comic Sans MS</vt:lpstr>
      <vt:lpstr>楷体</vt:lpstr>
      <vt:lpstr>幼圆</vt:lpstr>
      <vt:lpstr>Times New Roman</vt:lpstr>
      <vt:lpstr>Calibri</vt:lpstr>
      <vt:lpstr>Arial Unicode MS</vt:lpstr>
      <vt:lpstr>Calibri</vt:lpstr>
      <vt:lpstr>等线</vt:lpstr>
      <vt:lpstr>Times New Roman</vt:lpstr>
      <vt:lpstr>楷体_GB2312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2023-02-09T04:58:28Z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AE9D99FC5DDC40D99B1D1946BFE8AD66</vt:lpwstr>
  </property>
</Properties>
</file>