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1" Type="http://schemas.openxmlformats.org/officeDocument/2006/relationships/image" Target="../media/image15.wmf"/><Relationship Id="rId10" Type="http://schemas.openxmlformats.org/officeDocument/2006/relationships/image" Target="../media/image14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slide" Target="slide8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audio" Target="../media/audio2.wav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0.bin"/><Relationship Id="rId2" Type="http://schemas.openxmlformats.org/officeDocument/2006/relationships/slide" Target="slide11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9.xml"/><Relationship Id="rId4" Type="http://schemas.openxmlformats.org/officeDocument/2006/relationships/slide" Target="slide11.xml"/><Relationship Id="rId3" Type="http://schemas.openxmlformats.org/officeDocument/2006/relationships/image" Target="../media/image35.wmf"/><Relationship Id="rId2" Type="http://schemas.openxmlformats.org/officeDocument/2006/relationships/oleObject" Target="../embeddings/oleObject21.bin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36.png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5" Type="http://schemas.openxmlformats.org/officeDocument/2006/relationships/vmlDrawing" Target="../drawings/vmlDrawing1.v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15.wmf"/><Relationship Id="rId22" Type="http://schemas.openxmlformats.org/officeDocument/2006/relationships/oleObject" Target="../embeddings/oleObject11.bin"/><Relationship Id="rId21" Type="http://schemas.openxmlformats.org/officeDocument/2006/relationships/image" Target="../media/image14.wmf"/><Relationship Id="rId20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3.w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2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1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2.emf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1.wmf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slide" Target="slide1.xml"/><Relationship Id="rId13" Type="http://schemas.openxmlformats.org/officeDocument/2006/relationships/image" Target="../media/image2.emf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slide" Target="slide11.xml"/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32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3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3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7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3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9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41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0" y="803826"/>
            <a:ext cx="914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单元  分数乘法</a:t>
            </a:r>
            <a:endParaRPr lang="zh-CN" altLang="en-US" sz="36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3343767"/>
            <a:ext cx="91360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zh-CN" sz="32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0" y="1988840"/>
            <a:ext cx="9144000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分数乘法（一）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0" y="642918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500034" y="1142984"/>
            <a:ext cx="792003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百米赛跑。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17761" name="Picture 1" descr="C:\Users\Administrator\Desktop\图片2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787" y="1714488"/>
            <a:ext cx="7715304" cy="2571768"/>
          </a:xfrm>
          <a:prstGeom prst="rect">
            <a:avLst/>
          </a:prstGeom>
          <a:noFill/>
        </p:spPr>
      </p:pic>
      <p:sp>
        <p:nvSpPr>
          <p:cNvPr id="43" name="矩形 42"/>
          <p:cNvSpPr/>
          <p:nvPr/>
        </p:nvSpPr>
        <p:spPr>
          <a:xfrm>
            <a:off x="1255764" y="46465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395536" y="4299804"/>
            <a:ext cx="432048" cy="977067"/>
            <a:chOff x="2741242" y="1996344"/>
            <a:chExt cx="432048" cy="977067"/>
          </a:xfrm>
        </p:grpSpPr>
        <p:sp>
          <p:nvSpPr>
            <p:cNvPr id="45" name="矩形 44"/>
            <p:cNvSpPr/>
            <p:nvPr/>
          </p:nvSpPr>
          <p:spPr>
            <a:xfrm>
              <a:off x="2756188" y="199634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746866" y="238863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83568" y="46200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011356" y="454808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5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724247" y="46010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51" name="组合 50"/>
          <p:cNvGrpSpPr/>
          <p:nvPr/>
        </p:nvGrpSpPr>
        <p:grpSpPr>
          <a:xfrm>
            <a:off x="1650901" y="4529080"/>
            <a:ext cx="391454" cy="784584"/>
            <a:chOff x="2623730" y="2188827"/>
            <a:chExt cx="391454" cy="784584"/>
          </a:xfrm>
        </p:grpSpPr>
        <p:sp>
          <p:nvSpPr>
            <p:cNvPr id="52" name="矩形 51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149962" y="451407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68" name="组合 67"/>
          <p:cNvGrpSpPr/>
          <p:nvPr/>
        </p:nvGrpSpPr>
        <p:grpSpPr>
          <a:xfrm>
            <a:off x="3174228" y="4180536"/>
            <a:ext cx="432048" cy="977067"/>
            <a:chOff x="2741242" y="1996344"/>
            <a:chExt cx="432048" cy="977067"/>
          </a:xfrm>
        </p:grpSpPr>
        <p:sp>
          <p:nvSpPr>
            <p:cNvPr id="69" name="矩形 68"/>
            <p:cNvSpPr/>
            <p:nvPr/>
          </p:nvSpPr>
          <p:spPr>
            <a:xfrm>
              <a:off x="2756188" y="199634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2746866" y="238863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3462260" y="450082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3747660" y="444206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j-ea"/>
                <a:ea typeface="+mj-ea"/>
              </a:rPr>
              <a:t>60</a:t>
            </a:r>
            <a:endParaRPr lang="zh-CN" altLang="zh-CN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786314" y="450057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75" name="组合 74"/>
          <p:cNvGrpSpPr/>
          <p:nvPr/>
        </p:nvGrpSpPr>
        <p:grpSpPr>
          <a:xfrm>
            <a:off x="4499992" y="4396560"/>
            <a:ext cx="598241" cy="784584"/>
            <a:chOff x="2623730" y="2188827"/>
            <a:chExt cx="598241" cy="784584"/>
          </a:xfrm>
        </p:grpSpPr>
        <p:sp>
          <p:nvSpPr>
            <p:cNvPr id="76" name="矩形 75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7274566" y="44870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79" name="组合 78"/>
          <p:cNvGrpSpPr/>
          <p:nvPr/>
        </p:nvGrpSpPr>
        <p:grpSpPr>
          <a:xfrm>
            <a:off x="6181320" y="4140300"/>
            <a:ext cx="432048" cy="977067"/>
            <a:chOff x="2741242" y="1996344"/>
            <a:chExt cx="432048" cy="977067"/>
          </a:xfrm>
        </p:grpSpPr>
        <p:sp>
          <p:nvSpPr>
            <p:cNvPr id="80" name="矩形 79"/>
            <p:cNvSpPr/>
            <p:nvPr/>
          </p:nvSpPr>
          <p:spPr>
            <a:xfrm>
              <a:off x="2756188" y="199634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2746866" y="238863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6469352" y="446058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89" name="矩形 88"/>
          <p:cNvSpPr/>
          <p:nvPr/>
        </p:nvSpPr>
        <p:spPr>
          <a:xfrm>
            <a:off x="6701744" y="4388576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j-ea"/>
                <a:ea typeface="+mj-ea"/>
              </a:rPr>
              <a:t>120</a:t>
            </a:r>
            <a:endParaRPr lang="zh-CN" altLang="zh-CN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870071" y="444158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91" name="组合 90"/>
          <p:cNvGrpSpPr/>
          <p:nvPr/>
        </p:nvGrpSpPr>
        <p:grpSpPr>
          <a:xfrm>
            <a:off x="7580701" y="4369576"/>
            <a:ext cx="598241" cy="784584"/>
            <a:chOff x="2623730" y="2188827"/>
            <a:chExt cx="598241" cy="784584"/>
          </a:xfrm>
        </p:grpSpPr>
        <p:sp>
          <p:nvSpPr>
            <p:cNvPr id="92" name="矩形 91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4" name="Group 12"/>
          <p:cNvGrpSpPr/>
          <p:nvPr/>
        </p:nvGrpSpPr>
        <p:grpSpPr bwMode="auto">
          <a:xfrm>
            <a:off x="5429256" y="6072206"/>
            <a:ext cx="2376488" cy="563562"/>
            <a:chOff x="1474" y="3765"/>
            <a:chExt cx="952" cy="355"/>
          </a:xfrm>
        </p:grpSpPr>
        <p:sp>
          <p:nvSpPr>
            <p:cNvPr id="95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9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50696" y="5235908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答：爬了</a:t>
            </a:r>
            <a:r>
              <a:rPr lang="en-US" altLang="zh-CN" sz="2800" dirty="0" smtClean="0">
                <a:ea typeface="华文楷体"/>
              </a:rPr>
              <a:t>4</a:t>
            </a:r>
            <a:r>
              <a:rPr lang="zh-CN" altLang="en-US" sz="2800" dirty="0" smtClean="0">
                <a:ea typeface="华文楷体"/>
              </a:rPr>
              <a:t>米。</a:t>
            </a:r>
            <a:endParaRPr lang="zh-CN" altLang="en-US" sz="2800" dirty="0" smtClean="0">
              <a:ea typeface="华文楷体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28926" y="5214950"/>
            <a:ext cx="3110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答：共爬了</a:t>
            </a:r>
            <a:r>
              <a:rPr lang="en-US" altLang="zh-CN" sz="2800" dirty="0" smtClean="0">
                <a:ea typeface="华文楷体"/>
              </a:rPr>
              <a:t>48</a:t>
            </a:r>
            <a:r>
              <a:rPr lang="zh-CN" altLang="en-US" sz="2800" dirty="0" smtClean="0">
                <a:ea typeface="华文楷体"/>
              </a:rPr>
              <a:t>米。</a:t>
            </a:r>
            <a:endParaRPr lang="zh-CN" altLang="en-US" sz="2800" dirty="0" smtClean="0">
              <a:ea typeface="华文楷体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857884" y="5143512"/>
            <a:ext cx="3470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答：已经爬了</a:t>
            </a:r>
            <a:r>
              <a:rPr lang="en-US" altLang="zh-CN" sz="2800" dirty="0" smtClean="0">
                <a:ea typeface="华文楷体"/>
              </a:rPr>
              <a:t>96</a:t>
            </a:r>
            <a:r>
              <a:rPr lang="zh-CN" altLang="en-US" sz="2800" dirty="0" smtClean="0">
                <a:ea typeface="华文楷体"/>
              </a:rPr>
              <a:t>米。</a:t>
            </a:r>
            <a:endParaRPr lang="zh-CN" altLang="en-US" sz="2800" dirty="0" smtClean="0">
              <a:ea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49" grpId="0"/>
      <p:bldP spid="50" grpId="0"/>
      <p:bldP spid="67" grpId="0"/>
      <p:bldP spid="72" grpId="0"/>
      <p:bldP spid="73" grpId="0"/>
      <p:bldP spid="74" grpId="0"/>
      <p:bldP spid="78" grpId="0"/>
      <p:bldP spid="88" grpId="0"/>
      <p:bldP spid="89" grpId="0"/>
      <p:bldP spid="90" grpId="0"/>
      <p:bldP spid="41" grpId="0"/>
      <p:bldP spid="4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622571" y="620688"/>
            <a:ext cx="5955476" cy="145424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解答下列问题。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3" name="Picture 14" descr="C:\Users\Administrator\Desktop\图片2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509120"/>
            <a:ext cx="4932363" cy="1757363"/>
          </a:xfrm>
          <a:prstGeom prst="rect">
            <a:avLst/>
          </a:prstGeom>
          <a:noFill/>
        </p:spPr>
      </p:pic>
      <p:pic>
        <p:nvPicPr>
          <p:cNvPr id="44" name="Picture 15" descr="C:\Users\Administrator\Desktop\图片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6632" y="1988840"/>
            <a:ext cx="5238750" cy="1679575"/>
          </a:xfrm>
          <a:prstGeom prst="rect">
            <a:avLst/>
          </a:prstGeom>
          <a:noFill/>
        </p:spPr>
      </p:pic>
      <p:sp>
        <p:nvSpPr>
          <p:cNvPr id="45" name="云形标注 44"/>
          <p:cNvSpPr/>
          <p:nvPr/>
        </p:nvSpPr>
        <p:spPr>
          <a:xfrm>
            <a:off x="4932040" y="4781696"/>
            <a:ext cx="2664296" cy="906933"/>
          </a:xfrm>
          <a:prstGeom prst="cloudCallout">
            <a:avLst>
              <a:gd name="adj1" fmla="val 65575"/>
              <a:gd name="adj2" fmla="val 12203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小时呢？</a:t>
            </a:r>
            <a:endParaRPr lang="zh-CN" altLang="en-US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6" name="云形标注 45"/>
          <p:cNvSpPr/>
          <p:nvPr/>
        </p:nvSpPr>
        <p:spPr>
          <a:xfrm>
            <a:off x="2267744" y="1844824"/>
            <a:ext cx="4680520" cy="2016224"/>
          </a:xfrm>
          <a:prstGeom prst="cloudCallout">
            <a:avLst>
              <a:gd name="adj1" fmla="val -64191"/>
              <a:gd name="adj2" fmla="val -4711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小明每分钟行     千米，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分钟可步行多少千米？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122887" name="Object 7"/>
          <p:cNvGraphicFramePr>
            <a:graphicFrameLocks noChangeAspect="1"/>
          </p:cNvGraphicFramePr>
          <p:nvPr/>
        </p:nvGraphicFramePr>
        <p:xfrm>
          <a:off x="5506318" y="1962795"/>
          <a:ext cx="57785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4" imgW="304800" imgH="393065" progId="Equation.KSEE3">
                  <p:embed/>
                </p:oleObj>
              </mc:Choice>
              <mc:Fallback>
                <p:oleObj name="Equation" r:id="rId4" imgW="304800" imgH="393065" progId="Equation.KSEE3">
                  <p:embed/>
                  <p:pic>
                    <p:nvPicPr>
                      <p:cNvPr id="0" name="图片 4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6318" y="1962795"/>
                        <a:ext cx="577850" cy="74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矩形 58"/>
          <p:cNvSpPr/>
          <p:nvPr/>
        </p:nvSpPr>
        <p:spPr>
          <a:xfrm>
            <a:off x="1795982" y="402406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338818" y="3717032"/>
            <a:ext cx="805029" cy="963815"/>
            <a:chOff x="2439832" y="2022848"/>
            <a:chExt cx="805029" cy="963815"/>
          </a:xfrm>
        </p:grpSpPr>
        <p:sp>
          <p:nvSpPr>
            <p:cNvPr id="61" name="矩形 60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2492840" y="2538400"/>
              <a:ext cx="680450" cy="750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2439832" y="2401888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200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1040024" y="401081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1393680" y="395205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548629" y="400490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（千米）</a:t>
            </a:r>
            <a:endParaRPr lang="zh-CN" altLang="en-US" sz="2800" dirty="0"/>
          </a:p>
        </p:txBody>
      </p:sp>
      <p:grpSp>
        <p:nvGrpSpPr>
          <p:cNvPr id="82" name="组合 81"/>
          <p:cNvGrpSpPr/>
          <p:nvPr/>
        </p:nvGrpSpPr>
        <p:grpSpPr>
          <a:xfrm>
            <a:off x="2205278" y="3736032"/>
            <a:ext cx="598241" cy="959274"/>
            <a:chOff x="2642730" y="2019885"/>
            <a:chExt cx="598241" cy="959274"/>
          </a:xfrm>
        </p:grpSpPr>
        <p:sp>
          <p:nvSpPr>
            <p:cNvPr id="83" name="矩形 82"/>
            <p:cNvSpPr/>
            <p:nvPr/>
          </p:nvSpPr>
          <p:spPr>
            <a:xfrm>
              <a:off x="2746342" y="2019885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矩形 84"/>
            <p:cNvSpPr/>
            <p:nvPr/>
          </p:nvSpPr>
          <p:spPr>
            <a:xfrm>
              <a:off x="2642730" y="239438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1805440" y="513402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87" name="组合 86"/>
          <p:cNvGrpSpPr/>
          <p:nvPr/>
        </p:nvGrpSpPr>
        <p:grpSpPr>
          <a:xfrm>
            <a:off x="348276" y="4826990"/>
            <a:ext cx="805029" cy="963815"/>
            <a:chOff x="2439832" y="2022848"/>
            <a:chExt cx="805029" cy="963815"/>
          </a:xfrm>
        </p:grpSpPr>
        <p:sp>
          <p:nvSpPr>
            <p:cNvPr id="88" name="矩形 87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V="1">
              <a:off x="2492840" y="2538400"/>
              <a:ext cx="680450" cy="750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2439832" y="2401888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200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1049482" y="512077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1403138" y="506201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60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558087" y="511485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（千米）</a:t>
            </a:r>
            <a:endParaRPr lang="zh-CN" altLang="en-US" sz="2800" dirty="0"/>
          </a:p>
        </p:txBody>
      </p:sp>
      <p:grpSp>
        <p:nvGrpSpPr>
          <p:cNvPr id="94" name="组合 93"/>
          <p:cNvGrpSpPr/>
          <p:nvPr/>
        </p:nvGrpSpPr>
        <p:grpSpPr>
          <a:xfrm>
            <a:off x="2214736" y="4845990"/>
            <a:ext cx="598241" cy="959274"/>
            <a:chOff x="2642730" y="2019885"/>
            <a:chExt cx="598241" cy="959274"/>
          </a:xfrm>
        </p:grpSpPr>
        <p:sp>
          <p:nvSpPr>
            <p:cNvPr id="95" name="矩形 94"/>
            <p:cNvSpPr/>
            <p:nvPr/>
          </p:nvSpPr>
          <p:spPr>
            <a:xfrm>
              <a:off x="2746342" y="2019885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2642730" y="239438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248006" y="4004900"/>
            <a:ext cx="4788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</a:t>
            </a:r>
            <a:r>
              <a:rPr lang="en-US" altLang="zh-CN" sz="2800" dirty="0" smtClean="0">
                <a:ea typeface="华文楷体"/>
              </a:rPr>
              <a:t>10</a:t>
            </a:r>
            <a:r>
              <a:rPr lang="zh-CN" altLang="en-US" sz="2800" dirty="0" smtClean="0">
                <a:ea typeface="华文楷体"/>
              </a:rPr>
              <a:t>分钟可步行      千米。</a:t>
            </a:r>
            <a:endParaRPr lang="zh-CN" altLang="en-US" sz="2800" dirty="0" smtClean="0">
              <a:ea typeface="华文楷体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278667" y="3796380"/>
            <a:ext cx="546945" cy="858127"/>
            <a:chOff x="2669234" y="2085981"/>
            <a:chExt cx="546945" cy="858127"/>
          </a:xfrm>
        </p:grpSpPr>
        <p:sp>
          <p:nvSpPr>
            <p:cNvPr id="37" name="矩形 36"/>
            <p:cNvSpPr/>
            <p:nvPr/>
          </p:nvSpPr>
          <p:spPr>
            <a:xfrm>
              <a:off x="2786098" y="2085981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2669234" y="2420888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20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79512" y="5941776"/>
            <a:ext cx="4588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</a:t>
            </a:r>
            <a:r>
              <a:rPr lang="en-US" altLang="zh-CN" sz="2800" dirty="0" smtClean="0">
                <a:ea typeface="华文楷体"/>
              </a:rPr>
              <a:t>1</a:t>
            </a:r>
            <a:r>
              <a:rPr lang="zh-CN" altLang="en-US" sz="2800" dirty="0" smtClean="0">
                <a:ea typeface="华文楷体"/>
              </a:rPr>
              <a:t>小时可步行      千米。</a:t>
            </a:r>
            <a:endParaRPr lang="zh-CN" altLang="en-US" sz="2800" dirty="0" smtClean="0">
              <a:ea typeface="华文楷体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987824" y="5733256"/>
            <a:ext cx="546945" cy="858127"/>
            <a:chOff x="2669234" y="2085981"/>
            <a:chExt cx="546945" cy="858127"/>
          </a:xfrm>
        </p:grpSpPr>
        <p:sp>
          <p:nvSpPr>
            <p:cNvPr id="42" name="矩形 41"/>
            <p:cNvSpPr/>
            <p:nvPr/>
          </p:nvSpPr>
          <p:spPr>
            <a:xfrm>
              <a:off x="2786098" y="2085981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669234" y="2420888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  <p:bldP spid="65" grpId="0"/>
      <p:bldP spid="66" grpId="0"/>
      <p:bldP spid="86" grpId="0"/>
      <p:bldP spid="91" grpId="0"/>
      <p:bldP spid="92" grpId="0"/>
      <p:bldP spid="93" grpId="0"/>
      <p:bldP spid="35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8" name="Rectangle 74"/>
          <p:cNvSpPr>
            <a:spLocks noChangeArrowheads="1"/>
          </p:cNvSpPr>
          <p:nvPr/>
        </p:nvSpPr>
        <p:spPr bwMode="auto">
          <a:xfrm>
            <a:off x="648678" y="1283276"/>
            <a:ext cx="7811754" cy="15696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一个正方形的边长是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它的周长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是多少分米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07532" name="Object 12"/>
          <p:cNvGraphicFramePr>
            <a:graphicFrameLocks noChangeAspect="1"/>
          </p:cNvGraphicFramePr>
          <p:nvPr/>
        </p:nvGraphicFramePr>
        <p:xfrm>
          <a:off x="5086670" y="1219979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5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6670" y="1219979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矩形 32"/>
          <p:cNvSpPr/>
          <p:nvPr/>
        </p:nvSpPr>
        <p:spPr>
          <a:xfrm>
            <a:off x="4191386" y="37700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＝</a:t>
            </a:r>
            <a:endParaRPr lang="zh-CN" altLang="en-US" sz="32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059832" y="3505549"/>
            <a:ext cx="432048" cy="977067"/>
            <a:chOff x="2741242" y="1996344"/>
            <a:chExt cx="432048" cy="977067"/>
          </a:xfrm>
        </p:grpSpPr>
        <p:sp>
          <p:nvSpPr>
            <p:cNvPr id="35" name="矩形 34"/>
            <p:cNvSpPr/>
            <p:nvPr/>
          </p:nvSpPr>
          <p:spPr>
            <a:xfrm>
              <a:off x="2756188" y="199634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2746866" y="238863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491880" y="37435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3887924" y="372732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55671" y="37965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（分米）</a:t>
            </a:r>
            <a:endParaRPr lang="zh-CN" altLang="en-US" sz="32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4682325" y="3724536"/>
            <a:ext cx="391454" cy="784584"/>
            <a:chOff x="2623730" y="2188827"/>
            <a:chExt cx="391454" cy="784584"/>
          </a:xfrm>
        </p:grpSpPr>
        <p:sp>
          <p:nvSpPr>
            <p:cNvPr id="42" name="矩形 41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339752" y="4869160"/>
            <a:ext cx="5760640" cy="73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/>
              </a:rPr>
              <a:t>答：</a:t>
            </a:r>
            <a:r>
              <a:rPr lang="zh-CN" altLang="zh-CN" sz="3200" dirty="0" smtClean="0">
                <a:latin typeface="华文楷体"/>
              </a:rPr>
              <a:t>它的周长是</a:t>
            </a:r>
            <a:r>
              <a:rPr lang="en-US" altLang="zh-CN" sz="3200" dirty="0" smtClean="0">
                <a:latin typeface="华文楷体"/>
              </a:rPr>
              <a:t>3</a:t>
            </a:r>
            <a:r>
              <a:rPr lang="zh-CN" altLang="zh-CN" sz="3200" dirty="0" smtClean="0">
                <a:latin typeface="华文楷体"/>
              </a:rPr>
              <a:t>分米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en-US" sz="32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39" grpId="0"/>
      <p:bldP spid="4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395536" y="1110660"/>
            <a:ext cx="9505056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20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千克大米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吃了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吃了多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少千克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6325288" y="1026232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2" imgW="152400" imgH="393700" progId="Equation.DSMT4">
                  <p:embed/>
                </p:oleObj>
              </mc:Choice>
              <mc:Fallback>
                <p:oleObj name="Equation" r:id="rId2" imgW="152400" imgH="393700" progId="Equation.DSMT4">
                  <p:embed/>
                  <p:pic>
                    <p:nvPicPr>
                      <p:cNvPr id="0" name="图片 61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5288" y="1026232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3743477" y="32452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＝</a:t>
            </a:r>
            <a:endParaRPr lang="zh-CN" altLang="en-US" sz="3200" dirty="0">
              <a:ea typeface="华文楷体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55776" y="2924944"/>
            <a:ext cx="432048" cy="977067"/>
            <a:chOff x="2741242" y="1996344"/>
            <a:chExt cx="432048" cy="977067"/>
          </a:xfrm>
        </p:grpSpPr>
        <p:sp>
          <p:nvSpPr>
            <p:cNvPr id="27" name="矩形 26"/>
            <p:cNvSpPr/>
            <p:nvPr/>
          </p:nvSpPr>
          <p:spPr>
            <a:xfrm>
              <a:off x="2756188" y="199634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华文楷体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华文楷体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46866" y="238863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华文楷体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华文楷体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928753" y="3218724"/>
            <a:ext cx="497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×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83045" y="314671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华文楷体"/>
              </a:rPr>
              <a:t>20</a:t>
            </a:r>
            <a:endParaRPr lang="zh-CN" altLang="zh-CN" sz="3200" dirty="0">
              <a:solidFill>
                <a:srgbClr val="C00000"/>
              </a:solidFill>
              <a:latin typeface="+mj-ea"/>
              <a:ea typeface="华文楷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12783" y="31409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（千克）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38614" y="3127716"/>
            <a:ext cx="391454" cy="784584"/>
            <a:chOff x="2623730" y="2188827"/>
            <a:chExt cx="391454" cy="784584"/>
          </a:xfrm>
        </p:grpSpPr>
        <p:sp>
          <p:nvSpPr>
            <p:cNvPr id="49" name="矩形 48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华文楷体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华文楷体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华文楷体"/>
              </a:endParaRPr>
            </a:p>
          </p:txBody>
        </p:sp>
      </p:grpSp>
      <p:grpSp>
        <p:nvGrpSpPr>
          <p:cNvPr id="51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52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3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483768" y="4056316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/>
                <a:ea typeface="华文楷体"/>
              </a:rPr>
              <a:t>答：</a:t>
            </a:r>
            <a:r>
              <a:rPr lang="zh-CN" altLang="zh-CN" sz="3200" dirty="0" smtClean="0">
                <a:latin typeface="华文楷体"/>
                <a:ea typeface="华文楷体"/>
              </a:rPr>
              <a:t>吃了</a:t>
            </a:r>
            <a:r>
              <a:rPr lang="en-US" altLang="zh-CN" sz="3200" dirty="0" smtClean="0">
                <a:latin typeface="华文楷体"/>
                <a:ea typeface="华文楷体"/>
              </a:rPr>
              <a:t>8</a:t>
            </a:r>
            <a:r>
              <a:rPr lang="zh-CN" altLang="zh-CN" sz="3200" dirty="0" smtClean="0">
                <a:latin typeface="华文楷体"/>
                <a:ea typeface="华文楷体"/>
              </a:rPr>
              <a:t>千克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en-US" sz="32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5" grpId="0"/>
      <p:bldP spid="46" grpId="0"/>
      <p:bldP spid="4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39552" y="1033661"/>
            <a:ext cx="8893175" cy="1885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一个仓库有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吨蔬菜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运走了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它的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还剩多少吨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0724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843808" y="327627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3419872" y="2979530"/>
            <a:ext cx="432048" cy="999030"/>
            <a:chOff x="2741242" y="2006633"/>
            <a:chExt cx="432048" cy="999030"/>
          </a:xfrm>
        </p:grpSpPr>
        <p:sp>
          <p:nvSpPr>
            <p:cNvPr id="29" name="矩形 2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889312" y="454432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601280" y="4423860"/>
            <a:ext cx="391454" cy="1056564"/>
            <a:chOff x="2755332" y="1969840"/>
            <a:chExt cx="391454" cy="1056564"/>
          </a:xfrm>
        </p:grpSpPr>
        <p:sp>
          <p:nvSpPr>
            <p:cNvPr id="34" name="矩形 33"/>
            <p:cNvSpPr/>
            <p:nvPr/>
          </p:nvSpPr>
          <p:spPr>
            <a:xfrm>
              <a:off x="2755332" y="196984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825416" y="450912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1995488" y="2126555"/>
          <a:ext cx="36036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3" imgW="139700" imgH="393700" progId="Equation.DSMT4">
                  <p:embed/>
                </p:oleObj>
              </mc:Choice>
              <mc:Fallback>
                <p:oleObj name="Equation" r:id="rId3" imgW="139700" imgH="393700" progId="Equation.DSMT4">
                  <p:embed/>
                  <p:pic>
                    <p:nvPicPr>
                      <p:cNvPr id="0" name="图片 7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5488" y="2126555"/>
                        <a:ext cx="36036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矩形 34"/>
          <p:cNvSpPr/>
          <p:nvPr/>
        </p:nvSpPr>
        <p:spPr>
          <a:xfrm>
            <a:off x="3851920" y="33114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2591780" y="315996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420285" y="448995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（吨）</a:t>
            </a:r>
            <a:endParaRPr lang="zh-CN" altLang="en-US" sz="28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283968" y="2983700"/>
            <a:ext cx="432048" cy="999030"/>
            <a:chOff x="2741242" y="2006633"/>
            <a:chExt cx="432048" cy="999030"/>
          </a:xfrm>
        </p:grpSpPr>
        <p:sp>
          <p:nvSpPr>
            <p:cNvPr id="48" name="矩形 47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83358" y="4230170"/>
            <a:ext cx="432048" cy="999030"/>
            <a:chOff x="2741242" y="2006633"/>
            <a:chExt cx="432048" cy="999030"/>
          </a:xfrm>
        </p:grpSpPr>
        <p:sp>
          <p:nvSpPr>
            <p:cNvPr id="52" name="矩形 5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4234202" y="442386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55776" y="540631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答：还剩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吨。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37" grpId="0"/>
      <p:bldP spid="35" grpId="0"/>
      <p:bldP spid="42" grpId="0"/>
      <p:bldP spid="43" grpId="0"/>
      <p:bldP spid="55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043608" y="184482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分数乘整数该怎么计算呢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1115616" y="2996952"/>
            <a:ext cx="6696744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/>
              </a:rPr>
              <a:t>分数乘整数</a:t>
            </a:r>
            <a:r>
              <a:rPr lang="en-US" altLang="zh-CN" sz="3200" dirty="0" smtClean="0">
                <a:latin typeface="华文楷体"/>
              </a:rPr>
              <a:t>,</a:t>
            </a:r>
            <a:r>
              <a:rPr lang="zh-CN" altLang="zh-CN" sz="3200" dirty="0" smtClean="0">
                <a:latin typeface="华文楷体"/>
              </a:rPr>
              <a:t>用分子与整数相乘的积作分子</a:t>
            </a:r>
            <a:r>
              <a:rPr lang="en-US" altLang="zh-CN" sz="3200" dirty="0" smtClean="0">
                <a:latin typeface="华文楷体"/>
              </a:rPr>
              <a:t>,</a:t>
            </a:r>
            <a:r>
              <a:rPr lang="zh-CN" altLang="zh-CN" sz="3200" dirty="0" smtClean="0">
                <a:latin typeface="华文楷体"/>
              </a:rPr>
              <a:t>分母不变</a:t>
            </a:r>
            <a:r>
              <a:rPr lang="en-US" altLang="zh-CN" sz="3200" dirty="0" smtClean="0">
                <a:latin typeface="华文楷体"/>
              </a:rPr>
              <a:t>,</a:t>
            </a:r>
            <a:r>
              <a:rPr lang="zh-CN" altLang="zh-CN" sz="3200" dirty="0" smtClean="0">
                <a:latin typeface="华文楷体"/>
              </a:rPr>
              <a:t>能约分的要约分。</a:t>
            </a:r>
            <a:endParaRPr lang="zh-CN" altLang="en-US" sz="3200" b="0" dirty="0">
              <a:solidFill>
                <a:srgbClr val="C00000"/>
              </a:solidFill>
              <a:latin typeface="华文楷体"/>
              <a:ea typeface="华文楷体"/>
            </a:endParaRPr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7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7" name="Picture 15" descr="C:\Users\Administrator\Desktop\图片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08520" y="1576388"/>
            <a:ext cx="10530241" cy="5813052"/>
          </a:xfrm>
          <a:prstGeom prst="rect">
            <a:avLst/>
          </a:prstGeom>
          <a:noFill/>
        </p:spPr>
      </p:pic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6" descr="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372489"/>
            <a:ext cx="355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895152" y="1203110"/>
            <a:ext cx="7693025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你能看懂下面两位同学的计算过程吗？与同伴说一说。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9552" y="2865130"/>
            <a:ext cx="180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计算结果可以写成最简分数。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23044" y="2897382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能约分的，可以先约分。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7063" y="979587"/>
            <a:ext cx="355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TextBox 7"/>
          <p:cNvSpPr txBox="1">
            <a:spLocks noChangeArrowheads="1"/>
          </p:cNvSpPr>
          <p:nvPr/>
        </p:nvSpPr>
        <p:spPr bwMode="auto">
          <a:xfrm>
            <a:off x="982663" y="810208"/>
            <a:ext cx="7693025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计算下面各题，观察每个题目及结果，你发现了什么？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2124075" y="3060700"/>
          <a:ext cx="4320000" cy="93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93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0" name="直接箭头连接符 69"/>
          <p:cNvCxnSpPr/>
          <p:nvPr/>
        </p:nvCxnSpPr>
        <p:spPr>
          <a:xfrm>
            <a:off x="4284663" y="4027488"/>
            <a:ext cx="0" cy="649287"/>
          </a:xfrm>
          <a:prstGeom prst="straightConnector1">
            <a:avLst/>
          </a:prstGeom>
          <a:ln w="28575">
            <a:solidFill>
              <a:srgbClr val="EF63B6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表格 70"/>
          <p:cNvGraphicFramePr>
            <a:graphicFrameLocks noGrp="1"/>
          </p:cNvGraphicFramePr>
          <p:nvPr/>
        </p:nvGraphicFramePr>
        <p:xfrm>
          <a:off x="2124075" y="4725988"/>
          <a:ext cx="4320000" cy="93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00"/>
                <a:gridCol w="864000"/>
                <a:gridCol w="864000"/>
                <a:gridCol w="864000"/>
                <a:gridCol w="864000"/>
              </a:tblGrid>
              <a:tr h="93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8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Object 2"/>
          <p:cNvGraphicFramePr>
            <a:graphicFrameLocks noChangeAspect="1"/>
          </p:cNvGraphicFramePr>
          <p:nvPr/>
        </p:nvGraphicFramePr>
        <p:xfrm>
          <a:off x="5853113" y="3086100"/>
          <a:ext cx="3349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公式" r:id="rId2" imgW="152400" imgH="393700" progId="Equation.KSEE3">
                  <p:embed/>
                </p:oleObj>
              </mc:Choice>
              <mc:Fallback>
                <p:oleObj name="公式" r:id="rId2" imgW="152400" imgH="393700" progId="Equation.KSEE3">
                  <p:embed/>
                  <p:pic>
                    <p:nvPicPr>
                      <p:cNvPr id="0" name="图片 10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3086100"/>
                        <a:ext cx="334962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3"/>
          <p:cNvGraphicFramePr>
            <a:graphicFrameLocks noChangeAspect="1"/>
          </p:cNvGraphicFramePr>
          <p:nvPr/>
        </p:nvGraphicFramePr>
        <p:xfrm>
          <a:off x="4981575" y="3094038"/>
          <a:ext cx="3349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公式" r:id="rId4" imgW="152400" imgH="393700" progId="Equation.KSEE3">
                  <p:embed/>
                </p:oleObj>
              </mc:Choice>
              <mc:Fallback>
                <p:oleObj name="公式" r:id="rId4" imgW="152400" imgH="393700" progId="Equation.KSEE3">
                  <p:embed/>
                  <p:pic>
                    <p:nvPicPr>
                      <p:cNvPr id="0" name="图片 10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1575" y="3094038"/>
                        <a:ext cx="334963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4"/>
          <p:cNvGraphicFramePr>
            <a:graphicFrameLocks noChangeAspect="1"/>
          </p:cNvGraphicFramePr>
          <p:nvPr/>
        </p:nvGraphicFramePr>
        <p:xfrm>
          <a:off x="4186238" y="3367088"/>
          <a:ext cx="19526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公式" r:id="rId6" imgW="88900" imgH="164465" progId="Equation.KSEE3">
                  <p:embed/>
                </p:oleObj>
              </mc:Choice>
              <mc:Fallback>
                <p:oleObj name="公式" r:id="rId6" imgW="88900" imgH="164465" progId="Equation.KSEE3">
                  <p:embed/>
                  <p:pic>
                    <p:nvPicPr>
                      <p:cNvPr id="0" name="图片 10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238" y="3367088"/>
                        <a:ext cx="195262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5"/>
          <p:cNvGraphicFramePr>
            <a:graphicFrameLocks noChangeAspect="1"/>
          </p:cNvGraphicFramePr>
          <p:nvPr/>
        </p:nvGraphicFramePr>
        <p:xfrm>
          <a:off x="3327400" y="3373438"/>
          <a:ext cx="2794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公式" r:id="rId8" imgW="127000" imgH="165100" progId="Equation.KSEE3">
                  <p:embed/>
                </p:oleObj>
              </mc:Choice>
              <mc:Fallback>
                <p:oleObj name="公式" r:id="rId8" imgW="127000" imgH="165100" progId="Equation.KSEE3">
                  <p:embed/>
                  <p:pic>
                    <p:nvPicPr>
                      <p:cNvPr id="0" name="图片 10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7400" y="3373438"/>
                        <a:ext cx="27940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6"/>
          <p:cNvGraphicFramePr>
            <a:graphicFrameLocks noChangeAspect="1"/>
          </p:cNvGraphicFramePr>
          <p:nvPr/>
        </p:nvGraphicFramePr>
        <p:xfrm>
          <a:off x="2420938" y="3373438"/>
          <a:ext cx="2794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公式" r:id="rId10" imgW="127000" imgH="165100" progId="Equation.KSEE3">
                  <p:embed/>
                </p:oleObj>
              </mc:Choice>
              <mc:Fallback>
                <p:oleObj name="公式" r:id="rId10" imgW="127000" imgH="165100" progId="Equation.KSEE3">
                  <p:embed/>
                  <p:pic>
                    <p:nvPicPr>
                      <p:cNvPr id="0" name="图片 10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938" y="3373438"/>
                        <a:ext cx="27940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"/>
          <p:cNvGraphicFramePr>
            <a:graphicFrameLocks noChangeAspect="1"/>
          </p:cNvGraphicFramePr>
          <p:nvPr/>
        </p:nvGraphicFramePr>
        <p:xfrm>
          <a:off x="4427538" y="4149725"/>
          <a:ext cx="6143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公式" r:id="rId12" imgW="279400" imgH="165100" progId="Equation.KSEE3">
                  <p:embed/>
                </p:oleObj>
              </mc:Choice>
              <mc:Fallback>
                <p:oleObj name="公式" r:id="rId12" imgW="279400" imgH="165100" progId="Equation.KSEE3">
                  <p:embed/>
                  <p:pic>
                    <p:nvPicPr>
                      <p:cNvPr id="0" name="图片 10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4149725"/>
                        <a:ext cx="614362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8"/>
          <p:cNvGraphicFramePr>
            <a:graphicFrameLocks noChangeAspect="1"/>
          </p:cNvGraphicFramePr>
          <p:nvPr/>
        </p:nvGraphicFramePr>
        <p:xfrm>
          <a:off x="2336800" y="4999038"/>
          <a:ext cx="4460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公式" r:id="rId14" imgW="203200" imgH="177800" progId="Equation.KSEE3">
                  <p:embed/>
                </p:oleObj>
              </mc:Choice>
              <mc:Fallback>
                <p:oleObj name="公式" r:id="rId14" imgW="203200" imgH="177800" progId="Equation.KSEE3">
                  <p:embed/>
                  <p:pic>
                    <p:nvPicPr>
                      <p:cNvPr id="0" name="图片 10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4999038"/>
                        <a:ext cx="446088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9"/>
          <p:cNvGraphicFramePr>
            <a:graphicFrameLocks noChangeAspect="1"/>
          </p:cNvGraphicFramePr>
          <p:nvPr/>
        </p:nvGraphicFramePr>
        <p:xfrm>
          <a:off x="3205163" y="5027613"/>
          <a:ext cx="4460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公式" r:id="rId16" imgW="203200" imgH="165100" progId="Equation.KSEE3">
                  <p:embed/>
                </p:oleObj>
              </mc:Choice>
              <mc:Fallback>
                <p:oleObj name="公式" r:id="rId16" imgW="203200" imgH="165100" progId="Equation.KSEE3">
                  <p:embed/>
                  <p:pic>
                    <p:nvPicPr>
                      <p:cNvPr id="0" name="图片 10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5027613"/>
                        <a:ext cx="446087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10"/>
          <p:cNvGraphicFramePr>
            <a:graphicFrameLocks noChangeAspect="1"/>
          </p:cNvGraphicFramePr>
          <p:nvPr/>
        </p:nvGraphicFramePr>
        <p:xfrm>
          <a:off x="4089400" y="5014913"/>
          <a:ext cx="3905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公式" r:id="rId18" imgW="177800" imgH="165100" progId="Equation.KSEE3">
                  <p:embed/>
                </p:oleObj>
              </mc:Choice>
              <mc:Fallback>
                <p:oleObj name="公式" r:id="rId18" imgW="177800" imgH="165100" progId="Equation.KSEE3">
                  <p:embed/>
                  <p:pic>
                    <p:nvPicPr>
                      <p:cNvPr id="0" name="图片 10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5014913"/>
                        <a:ext cx="390525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11"/>
          <p:cNvGraphicFramePr>
            <a:graphicFrameLocks noChangeAspect="1"/>
          </p:cNvGraphicFramePr>
          <p:nvPr/>
        </p:nvGraphicFramePr>
        <p:xfrm>
          <a:off x="5005388" y="4997450"/>
          <a:ext cx="2794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公式" r:id="rId20" imgW="127000" imgH="177165" progId="Equation.KSEE3">
                  <p:embed/>
                </p:oleObj>
              </mc:Choice>
              <mc:Fallback>
                <p:oleObj name="公式" r:id="rId20" imgW="127000" imgH="177165" progId="Equation.KSEE3">
                  <p:embed/>
                  <p:pic>
                    <p:nvPicPr>
                      <p:cNvPr id="0" name="图片 10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5388" y="4997450"/>
                        <a:ext cx="279400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12"/>
          <p:cNvGraphicFramePr>
            <a:graphicFrameLocks noChangeAspect="1"/>
          </p:cNvGraphicFramePr>
          <p:nvPr/>
        </p:nvGraphicFramePr>
        <p:xfrm>
          <a:off x="5883275" y="5018088"/>
          <a:ext cx="2508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公式" r:id="rId22" imgW="114300" imgH="177800" progId="Equation.KSEE3">
                  <p:embed/>
                </p:oleObj>
              </mc:Choice>
              <mc:Fallback>
                <p:oleObj name="公式" r:id="rId22" imgW="114300" imgH="177800" progId="Equation.KSEE3">
                  <p:embed/>
                  <p:pic>
                    <p:nvPicPr>
                      <p:cNvPr id="0" name="图片 10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3275" y="5018088"/>
                        <a:ext cx="250825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弧形 82"/>
          <p:cNvSpPr/>
          <p:nvPr/>
        </p:nvSpPr>
        <p:spPr>
          <a:xfrm>
            <a:off x="2484438" y="280828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2544763" y="2346325"/>
            <a:ext cx="849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5" name="弧形 84"/>
          <p:cNvSpPr/>
          <p:nvPr/>
        </p:nvSpPr>
        <p:spPr>
          <a:xfrm>
            <a:off x="3387725" y="2797175"/>
            <a:ext cx="884238" cy="503238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3449638" y="2335213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7" name="弧形 86"/>
          <p:cNvSpPr/>
          <p:nvPr/>
        </p:nvSpPr>
        <p:spPr>
          <a:xfrm>
            <a:off x="4302125" y="280828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4364038" y="2346325"/>
            <a:ext cx="849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9" name="弧形 88"/>
          <p:cNvSpPr/>
          <p:nvPr/>
        </p:nvSpPr>
        <p:spPr>
          <a:xfrm>
            <a:off x="5205413" y="280828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5265738" y="2346325"/>
            <a:ext cx="849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1" name="弧形 90"/>
          <p:cNvSpPr/>
          <p:nvPr/>
        </p:nvSpPr>
        <p:spPr>
          <a:xfrm flipV="1">
            <a:off x="2544763" y="5410200"/>
            <a:ext cx="882650" cy="503238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2630488" y="5924550"/>
            <a:ext cx="8509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3" name="弧形 92"/>
          <p:cNvSpPr/>
          <p:nvPr/>
        </p:nvSpPr>
        <p:spPr>
          <a:xfrm flipV="1">
            <a:off x="3435350" y="5445125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3522663" y="5959475"/>
            <a:ext cx="849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5" name="弧形 94"/>
          <p:cNvSpPr/>
          <p:nvPr/>
        </p:nvSpPr>
        <p:spPr>
          <a:xfrm flipV="1">
            <a:off x="4340225" y="5445125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4425950" y="5959475"/>
            <a:ext cx="8509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7" name="弧形 96"/>
          <p:cNvSpPr/>
          <p:nvPr/>
        </p:nvSpPr>
        <p:spPr>
          <a:xfrm flipV="1">
            <a:off x="5235575" y="5445125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5322888" y="5959475"/>
            <a:ext cx="849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÷2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9" name="弧形 98"/>
          <p:cNvSpPr/>
          <p:nvPr/>
        </p:nvSpPr>
        <p:spPr>
          <a:xfrm>
            <a:off x="2484438" y="2806700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2544763" y="2344738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1" name="弧形 100"/>
          <p:cNvSpPr/>
          <p:nvPr/>
        </p:nvSpPr>
        <p:spPr>
          <a:xfrm>
            <a:off x="3387725" y="2794000"/>
            <a:ext cx="884238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3449638" y="2333625"/>
            <a:ext cx="8493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3" name="弧形 102"/>
          <p:cNvSpPr/>
          <p:nvPr/>
        </p:nvSpPr>
        <p:spPr>
          <a:xfrm>
            <a:off x="4302125" y="2806700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4364038" y="2344738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5" name="弧形 104"/>
          <p:cNvSpPr/>
          <p:nvPr/>
        </p:nvSpPr>
        <p:spPr>
          <a:xfrm>
            <a:off x="5205413" y="2806700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5265738" y="2344738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7" name="弧形 106"/>
          <p:cNvSpPr/>
          <p:nvPr/>
        </p:nvSpPr>
        <p:spPr>
          <a:xfrm flipV="1">
            <a:off x="2544763" y="5408613"/>
            <a:ext cx="882650" cy="503237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2630488" y="5922963"/>
            <a:ext cx="8509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9" name="弧形 108"/>
          <p:cNvSpPr/>
          <p:nvPr/>
        </p:nvSpPr>
        <p:spPr>
          <a:xfrm flipV="1">
            <a:off x="3435350" y="544353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3522663" y="5957888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1" name="弧形 110"/>
          <p:cNvSpPr/>
          <p:nvPr/>
        </p:nvSpPr>
        <p:spPr>
          <a:xfrm flipV="1">
            <a:off x="4340225" y="544353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4425950" y="5957888"/>
            <a:ext cx="8509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3" name="弧形 112"/>
          <p:cNvSpPr/>
          <p:nvPr/>
        </p:nvSpPr>
        <p:spPr>
          <a:xfrm flipV="1">
            <a:off x="5235575" y="5443538"/>
            <a:ext cx="882650" cy="504825"/>
          </a:xfrm>
          <a:prstGeom prst="arc">
            <a:avLst>
              <a:gd name="adj1" fmla="val 11239973"/>
              <a:gd name="adj2" fmla="val 0"/>
            </a:avLst>
          </a:prstGeom>
          <a:ln w="38100">
            <a:solidFill>
              <a:srgbClr val="00B0F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5322888" y="5957888"/>
            <a:ext cx="849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×2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4" grpId="1"/>
      <p:bldP spid="86" grpId="0"/>
      <p:bldP spid="86" grpId="1"/>
      <p:bldP spid="88" grpId="0"/>
      <p:bldP spid="88" grpId="1"/>
      <p:bldP spid="90" grpId="0"/>
      <p:bldP spid="90" grpId="1"/>
      <p:bldP spid="92" grpId="0"/>
      <p:bldP spid="92" grpId="1"/>
      <p:bldP spid="94" grpId="0"/>
      <p:bldP spid="94" grpId="1"/>
      <p:bldP spid="96" grpId="0"/>
      <p:bldP spid="96" grpId="1"/>
      <p:bldP spid="98" grpId="0"/>
      <p:bldP spid="98" grpId="1"/>
      <p:bldP spid="100" grpId="0"/>
      <p:bldP spid="102" grpId="0"/>
      <p:bldP spid="104" grpId="0"/>
      <p:bldP spid="106" grpId="0"/>
      <p:bldP spid="108" grpId="0"/>
      <p:bldP spid="110" grpId="0"/>
      <p:bldP spid="112" grpId="0"/>
      <p:bldP spid="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C:\Users\Administrator\Desktop\图片1副本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476672" y="2204864"/>
            <a:ext cx="6810947" cy="2183631"/>
          </a:xfrm>
          <a:prstGeom prst="rect">
            <a:avLst/>
          </a:prstGeom>
          <a:noFill/>
        </p:spPr>
      </p:pic>
      <p:sp>
        <p:nvSpPr>
          <p:cNvPr id="8" name="云形标注 7"/>
          <p:cNvSpPr/>
          <p:nvPr/>
        </p:nvSpPr>
        <p:spPr>
          <a:xfrm>
            <a:off x="2843808" y="1556792"/>
            <a:ext cx="5544616" cy="2020214"/>
          </a:xfrm>
          <a:prstGeom prst="cloudCallout">
            <a:avLst>
              <a:gd name="adj1" fmla="val -62070"/>
              <a:gd name="adj2" fmla="val 19947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观察算式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若干个乘数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因数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从左往右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每个数都是后一个的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倍。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Picture 14" descr="C:\Users\Administrator\Desktop\图片2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88840"/>
            <a:ext cx="6063112" cy="2160240"/>
          </a:xfrm>
          <a:prstGeom prst="rect">
            <a:avLst/>
          </a:prstGeom>
          <a:noFill/>
        </p:spPr>
      </p:pic>
      <p:sp>
        <p:nvSpPr>
          <p:cNvPr id="5" name="云形标注 4"/>
          <p:cNvSpPr/>
          <p:nvPr/>
        </p:nvSpPr>
        <p:spPr>
          <a:xfrm>
            <a:off x="1571604" y="1857364"/>
            <a:ext cx="4718364" cy="2016224"/>
          </a:xfrm>
          <a:prstGeom prst="cloudCallout">
            <a:avLst>
              <a:gd name="adj1" fmla="val 65575"/>
              <a:gd name="adj2" fmla="val 12203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也可以说从第二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个数开始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每一个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数都是前一个数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800" dirty="0" smtClean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3635896" y="3068960"/>
          <a:ext cx="288032" cy="74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3" imgW="152400" imgH="393700" progId="Equation.KSEE3">
                  <p:embed/>
                </p:oleObj>
              </mc:Choice>
              <mc:Fallback>
                <p:oleObj name="Equation" r:id="rId3" imgW="152400" imgH="393700" progId="Equation.KSEE3">
                  <p:embed/>
                  <p:pic>
                    <p:nvPicPr>
                      <p:cNvPr id="0" name="图片 20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068960"/>
                        <a:ext cx="288032" cy="7457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15" descr="C:\Users\Administrator\Desktop\图片1副本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116632" y="2420888"/>
            <a:ext cx="6586348" cy="2111623"/>
          </a:xfrm>
          <a:prstGeom prst="rect">
            <a:avLst/>
          </a:prstGeom>
          <a:noFill/>
        </p:spPr>
      </p:pic>
      <p:sp>
        <p:nvSpPr>
          <p:cNvPr id="10" name="云形标注 9"/>
          <p:cNvSpPr/>
          <p:nvPr/>
        </p:nvSpPr>
        <p:spPr>
          <a:xfrm>
            <a:off x="3203848" y="2060848"/>
            <a:ext cx="3960440" cy="1728192"/>
          </a:xfrm>
          <a:prstGeom prst="cloudCallout">
            <a:avLst>
              <a:gd name="adj1" fmla="val -77638"/>
              <a:gd name="adj2" fmla="val 27605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这些数都乘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12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Picture 14" descr="C:\Users\Administrator\Desktop\图片2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8096" y="2141240"/>
            <a:ext cx="6063112" cy="2160240"/>
          </a:xfrm>
          <a:prstGeom prst="rect">
            <a:avLst/>
          </a:prstGeom>
          <a:noFill/>
        </p:spPr>
      </p:pic>
      <p:sp>
        <p:nvSpPr>
          <p:cNvPr id="12" name="云形标注 11"/>
          <p:cNvSpPr/>
          <p:nvPr/>
        </p:nvSpPr>
        <p:spPr>
          <a:xfrm>
            <a:off x="1214414" y="1571612"/>
            <a:ext cx="4718364" cy="2016224"/>
          </a:xfrm>
          <a:prstGeom prst="cloudCallout">
            <a:avLst>
              <a:gd name="adj1" fmla="val 65575"/>
              <a:gd name="adj2" fmla="val 12203"/>
            </a:avLst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solidFill>
              <a:schemeClr val="accent6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 smtClean="0">
                <a:solidFill>
                  <a:schemeClr val="tx1"/>
                </a:solidFill>
                <a:latin typeface="+mn-ea"/>
              </a:rPr>
              <a:t>积的变化规律和第一个乘数的变化规律相同。</a:t>
            </a:r>
            <a:endParaRPr lang="zh-CN" altLang="en-US" sz="2800" dirty="0" smtClean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5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" grpId="0" animBg="1"/>
      <p:bldP spid="5" grpId="1" animBg="1"/>
      <p:bldP spid="10" grpId="0" animBg="1"/>
      <p:bldP spid="10" grpId="1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en-US" altLang="zh-CN" sz="3200" b="1" dirty="0" smtClean="0">
                <a:solidFill>
                  <a:srgbClr val="C00000"/>
                </a:solidFill>
                <a:latin typeface="+mj-ea"/>
                <a:ea typeface="+mj-ea"/>
              </a:rPr>
              <a:t>1.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图片 22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1785926"/>
            <a:ext cx="321945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571472" y="1285860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4.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下面是乐乐的算法，你能看懂吗？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528" y="4765380"/>
            <a:ext cx="867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ea typeface="华文楷体"/>
              </a:rPr>
              <a:t>乐乐是先用</a:t>
            </a:r>
            <a:r>
              <a:rPr lang="en-US" altLang="zh-CN" sz="2800" dirty="0" smtClean="0">
                <a:ea typeface="华文楷体"/>
              </a:rPr>
              <a:t>3×24</a:t>
            </a:r>
            <a:r>
              <a:rPr lang="zh-CN" altLang="zh-CN" sz="2800" dirty="0" smtClean="0">
                <a:ea typeface="华文楷体"/>
              </a:rPr>
              <a:t>计算出分子</a:t>
            </a:r>
            <a:r>
              <a:rPr lang="en-US" altLang="zh-CN" sz="2800" dirty="0" smtClean="0">
                <a:ea typeface="华文楷体"/>
              </a:rPr>
              <a:t>,</a:t>
            </a:r>
            <a:r>
              <a:rPr lang="zh-CN" altLang="zh-CN" sz="2800" dirty="0" smtClean="0">
                <a:ea typeface="华文楷体"/>
              </a:rPr>
              <a:t>分母不变</a:t>
            </a:r>
            <a:r>
              <a:rPr lang="en-US" altLang="zh-CN" sz="2800" dirty="0" smtClean="0">
                <a:ea typeface="华文楷体"/>
              </a:rPr>
              <a:t>,</a:t>
            </a:r>
            <a:r>
              <a:rPr lang="zh-CN" altLang="zh-CN" sz="2800" dirty="0" smtClean="0">
                <a:ea typeface="华文楷体"/>
              </a:rPr>
              <a:t>得到</a:t>
            </a:r>
            <a:endParaRPr lang="en-US" altLang="zh-CN" sz="2800" dirty="0" smtClean="0"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    </a:t>
            </a:r>
            <a:r>
              <a:rPr lang="zh-CN" altLang="en-US" sz="2800" dirty="0" smtClean="0">
                <a:ea typeface="华文楷体"/>
              </a:rPr>
              <a:t>，</a:t>
            </a:r>
            <a:r>
              <a:rPr lang="zh-CN" altLang="zh-CN" sz="2800" dirty="0" smtClean="0"/>
              <a:t>然后再逐步对</a:t>
            </a:r>
            <a:r>
              <a:rPr lang="en-US" altLang="zh-CN" sz="2800" dirty="0" smtClean="0"/>
              <a:t>       </a:t>
            </a:r>
            <a:r>
              <a:rPr lang="zh-CN" altLang="zh-CN" sz="2800" dirty="0" smtClean="0"/>
              <a:t>进行约分。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472" y="557214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＝</a:t>
            </a:r>
            <a:endParaRPr lang="zh-CN" altLang="en-US" sz="28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215206" y="4693372"/>
            <a:ext cx="546945" cy="901922"/>
            <a:chOff x="2639959" y="2033137"/>
            <a:chExt cx="545011" cy="901922"/>
          </a:xfrm>
        </p:grpSpPr>
        <p:sp>
          <p:nvSpPr>
            <p:cNvPr id="17" name="矩形 16"/>
            <p:cNvSpPr/>
            <p:nvPr/>
          </p:nvSpPr>
          <p:spPr>
            <a:xfrm>
              <a:off x="2719524" y="203313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2639959" y="2411839"/>
              <a:ext cx="5450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36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715272" y="492919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×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8215338" y="492919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j-ea"/>
                <a:ea typeface="+mj-ea"/>
              </a:rPr>
              <a:t>24</a:t>
            </a:r>
            <a:endParaRPr lang="zh-CN" altLang="zh-CN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42976" y="5357826"/>
            <a:ext cx="561806" cy="875756"/>
            <a:chOff x="2732005" y="2036100"/>
            <a:chExt cx="561806" cy="875756"/>
          </a:xfrm>
        </p:grpSpPr>
        <p:sp>
          <p:nvSpPr>
            <p:cNvPr id="23" name="矩形 22"/>
            <p:cNvSpPr/>
            <p:nvPr/>
          </p:nvSpPr>
          <p:spPr>
            <a:xfrm>
              <a:off x="2732005" y="203610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72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746866" y="2388636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16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86248" y="5286388"/>
            <a:ext cx="546945" cy="875756"/>
            <a:chOff x="2659997" y="2036100"/>
            <a:chExt cx="546945" cy="875756"/>
          </a:xfrm>
        </p:grpSpPr>
        <p:sp>
          <p:nvSpPr>
            <p:cNvPr id="27" name="矩形 26"/>
            <p:cNvSpPr/>
            <p:nvPr/>
          </p:nvSpPr>
          <p:spPr>
            <a:xfrm>
              <a:off x="2659997" y="2036100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72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659997" y="2388636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16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80728"/>
            <a:ext cx="5653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</a:rPr>
              <a:t>计算下面各题。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28" name="Object 10"/>
          <p:cNvGraphicFramePr>
            <a:graphicFrameLocks noChangeAspect="1"/>
          </p:cNvGraphicFramePr>
          <p:nvPr/>
        </p:nvGraphicFramePr>
        <p:xfrm>
          <a:off x="966788" y="2414588"/>
          <a:ext cx="117951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1" imgW="457200" imgH="393700" progId="Equation.DSMT4">
                  <p:embed/>
                </p:oleObj>
              </mc:Choice>
              <mc:Fallback>
                <p:oleObj name="Equation" r:id="rId1" imgW="457200" imgH="393700" progId="Equation.DSMT4">
                  <p:embed/>
                  <p:pic>
                    <p:nvPicPr>
                      <p:cNvPr id="0" name="图片 30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2414588"/>
                        <a:ext cx="117951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1"/>
          <p:cNvGraphicFramePr>
            <a:graphicFrameLocks noChangeAspect="1"/>
          </p:cNvGraphicFramePr>
          <p:nvPr/>
        </p:nvGraphicFramePr>
        <p:xfrm>
          <a:off x="3452813" y="2420938"/>
          <a:ext cx="153987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3" imgW="596900" imgH="393700" progId="Equation.DSMT4">
                  <p:embed/>
                </p:oleObj>
              </mc:Choice>
              <mc:Fallback>
                <p:oleObj name="Equation" r:id="rId3" imgW="596900" imgH="393700" progId="Equation.DSMT4">
                  <p:embed/>
                  <p:pic>
                    <p:nvPicPr>
                      <p:cNvPr id="0" name="图片 30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813" y="2420938"/>
                        <a:ext cx="153987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850900" y="3921125"/>
          <a:ext cx="1374775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5" imgW="533400" imgH="393700" progId="Equation.DSMT4">
                  <p:embed/>
                </p:oleObj>
              </mc:Choice>
              <mc:Fallback>
                <p:oleObj name="Equation" r:id="rId5" imgW="533400" imgH="393700" progId="Equation.DSMT4">
                  <p:embed/>
                  <p:pic>
                    <p:nvPicPr>
                      <p:cNvPr id="0" name="图片 30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3921125"/>
                        <a:ext cx="1374775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3"/>
          <p:cNvGraphicFramePr>
            <a:graphicFrameLocks noChangeAspect="1"/>
          </p:cNvGraphicFramePr>
          <p:nvPr/>
        </p:nvGraphicFramePr>
        <p:xfrm>
          <a:off x="3629025" y="3927475"/>
          <a:ext cx="1146175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7" imgW="444500" imgH="393700" progId="Equation.DSMT4">
                  <p:embed/>
                </p:oleObj>
              </mc:Choice>
              <mc:Fallback>
                <p:oleObj name="Equation" r:id="rId7" imgW="444500" imgH="393700" progId="Equation.DSMT4">
                  <p:embed/>
                  <p:pic>
                    <p:nvPicPr>
                      <p:cNvPr id="0" name="图片 30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025" y="3927475"/>
                        <a:ext cx="1146175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2123728" y="1943336"/>
            <a:ext cx="417102" cy="1080120"/>
            <a:chOff x="2760242" y="1916832"/>
            <a:chExt cx="417102" cy="1512168"/>
          </a:xfrm>
        </p:grpSpPr>
        <p:sp>
          <p:nvSpPr>
            <p:cNvPr id="33" name="矩形 32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760242" y="2782669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23071" y="2574149"/>
            <a:ext cx="657041" cy="1142883"/>
            <a:chOff x="2613391" y="1943336"/>
            <a:chExt cx="657041" cy="1142883"/>
          </a:xfrm>
        </p:grpSpPr>
        <p:sp>
          <p:nvSpPr>
            <p:cNvPr id="37" name="矩形 36"/>
            <p:cNvSpPr/>
            <p:nvPr/>
          </p:nvSpPr>
          <p:spPr>
            <a:xfrm>
              <a:off x="2620895" y="1943336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13391" y="2439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95736" y="3842048"/>
            <a:ext cx="417102" cy="881355"/>
            <a:chOff x="2699792" y="1969840"/>
            <a:chExt cx="417102" cy="881355"/>
          </a:xfrm>
        </p:grpSpPr>
        <p:sp>
          <p:nvSpPr>
            <p:cNvPr id="41" name="矩形 40"/>
            <p:cNvSpPr/>
            <p:nvPr/>
          </p:nvSpPr>
          <p:spPr>
            <a:xfrm>
              <a:off x="2773494" y="1969840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699792" y="2204864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14528" y="3910034"/>
            <a:ext cx="649537" cy="1103142"/>
            <a:chOff x="2622589" y="1964077"/>
            <a:chExt cx="649537" cy="1103142"/>
          </a:xfrm>
        </p:grpSpPr>
        <p:sp>
          <p:nvSpPr>
            <p:cNvPr id="45" name="矩形 44"/>
            <p:cNvSpPr/>
            <p:nvPr/>
          </p:nvSpPr>
          <p:spPr>
            <a:xfrm>
              <a:off x="2622589" y="1964077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760242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48" name="Object 11"/>
          <p:cNvGraphicFramePr>
            <a:graphicFrameLocks noChangeAspect="1"/>
          </p:cNvGraphicFramePr>
          <p:nvPr/>
        </p:nvGraphicFramePr>
        <p:xfrm>
          <a:off x="6367463" y="2420938"/>
          <a:ext cx="117951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9" imgW="457200" imgH="393700" progId="Equation.DSMT4">
                  <p:embed/>
                </p:oleObj>
              </mc:Choice>
              <mc:Fallback>
                <p:oleObj name="Equation" r:id="rId9" imgW="457200" imgH="393700" progId="Equation.DSMT4">
                  <p:embed/>
                  <p:pic>
                    <p:nvPicPr>
                      <p:cNvPr id="0" name="图片 30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7463" y="2420938"/>
                        <a:ext cx="117951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3"/>
          <p:cNvGraphicFramePr>
            <a:graphicFrameLocks noChangeAspect="1"/>
          </p:cNvGraphicFramePr>
          <p:nvPr/>
        </p:nvGraphicFramePr>
        <p:xfrm>
          <a:off x="6251575" y="3927475"/>
          <a:ext cx="1374775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11" imgW="533400" imgH="393700" progId="Equation.DSMT4">
                  <p:embed/>
                </p:oleObj>
              </mc:Choice>
              <mc:Fallback>
                <p:oleObj name="Equation" r:id="rId11" imgW="533400" imgH="393700" progId="Equation.DSMT4">
                  <p:embed/>
                  <p:pic>
                    <p:nvPicPr>
                      <p:cNvPr id="0" name="图片 30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575" y="3927475"/>
                        <a:ext cx="1374775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" name="组合 49"/>
          <p:cNvGrpSpPr/>
          <p:nvPr/>
        </p:nvGrpSpPr>
        <p:grpSpPr>
          <a:xfrm>
            <a:off x="7696542" y="2329880"/>
            <a:ext cx="445300" cy="1097379"/>
            <a:chOff x="2727990" y="1969840"/>
            <a:chExt cx="445300" cy="1097379"/>
          </a:xfrm>
        </p:grpSpPr>
        <p:sp>
          <p:nvSpPr>
            <p:cNvPr id="51" name="矩形 50"/>
            <p:cNvSpPr/>
            <p:nvPr/>
          </p:nvSpPr>
          <p:spPr>
            <a:xfrm>
              <a:off x="2727990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741242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537580" y="3855300"/>
            <a:ext cx="662789" cy="1157876"/>
            <a:chOff x="2610478" y="1943336"/>
            <a:chExt cx="662789" cy="1157876"/>
          </a:xfrm>
        </p:grpSpPr>
        <p:sp>
          <p:nvSpPr>
            <p:cNvPr id="55" name="矩形 54"/>
            <p:cNvSpPr/>
            <p:nvPr/>
          </p:nvSpPr>
          <p:spPr>
            <a:xfrm>
              <a:off x="2610478" y="1943336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2623730" y="2454881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Group 16"/>
          <p:cNvGrpSpPr/>
          <p:nvPr/>
        </p:nvGrpSpPr>
        <p:grpSpPr bwMode="auto">
          <a:xfrm>
            <a:off x="5867400" y="5647457"/>
            <a:ext cx="1684338" cy="877887"/>
            <a:chOff x="2699" y="3612"/>
            <a:chExt cx="1061" cy="553"/>
          </a:xfrm>
        </p:grpSpPr>
        <p:pic>
          <p:nvPicPr>
            <p:cNvPr id="5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60" name="Text Box 18">
              <a:hlinkClick r:id="rId14" action="ppaction://hlinksldjump" highlightClick="1">
                <a:snd r:embed="rId1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338610" y="3068638"/>
            <a:ext cx="4465638" cy="1873250"/>
            <a:chOff x="1337" y="1887"/>
            <a:chExt cx="2813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87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67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开动脑筋，思维测验！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785794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165410" y="243254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2214546" y="2143116"/>
            <a:ext cx="432048" cy="1003556"/>
            <a:chOff x="2741242" y="1983092"/>
            <a:chExt cx="432048" cy="1003556"/>
          </a:xfrm>
        </p:grpSpPr>
        <p:sp>
          <p:nvSpPr>
            <p:cNvPr id="81" name="矩形 80"/>
            <p:cNvSpPr/>
            <p:nvPr/>
          </p:nvSpPr>
          <p:spPr>
            <a:xfrm>
              <a:off x="2756188" y="1983092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 82"/>
            <p:cNvSpPr/>
            <p:nvPr/>
          </p:nvSpPr>
          <p:spPr>
            <a:xfrm>
              <a:off x="2760515" y="240187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2598253" y="241929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86" name="矩形 85"/>
          <p:cNvSpPr/>
          <p:nvPr/>
        </p:nvSpPr>
        <p:spPr>
          <a:xfrm>
            <a:off x="2917972" y="234728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601785" y="2162309"/>
            <a:ext cx="440200" cy="959274"/>
            <a:chOff x="2733090" y="2019885"/>
            <a:chExt cx="440200" cy="959274"/>
          </a:xfrm>
        </p:grpSpPr>
        <p:sp>
          <p:nvSpPr>
            <p:cNvPr id="90" name="矩形 89"/>
            <p:cNvSpPr/>
            <p:nvPr/>
          </p:nvSpPr>
          <p:spPr>
            <a:xfrm>
              <a:off x="2733090" y="2019885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2733090" y="239438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3857614" y="241929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（袋）</a:t>
            </a:r>
            <a:endParaRPr lang="zh-CN" altLang="en-US" dirty="0">
              <a:ea typeface="华文楷体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14282" y="1285860"/>
            <a:ext cx="8636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8.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785786" y="1285860"/>
            <a:ext cx="8072494" cy="386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爸爸和乐乐都感冒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了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妈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妈要给他们买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天的药。</a:t>
            </a: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⑴爸爸和乐乐一天分别要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吃多少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袋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⑵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妈妈总共需要买多少袋药？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12642" name="Picture 2" descr="C:\Users\Administrator\Desktop\图片1副本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4294" y="1928802"/>
            <a:ext cx="3029706" cy="2160240"/>
          </a:xfrm>
          <a:prstGeom prst="rect">
            <a:avLst/>
          </a:prstGeom>
          <a:noFill/>
        </p:spPr>
      </p:pic>
      <p:sp>
        <p:nvSpPr>
          <p:cNvPr id="46" name="矩形 45"/>
          <p:cNvSpPr/>
          <p:nvPr/>
        </p:nvSpPr>
        <p:spPr>
          <a:xfrm>
            <a:off x="1000100" y="2428868"/>
            <a:ext cx="1109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爸爸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3165410" y="332314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2301314" y="3093872"/>
            <a:ext cx="432048" cy="1003556"/>
            <a:chOff x="2741242" y="1983092"/>
            <a:chExt cx="432048" cy="1003556"/>
          </a:xfrm>
        </p:grpSpPr>
        <p:sp>
          <p:nvSpPr>
            <p:cNvPr id="49" name="矩形 48"/>
            <p:cNvSpPr/>
            <p:nvPr/>
          </p:nvSpPr>
          <p:spPr>
            <a:xfrm>
              <a:off x="2756188" y="1983092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2760515" y="240187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2598253" y="330989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2917972" y="323788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566044" y="3237888"/>
            <a:ext cx="391454" cy="774295"/>
            <a:chOff x="2656755" y="2204864"/>
            <a:chExt cx="391454" cy="774295"/>
          </a:xfrm>
        </p:grpSpPr>
        <p:sp>
          <p:nvSpPr>
            <p:cNvPr id="55" name="矩形 54"/>
            <p:cNvSpPr/>
            <p:nvPr/>
          </p:nvSpPr>
          <p:spPr>
            <a:xfrm>
              <a:off x="2656755" y="220486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733090" y="2394384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813482" y="330989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（袋）</a:t>
            </a:r>
            <a:endParaRPr lang="zh-CN" altLang="en-US" dirty="0">
              <a:ea typeface="华文楷体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00100" y="335756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乐乐：</a:t>
            </a:r>
            <a:endParaRPr lang="zh-CN" altLang="en-US" dirty="0" smtClean="0">
              <a:ea typeface="华文楷体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03612" y="516923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61" name="组合 60"/>
          <p:cNvGrpSpPr/>
          <p:nvPr/>
        </p:nvGrpSpPr>
        <p:grpSpPr>
          <a:xfrm>
            <a:off x="2215380" y="4822449"/>
            <a:ext cx="432048" cy="1003556"/>
            <a:chOff x="2741242" y="1983092"/>
            <a:chExt cx="432048" cy="1003556"/>
          </a:xfrm>
        </p:grpSpPr>
        <p:sp>
          <p:nvSpPr>
            <p:cNvPr id="62" name="矩形 61"/>
            <p:cNvSpPr/>
            <p:nvPr/>
          </p:nvSpPr>
          <p:spPr>
            <a:xfrm>
              <a:off x="2756188" y="1983092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2760515" y="240187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2512319" y="515598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2832038" y="508397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095700" y="4898998"/>
            <a:ext cx="440200" cy="959274"/>
            <a:chOff x="2733090" y="2019885"/>
            <a:chExt cx="440200" cy="959274"/>
          </a:xfrm>
        </p:grpSpPr>
        <p:sp>
          <p:nvSpPr>
            <p:cNvPr id="68" name="矩形 67"/>
            <p:cNvSpPr/>
            <p:nvPr/>
          </p:nvSpPr>
          <p:spPr>
            <a:xfrm>
              <a:off x="2733090" y="2019885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2733090" y="239438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5572132" y="514351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（袋）</a:t>
            </a:r>
            <a:endParaRPr lang="zh-CN" altLang="en-US" dirty="0">
              <a:ea typeface="华文楷体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439516" y="5083977"/>
            <a:ext cx="391454" cy="774295"/>
            <a:chOff x="2656755" y="2204864"/>
            <a:chExt cx="391454" cy="774295"/>
          </a:xfrm>
        </p:grpSpPr>
        <p:sp>
          <p:nvSpPr>
            <p:cNvPr id="73" name="矩形 72"/>
            <p:cNvSpPr/>
            <p:nvPr/>
          </p:nvSpPr>
          <p:spPr>
            <a:xfrm>
              <a:off x="2656755" y="2204864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733090" y="2394384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3091089" y="51514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＋</a:t>
            </a:r>
            <a:endParaRPr lang="zh-CN" altLang="en-US" dirty="0"/>
          </a:p>
        </p:txBody>
      </p:sp>
      <p:sp>
        <p:nvSpPr>
          <p:cNvPr id="76" name="矩形 75"/>
          <p:cNvSpPr/>
          <p:nvPr/>
        </p:nvSpPr>
        <p:spPr>
          <a:xfrm>
            <a:off x="3664447" y="516469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85" name="矩形 84"/>
          <p:cNvSpPr/>
          <p:nvPr/>
        </p:nvSpPr>
        <p:spPr>
          <a:xfrm>
            <a:off x="3984166" y="509268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735660" y="509268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7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500826" y="5072074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ea typeface="华文楷体"/>
              </a:rPr>
              <a:t>≈</a:t>
            </a:r>
            <a:endParaRPr lang="zh-CN" altLang="en-US" sz="3200" b="0" dirty="0">
              <a:ea typeface="华文楷体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215206" y="514351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（袋）</a:t>
            </a:r>
            <a:endParaRPr lang="zh-CN" altLang="en-US" dirty="0">
              <a:ea typeface="华文楷体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858016" y="507207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14414" y="3929066"/>
            <a:ext cx="5089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答：爸爸要吃     袋，乐乐要吃</a:t>
            </a:r>
            <a:r>
              <a:rPr lang="en-US" altLang="zh-CN" dirty="0" smtClean="0">
                <a:ea typeface="华文楷体"/>
              </a:rPr>
              <a:t>1</a:t>
            </a:r>
            <a:r>
              <a:rPr lang="zh-CN" altLang="en-US" dirty="0" smtClean="0">
                <a:ea typeface="华文楷体"/>
              </a:rPr>
              <a:t>袋。</a:t>
            </a:r>
            <a:endParaRPr lang="zh-CN" altLang="en-US" dirty="0" smtClean="0">
              <a:ea typeface="华文楷体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237418" y="3744579"/>
            <a:ext cx="340158" cy="747062"/>
            <a:chOff x="2733090" y="2117698"/>
            <a:chExt cx="340158" cy="747062"/>
          </a:xfrm>
        </p:grpSpPr>
        <p:sp>
          <p:nvSpPr>
            <p:cNvPr id="78" name="矩形 77"/>
            <p:cNvSpPr/>
            <p:nvPr/>
          </p:nvSpPr>
          <p:spPr>
            <a:xfrm>
              <a:off x="2733090" y="211769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778626" y="2538400"/>
              <a:ext cx="288000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2733090" y="240309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1714480" y="5786454"/>
            <a:ext cx="37529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华文楷体"/>
              </a:rPr>
              <a:t>答：妈妈总共需要买</a:t>
            </a:r>
            <a:r>
              <a:rPr lang="en-US" altLang="zh-CN" dirty="0" smtClean="0">
                <a:ea typeface="华文楷体"/>
              </a:rPr>
              <a:t>8</a:t>
            </a:r>
            <a:r>
              <a:rPr lang="zh-CN" altLang="en-US" dirty="0" smtClean="0">
                <a:ea typeface="华文楷体"/>
              </a:rPr>
              <a:t>袋。</a:t>
            </a:r>
            <a:endParaRPr lang="zh-CN" altLang="en-US" dirty="0" smtClean="0">
              <a:ea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4" grpId="0"/>
      <p:bldP spid="86" grpId="0"/>
      <p:bldP spid="93" grpId="0"/>
      <p:bldP spid="46" grpId="0"/>
      <p:bldP spid="47" grpId="0"/>
      <p:bldP spid="52" grpId="0"/>
      <p:bldP spid="53" grpId="0"/>
      <p:bldP spid="58" grpId="0"/>
      <p:bldP spid="59" grpId="0"/>
      <p:bldP spid="60" grpId="0"/>
      <p:bldP spid="65" grpId="0"/>
      <p:bldP spid="66" grpId="0"/>
      <p:bldP spid="71" grpId="0"/>
      <p:bldP spid="75" grpId="0"/>
      <p:bldP spid="76" grpId="0"/>
      <p:bldP spid="85" grpId="0"/>
      <p:bldP spid="87" grpId="0"/>
      <p:bldP spid="88" grpId="0"/>
      <p:bldP spid="119" grpId="0"/>
      <p:bldP spid="120" grpId="0"/>
      <p:bldP spid="56" grpId="0"/>
      <p:bldP spid="96" grpId="0"/>
    </p:bldLst>
  </p:timing>
</p:sld>
</file>

<file path=ppt/tags/tag1.xml><?xml version="1.0" encoding="utf-8"?>
<p:tagLst xmlns:p="http://schemas.openxmlformats.org/presentationml/2006/main">
  <p:tag name="KSO_WPP_MARK_KEY" val="c76ded27-2a7c-4820-b88b-3697506441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WPS 演示</Application>
  <PresentationFormat>全屏显示(4:3)</PresentationFormat>
  <Paragraphs>426</Paragraphs>
  <Slides>16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16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华文楷体</vt:lpstr>
      <vt:lpstr>微软雅黑</vt:lpstr>
      <vt:lpstr>黑体</vt:lpstr>
      <vt:lpstr>华文楷体</vt:lpstr>
      <vt:lpstr>楷体_GB2312</vt:lpstr>
      <vt:lpstr>隶书</vt:lpstr>
      <vt:lpstr>NEU-BZ-S92</vt:lpstr>
      <vt:lpstr>Segoe Print</vt:lpstr>
      <vt:lpstr>Times New Roman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2023-02-09T05:01:17Z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BDEE304CB731446E91D5363B8649F8B9</vt:lpwstr>
  </property>
</Properties>
</file>