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jpeg" ContentType="image/jpeg"/>
  <Default Extension="JPG" ContentType="image/.jpg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38" r:id="rId3"/>
    <p:sldId id="439" r:id="rId5"/>
    <p:sldId id="440" r:id="rId6"/>
    <p:sldId id="441" r:id="rId7"/>
    <p:sldId id="442" r:id="rId8"/>
    <p:sldId id="443" r:id="rId9"/>
    <p:sldId id="444" r:id="rId10"/>
    <p:sldId id="445" r:id="rId11"/>
    <p:sldId id="446" r:id="rId12"/>
    <p:sldId id="447" r:id="rId13"/>
    <p:sldId id="448" r:id="rId14"/>
    <p:sldId id="449" r:id="rId15"/>
    <p:sldId id="450" r:id="rId16"/>
    <p:sldId id="451" r:id="rId17"/>
    <p:sldId id="452" r:id="rId18"/>
    <p:sldId id="453" r:id="rId19"/>
    <p:sldId id="454" r:id="rId20"/>
    <p:sldId id="455" r:id="rId21"/>
    <p:sldId id="456" r:id="rId22"/>
  </p:sldIdLst>
  <p:sldSz cx="9144000" cy="6858000" type="screen4x3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292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000000"/>
    <a:srgbClr val="FFFF9F"/>
    <a:srgbClr val="FF0066"/>
    <a:srgbClr val="FF0000"/>
    <a:srgbClr val="E4DF21"/>
    <a:srgbClr val="C8D927"/>
    <a:srgbClr val="DEEC22"/>
    <a:srgbClr val="E6E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68" autoAdjust="0"/>
    <p:restoredTop sz="94477" autoAdjust="0"/>
  </p:normalViewPr>
  <p:slideViewPr>
    <p:cSldViewPr>
      <p:cViewPr varScale="1">
        <p:scale>
          <a:sx n="109" d="100"/>
          <a:sy n="109" d="100"/>
        </p:scale>
        <p:origin x="-930" y="-84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379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99DA10-E2EF-4DBF-9E27-068134BC4B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99DA10-E2EF-4DBF-9E27-068134BC4B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40E3783-C077-45EF-9D1F-EF49814DE441}" type="slidenum">
              <a:rPr lang="zh-CN" altLang="en-US" sz="1200" b="0">
                <a:solidFill>
                  <a:schemeClr val="tx1"/>
                </a:solidFill>
                <a:latin typeface="+mn-lt"/>
                <a:ea typeface="+mn-ea"/>
              </a:rPr>
            </a:fld>
            <a:endParaRPr lang="zh-CN" altLang="en-US" sz="1200" b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35FC508-AE59-4B94-888E-B5CE2123585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0.xml"/><Relationship Id="rId4" Type="http://schemas.openxmlformats.org/officeDocument/2006/relationships/slide" Target="slide2.xml"/><Relationship Id="rId3" Type="http://schemas.openxmlformats.org/officeDocument/2006/relationships/slide" Target="slide12.xml"/><Relationship Id="rId2" Type="http://schemas.openxmlformats.org/officeDocument/2006/relationships/slide" Target="slide9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wmf"/><Relationship Id="rId1" Type="http://schemas.openxmlformats.org/officeDocument/2006/relationships/oleObject" Target="../embeddings/oleObject8.bin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vmlDrawing" Target="../drawings/vmlDrawing6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0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19.png"/><Relationship Id="rId3" Type="http://schemas.openxmlformats.org/officeDocument/2006/relationships/audio" Target="../media/audio1.wav"/><Relationship Id="rId2" Type="http://schemas.openxmlformats.org/officeDocument/2006/relationships/slide" Target="slide1.xml"/><Relationship Id="rId1" Type="http://schemas.openxmlformats.org/officeDocument/2006/relationships/image" Target="../media/image2.emf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audio" Target="../media/audio1.wav"/><Relationship Id="rId7" Type="http://schemas.openxmlformats.org/officeDocument/2006/relationships/slide" Target="slide1.xml"/><Relationship Id="rId6" Type="http://schemas.openxmlformats.org/officeDocument/2006/relationships/image" Target="../media/image22.emf"/><Relationship Id="rId5" Type="http://schemas.openxmlformats.org/officeDocument/2006/relationships/image" Target="../media/image21.png"/><Relationship Id="rId4" Type="http://schemas.openxmlformats.org/officeDocument/2006/relationships/slide" Target="slide15.xml"/><Relationship Id="rId3" Type="http://schemas.openxmlformats.org/officeDocument/2006/relationships/slide" Target="slide18.xml"/><Relationship Id="rId2" Type="http://schemas.openxmlformats.org/officeDocument/2006/relationships/slide" Target="slide13.xml"/><Relationship Id="rId1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wmf"/><Relationship Id="rId1" Type="http://schemas.openxmlformats.org/officeDocument/2006/relationships/oleObject" Target="../embeddings/oleObject10.bin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8.vml"/><Relationship Id="rId5" Type="http://schemas.openxmlformats.org/officeDocument/2006/relationships/slideLayout" Target="../slideLayouts/slideLayout2.xml"/><Relationship Id="rId4" Type="http://schemas.openxmlformats.org/officeDocument/2006/relationships/slide" Target="slide12.xml"/><Relationship Id="rId3" Type="http://schemas.openxmlformats.org/officeDocument/2006/relationships/image" Target="../media/image15.png"/><Relationship Id="rId2" Type="http://schemas.openxmlformats.org/officeDocument/2006/relationships/image" Target="../media/image14.wmf"/><Relationship Id="rId1" Type="http://schemas.openxmlformats.org/officeDocument/2006/relationships/oleObject" Target="../embeddings/oleObject11.bin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9.xml"/><Relationship Id="rId5" Type="http://schemas.openxmlformats.org/officeDocument/2006/relationships/slide" Target="slide12.xml"/><Relationship Id="rId4" Type="http://schemas.openxmlformats.org/officeDocument/2006/relationships/slide" Target="slide18.xml"/><Relationship Id="rId3" Type="http://schemas.openxmlformats.org/officeDocument/2006/relationships/slide" Target="slide17.xml"/><Relationship Id="rId2" Type="http://schemas.openxmlformats.org/officeDocument/2006/relationships/audio" Target="../media/audio2.wav"/><Relationship Id="rId1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9.vml"/><Relationship Id="rId7" Type="http://schemas.openxmlformats.org/officeDocument/2006/relationships/slideLayout" Target="../slideLayouts/slideLayout9.xml"/><Relationship Id="rId6" Type="http://schemas.openxmlformats.org/officeDocument/2006/relationships/slide" Target="slide15.xml"/><Relationship Id="rId5" Type="http://schemas.openxmlformats.org/officeDocument/2006/relationships/image" Target="../media/image26.wmf"/><Relationship Id="rId4" Type="http://schemas.openxmlformats.org/officeDocument/2006/relationships/oleObject" Target="../embeddings/oleObject13.bin"/><Relationship Id="rId3" Type="http://schemas.openxmlformats.org/officeDocument/2006/relationships/image" Target="../media/image25.wmf"/><Relationship Id="rId2" Type="http://schemas.openxmlformats.org/officeDocument/2006/relationships/oleObject" Target="../embeddings/oleObject12.bin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0.vml"/><Relationship Id="rId5" Type="http://schemas.openxmlformats.org/officeDocument/2006/relationships/slideLayout" Target="../slideLayouts/slideLayout9.xml"/><Relationship Id="rId4" Type="http://schemas.openxmlformats.org/officeDocument/2006/relationships/slide" Target="slide15.xml"/><Relationship Id="rId3" Type="http://schemas.openxmlformats.org/officeDocument/2006/relationships/image" Target="../media/image28.wmf"/><Relationship Id="rId2" Type="http://schemas.openxmlformats.org/officeDocument/2006/relationships/oleObject" Target="../embeddings/oleObject14.bin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vmlDrawing" Target="../drawings/vmlDrawing1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0.wmf"/><Relationship Id="rId3" Type="http://schemas.openxmlformats.org/officeDocument/2006/relationships/oleObject" Target="../embeddings/oleObject15.bin"/><Relationship Id="rId2" Type="http://schemas.openxmlformats.org/officeDocument/2006/relationships/image" Target="../media/image29.png"/><Relationship Id="rId1" Type="http://schemas.openxmlformats.org/officeDocument/2006/relationships/slide" Target="slide15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2.png"/><Relationship Id="rId3" Type="http://schemas.openxmlformats.org/officeDocument/2006/relationships/audio" Target="../media/audio1.wav"/><Relationship Id="rId2" Type="http://schemas.openxmlformats.org/officeDocument/2006/relationships/slide" Target="slide1.xml"/><Relationship Id="rId1" Type="http://schemas.openxmlformats.org/officeDocument/2006/relationships/image" Target="../media/image31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9.x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1.bin"/><Relationship Id="rId4" Type="http://schemas.openxmlformats.org/officeDocument/2006/relationships/audio" Target="../media/audio1.wav"/><Relationship Id="rId3" Type="http://schemas.openxmlformats.org/officeDocument/2006/relationships/slide" Target="slide1.xml"/><Relationship Id="rId2" Type="http://schemas.openxmlformats.org/officeDocument/2006/relationships/image" Target="../media/image2.emf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7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6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5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4.png"/><Relationship Id="rId10" Type="http://schemas.openxmlformats.org/officeDocument/2006/relationships/vmlDrawing" Target="../drawings/vmlDrawing2.v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4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12.wmf"/><Relationship Id="rId1" Type="http://schemas.openxmlformats.org/officeDocument/2006/relationships/oleObject" Target="../embeddings/oleObject5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4.vml"/><Relationship Id="rId8" Type="http://schemas.openxmlformats.org/officeDocument/2006/relationships/slideLayout" Target="../slideLayouts/slideLayout2.xml"/><Relationship Id="rId7" Type="http://schemas.openxmlformats.org/officeDocument/2006/relationships/audio" Target="../media/audio1.wav"/><Relationship Id="rId6" Type="http://schemas.openxmlformats.org/officeDocument/2006/relationships/slide" Target="slide1.xml"/><Relationship Id="rId5" Type="http://schemas.openxmlformats.org/officeDocument/2006/relationships/image" Target="../media/image2.emf"/><Relationship Id="rId4" Type="http://schemas.openxmlformats.org/officeDocument/2006/relationships/image" Target="../media/image15.png"/><Relationship Id="rId3" Type="http://schemas.openxmlformats.org/officeDocument/2006/relationships/image" Target="../media/image14.wmf"/><Relationship Id="rId2" Type="http://schemas.openxmlformats.org/officeDocument/2006/relationships/oleObject" Target="../embeddings/oleObject7.bin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42"/>
          <p:cNvGrpSpPr/>
          <p:nvPr/>
        </p:nvGrpSpPr>
        <p:grpSpPr bwMode="auto">
          <a:xfrm>
            <a:off x="2571736" y="4950686"/>
            <a:ext cx="2159001" cy="1009650"/>
            <a:chOff x="340" y="3022"/>
            <a:chExt cx="1360" cy="636"/>
          </a:xfrm>
        </p:grpSpPr>
        <p:sp>
          <p:nvSpPr>
            <p:cNvPr id="32" name="Oval 23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33" name="Rectangle 18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34" name="Group 43"/>
          <p:cNvGrpSpPr/>
          <p:nvPr/>
        </p:nvGrpSpPr>
        <p:grpSpPr bwMode="auto">
          <a:xfrm>
            <a:off x="4857752" y="4941168"/>
            <a:ext cx="2160587" cy="1009650"/>
            <a:chOff x="2018" y="2976"/>
            <a:chExt cx="1361" cy="636"/>
          </a:xfrm>
        </p:grpSpPr>
        <p:sp>
          <p:nvSpPr>
            <p:cNvPr id="35" name="Oval 30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36" name="Rectangle 31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37" name="Group 44"/>
          <p:cNvGrpSpPr/>
          <p:nvPr/>
        </p:nvGrpSpPr>
        <p:grpSpPr bwMode="auto">
          <a:xfrm>
            <a:off x="7072330" y="4941168"/>
            <a:ext cx="2232025" cy="1009650"/>
            <a:chOff x="3696" y="2976"/>
            <a:chExt cx="1406" cy="636"/>
          </a:xfrm>
        </p:grpSpPr>
        <p:sp>
          <p:nvSpPr>
            <p:cNvPr id="38" name="Oval 32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696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39" name="Rectangle 3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32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40" name="Group 42"/>
          <p:cNvGrpSpPr/>
          <p:nvPr/>
        </p:nvGrpSpPr>
        <p:grpSpPr bwMode="auto">
          <a:xfrm>
            <a:off x="357158" y="4950686"/>
            <a:ext cx="2159000" cy="1009650"/>
            <a:chOff x="340" y="3022"/>
            <a:chExt cx="1360" cy="636"/>
          </a:xfrm>
        </p:grpSpPr>
        <p:sp>
          <p:nvSpPr>
            <p:cNvPr id="41" name="Oval 23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42" name="Rectangle 18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57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18" name="TextBox 16"/>
          <p:cNvSpPr txBox="1">
            <a:spLocks noChangeArrowheads="1"/>
          </p:cNvSpPr>
          <p:nvPr/>
        </p:nvSpPr>
        <p:spPr bwMode="auto">
          <a:xfrm>
            <a:off x="0" y="815416"/>
            <a:ext cx="9144000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cap="all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华文仿宋" pitchFamily="2" charset="-122"/>
                <a:ea typeface="华文仿宋" pitchFamily="2" charset="-122"/>
              </a:rPr>
              <a:t>第</a:t>
            </a:r>
            <a:r>
              <a:rPr lang="en-US" altLang="zh-CN" sz="4000" cap="all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华文仿宋" pitchFamily="2" charset="-122"/>
                <a:ea typeface="华文仿宋" pitchFamily="2" charset="-122"/>
              </a:rPr>
              <a:t>3</a:t>
            </a:r>
            <a:r>
              <a:rPr lang="zh-CN" altLang="en-US" sz="4000" cap="all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华文仿宋" pitchFamily="2" charset="-122"/>
                <a:ea typeface="华文仿宋" pitchFamily="2" charset="-122"/>
              </a:rPr>
              <a:t>单元  分数乘法</a:t>
            </a:r>
            <a:endParaRPr lang="zh-CN" altLang="en-US" sz="4000" cap="all" dirty="0">
              <a:ln w="9000" cmpd="sng">
                <a:noFill/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0" y="3789040"/>
            <a:ext cx="91440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endParaRPr lang="zh-CN" altLang="zh-CN" sz="3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6"/>
          <p:cNvSpPr txBox="1">
            <a:spLocks noChangeArrowheads="1"/>
          </p:cNvSpPr>
          <p:nvPr/>
        </p:nvSpPr>
        <p:spPr bwMode="auto">
          <a:xfrm>
            <a:off x="0" y="2132856"/>
            <a:ext cx="9144000" cy="1015663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分数乘法（二）</a:t>
            </a:r>
            <a:endParaRPr lang="zh-CN" altLang="en-US" sz="60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9"/>
          <p:cNvSpPr txBox="1">
            <a:spLocks noChangeArrowheads="1"/>
          </p:cNvSpPr>
          <p:nvPr/>
        </p:nvSpPr>
        <p:spPr bwMode="auto">
          <a:xfrm>
            <a:off x="539552" y="1124744"/>
            <a:ext cx="8145463" cy="147405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3200" b="1" dirty="0" smtClean="0">
                <a:solidFill>
                  <a:schemeClr val="tx1"/>
                </a:solidFill>
                <a:latin typeface="+mn-ea"/>
                <a:ea typeface="+mn-ea"/>
              </a:rPr>
              <a:t>2.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笑笑的身高是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120 cm,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淘气的身高比笑笑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的身高高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 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淘气比笑笑高多少厘米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endParaRPr lang="en-US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36738" y="3743150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×</a:t>
            </a:r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>
            <a:off x="2339752" y="3635942"/>
            <a:ext cx="917631" cy="1056564"/>
            <a:chOff x="2755332" y="1969840"/>
            <a:chExt cx="917631" cy="1056564"/>
          </a:xfrm>
        </p:grpSpPr>
        <p:sp>
          <p:nvSpPr>
            <p:cNvPr id="8" name="矩形 7"/>
            <p:cNvSpPr/>
            <p:nvPr/>
          </p:nvSpPr>
          <p:spPr>
            <a:xfrm>
              <a:off x="2867934" y="1969840"/>
              <a:ext cx="80502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120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755332" y="2441629"/>
              <a:ext cx="18473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4072842" y="3707950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824141" y="3688786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（厘米）</a:t>
            </a:r>
            <a:endParaRPr lang="zh-CN" altLang="en-US" sz="2800" dirty="0"/>
          </a:p>
        </p:txBody>
      </p:sp>
      <p:grpSp>
        <p:nvGrpSpPr>
          <p:cNvPr id="12" name="组合 11"/>
          <p:cNvGrpSpPr/>
          <p:nvPr/>
        </p:nvGrpSpPr>
        <p:grpSpPr>
          <a:xfrm>
            <a:off x="3518384" y="3356992"/>
            <a:ext cx="598241" cy="1071038"/>
            <a:chOff x="2628842" y="1934625"/>
            <a:chExt cx="598241" cy="1071038"/>
          </a:xfrm>
        </p:grpSpPr>
        <p:sp>
          <p:nvSpPr>
            <p:cNvPr id="13" name="矩形 12"/>
            <p:cNvSpPr/>
            <p:nvPr/>
          </p:nvSpPr>
          <p:spPr>
            <a:xfrm>
              <a:off x="2741444" y="1934625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矩形 14"/>
            <p:cNvSpPr/>
            <p:nvPr/>
          </p:nvSpPr>
          <p:spPr>
            <a:xfrm>
              <a:off x="2628842" y="2420888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12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427984" y="3649179"/>
            <a:ext cx="605745" cy="772717"/>
            <a:chOff x="2760444" y="2232946"/>
            <a:chExt cx="605745" cy="772717"/>
          </a:xfrm>
        </p:grpSpPr>
        <p:sp>
          <p:nvSpPr>
            <p:cNvPr id="20" name="矩形 19"/>
            <p:cNvSpPr/>
            <p:nvPr/>
          </p:nvSpPr>
          <p:spPr>
            <a:xfrm>
              <a:off x="2767948" y="2232946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10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2760444" y="2420888"/>
              <a:ext cx="18473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aphicFrame>
        <p:nvGraphicFramePr>
          <p:cNvPr id="97281" name="Object 1"/>
          <p:cNvGraphicFramePr>
            <a:graphicFrameLocks noChangeAspect="1"/>
          </p:cNvGraphicFramePr>
          <p:nvPr/>
        </p:nvGraphicFramePr>
        <p:xfrm>
          <a:off x="2719388" y="1773238"/>
          <a:ext cx="523875" cy="1014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Equation" r:id="rId1" imgW="203200" imgH="393700" progId="Equation.DSMT4">
                  <p:embed/>
                </p:oleObj>
              </mc:Choice>
              <mc:Fallback>
                <p:oleObj name="Equation" r:id="rId1" imgW="203200" imgH="393700" progId="Equation.DSMT4">
                  <p:embed/>
                  <p:pic>
                    <p:nvPicPr>
                      <p:cNvPr id="0" name="图片 51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9388" y="1773238"/>
                        <a:ext cx="523875" cy="1014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979712" y="4941168"/>
            <a:ext cx="496855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5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+mn-ea"/>
                <a:ea typeface="华文楷体"/>
              </a:rPr>
              <a:t>答</a:t>
            </a:r>
            <a:r>
              <a:rPr lang="zh-CN" altLang="en-US" sz="3200" b="1" dirty="0" smtClean="0">
                <a:solidFill>
                  <a:srgbClr val="C00000"/>
                </a:solidFill>
                <a:latin typeface="+mn-ea"/>
                <a:ea typeface="华文楷体"/>
              </a:rPr>
              <a:t>：</a:t>
            </a:r>
            <a:r>
              <a:rPr lang="zh-CN" altLang="zh-CN" sz="3200" dirty="0" smtClean="0">
                <a:solidFill>
                  <a:srgbClr val="C00000"/>
                </a:solidFill>
                <a:latin typeface="+mn-ea"/>
                <a:ea typeface="华文楷体"/>
              </a:rPr>
              <a:t>淘气比笑笑高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华文楷体"/>
              </a:rPr>
              <a:t>10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华文楷体"/>
              </a:rPr>
              <a:t>厘米。</a:t>
            </a:r>
            <a:endParaRPr lang="zh-CN" altLang="en-US" sz="3200" dirty="0">
              <a:solidFill>
                <a:srgbClr val="C00000"/>
              </a:solidFill>
              <a:latin typeface="+mn-ea"/>
              <a:ea typeface="华文楷体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9"/>
          <p:cNvSpPr txBox="1">
            <a:spLocks noChangeArrowheads="1"/>
          </p:cNvSpPr>
          <p:nvPr/>
        </p:nvSpPr>
        <p:spPr bwMode="auto">
          <a:xfrm>
            <a:off x="428596" y="1142984"/>
            <a:ext cx="8429684" cy="37856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5000"/>
              </a:lnSpc>
            </a:pPr>
            <a:r>
              <a:rPr lang="en-US" altLang="zh-CN" dirty="0" smtClean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r>
              <a:rPr lang="zh-CN" altLang="en-US" b="1" dirty="0" smtClean="0">
                <a:solidFill>
                  <a:schemeClr val="tx1"/>
                </a:solidFill>
                <a:latin typeface="+mn-ea"/>
                <a:ea typeface="+mn-ea"/>
              </a:rPr>
              <a:t>国</a:t>
            </a:r>
            <a:r>
              <a:rPr lang="zh-CN" altLang="en-US" b="1" dirty="0">
                <a:solidFill>
                  <a:schemeClr val="tx1"/>
                </a:solidFill>
                <a:latin typeface="+mn-ea"/>
                <a:ea typeface="+mn-ea"/>
              </a:rPr>
              <a:t>庆长假的第一天，到乡村农家大院的游客有</a:t>
            </a:r>
            <a:r>
              <a:rPr lang="en-US" altLang="zh-CN" b="1" dirty="0" smtClean="0">
                <a:solidFill>
                  <a:schemeClr val="tx1"/>
                </a:solidFill>
                <a:latin typeface="+mn-ea"/>
                <a:ea typeface="+mn-ea"/>
              </a:rPr>
              <a:t>15</a:t>
            </a:r>
            <a:r>
              <a:rPr lang="zh-CN" altLang="en-US" b="1" dirty="0" smtClean="0">
                <a:solidFill>
                  <a:schemeClr val="tx1"/>
                </a:solidFill>
                <a:latin typeface="+mn-ea"/>
                <a:ea typeface="+mn-ea"/>
              </a:rPr>
              <a:t>位</a:t>
            </a:r>
            <a:r>
              <a:rPr lang="zh-CN" altLang="en-US" b="1" dirty="0">
                <a:solidFill>
                  <a:schemeClr val="tx1"/>
                </a:solidFill>
                <a:latin typeface="+mn-ea"/>
                <a:ea typeface="+mn-ea"/>
              </a:rPr>
              <a:t>，第二天来的游客比第一天多了  。第二天</a:t>
            </a:r>
            <a:r>
              <a:rPr lang="zh-CN" altLang="en-US" b="1" dirty="0" smtClean="0">
                <a:solidFill>
                  <a:schemeClr val="tx1"/>
                </a:solidFill>
                <a:latin typeface="+mn-ea"/>
                <a:ea typeface="+mn-ea"/>
              </a:rPr>
              <a:t>比第</a:t>
            </a:r>
            <a:r>
              <a:rPr lang="zh-CN" altLang="en-US" b="1" dirty="0">
                <a:solidFill>
                  <a:schemeClr val="tx1"/>
                </a:solidFill>
                <a:latin typeface="+mn-ea"/>
                <a:ea typeface="+mn-ea"/>
              </a:rPr>
              <a:t>一天多来了多少游客？</a:t>
            </a:r>
            <a:endParaRPr lang="en-US" altLang="zh-CN" b="1" dirty="0">
              <a:solidFill>
                <a:schemeClr val="tx1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b="1" dirty="0">
                <a:solidFill>
                  <a:schemeClr val="tx1"/>
                </a:solidFill>
                <a:latin typeface="+mn-ea"/>
                <a:ea typeface="+mn-ea"/>
              </a:rPr>
              <a:t>⑴画一画，说说你是</a:t>
            </a:r>
            <a:r>
              <a:rPr lang="zh-CN" altLang="en-US" b="1" dirty="0" smtClean="0">
                <a:solidFill>
                  <a:schemeClr val="tx1"/>
                </a:solidFill>
                <a:latin typeface="+mn-ea"/>
                <a:ea typeface="+mn-ea"/>
              </a:rPr>
              <a:t>怎</a:t>
            </a: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样理</a:t>
            </a:r>
            <a:r>
              <a:rPr lang="zh-CN" altLang="en-US" b="1" dirty="0" smtClean="0">
                <a:solidFill>
                  <a:schemeClr val="tx1"/>
                </a:solidFill>
                <a:latin typeface="+mn-ea"/>
                <a:ea typeface="+mn-ea"/>
              </a:rPr>
              <a:t>解</a:t>
            </a:r>
            <a:endParaRPr lang="en-US" altLang="zh-CN" b="1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b="1" dirty="0" smtClean="0">
                <a:solidFill>
                  <a:schemeClr val="tx1"/>
                </a:solidFill>
                <a:latin typeface="+mn-ea"/>
                <a:ea typeface="+mn-ea"/>
              </a:rPr>
              <a:t>的</a:t>
            </a:r>
            <a:r>
              <a:rPr lang="zh-CN" altLang="en-US" b="1" dirty="0">
                <a:solidFill>
                  <a:schemeClr val="tx1"/>
                </a:solidFill>
                <a:latin typeface="+mn-ea"/>
                <a:ea typeface="+mn-ea"/>
              </a:rPr>
              <a:t>，并列式</a:t>
            </a:r>
            <a:r>
              <a:rPr lang="zh-CN" altLang="en-US" b="1" dirty="0" smtClean="0">
                <a:solidFill>
                  <a:schemeClr val="tx1"/>
                </a:solidFill>
                <a:latin typeface="+mn-ea"/>
                <a:ea typeface="+mn-ea"/>
              </a:rPr>
              <a:t>解决问题。</a:t>
            </a:r>
            <a:endParaRPr lang="en-US" altLang="zh-CN" b="1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25000"/>
              </a:lnSpc>
            </a:pPr>
            <a:endParaRPr lang="en-US" altLang="zh-CN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25000"/>
              </a:lnSpc>
            </a:pPr>
            <a:endParaRPr lang="en-US" altLang="zh-CN" b="1" dirty="0">
              <a:solidFill>
                <a:schemeClr val="tx1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b="1" dirty="0">
                <a:solidFill>
                  <a:schemeClr val="tx1"/>
                </a:solidFill>
                <a:latin typeface="+mn-ea"/>
                <a:ea typeface="+mn-ea"/>
              </a:rPr>
              <a:t>⑵你还能举出类似的</a:t>
            </a:r>
            <a:r>
              <a:rPr lang="zh-CN" altLang="en-US" b="1" dirty="0" smtClean="0">
                <a:solidFill>
                  <a:schemeClr val="tx1"/>
                </a:solidFill>
                <a:latin typeface="+mn-ea"/>
                <a:ea typeface="+mn-ea"/>
              </a:rPr>
              <a:t>例子</a:t>
            </a:r>
            <a:r>
              <a:rPr lang="zh-CN" altLang="en-US" b="1" dirty="0">
                <a:solidFill>
                  <a:schemeClr val="tx1"/>
                </a:solidFill>
                <a:latin typeface="+mn-ea"/>
                <a:ea typeface="+mn-ea"/>
              </a:rPr>
              <a:t>吗</a:t>
            </a:r>
            <a:r>
              <a:rPr lang="zh-CN" altLang="en-US" b="1" dirty="0" smtClean="0">
                <a:solidFill>
                  <a:schemeClr val="tx1"/>
                </a:solidFill>
                <a:latin typeface="+mn-ea"/>
                <a:ea typeface="+mn-ea"/>
              </a:rPr>
              <a:t>？</a:t>
            </a:r>
            <a:endParaRPr lang="en-US" altLang="zh-CN" b="1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b="1" dirty="0" smtClean="0">
                <a:solidFill>
                  <a:schemeClr val="tx1"/>
                </a:solidFill>
                <a:latin typeface="+mn-ea"/>
                <a:ea typeface="+mn-ea"/>
              </a:rPr>
              <a:t>与</a:t>
            </a:r>
            <a:r>
              <a:rPr lang="zh-CN" altLang="en-US" b="1" dirty="0">
                <a:solidFill>
                  <a:schemeClr val="tx1"/>
                </a:solidFill>
                <a:latin typeface="+mn-ea"/>
                <a:ea typeface="+mn-ea"/>
              </a:rPr>
              <a:t>同伴交流。</a:t>
            </a:r>
            <a:endParaRPr lang="zh-CN" altLang="en-US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pSp>
        <p:nvGrpSpPr>
          <p:cNvPr id="58" name="Group 16"/>
          <p:cNvGrpSpPr/>
          <p:nvPr/>
        </p:nvGrpSpPr>
        <p:grpSpPr bwMode="auto">
          <a:xfrm>
            <a:off x="6444208" y="5791473"/>
            <a:ext cx="1684338" cy="877887"/>
            <a:chOff x="2699" y="3612"/>
            <a:chExt cx="1061" cy="553"/>
          </a:xfrm>
        </p:grpSpPr>
        <p:pic>
          <p:nvPicPr>
            <p:cNvPr id="5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60" name="Text Box 18">
              <a:hlinkClick r:id="rId2" action="ppaction://hlinksldjump" highlightClick="1">
                <a:snd r:embed="rId3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sp>
        <p:nvSpPr>
          <p:cNvPr id="71" name="TextBox 9"/>
          <p:cNvSpPr txBox="1">
            <a:spLocks noChangeArrowheads="1"/>
          </p:cNvSpPr>
          <p:nvPr/>
        </p:nvSpPr>
        <p:spPr bwMode="auto">
          <a:xfrm>
            <a:off x="-71470" y="620688"/>
            <a:ext cx="921547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页“练一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练”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72" name="TextBox 9"/>
          <p:cNvSpPr txBox="1">
            <a:spLocks noChangeArrowheads="1"/>
          </p:cNvSpPr>
          <p:nvPr/>
        </p:nvSpPr>
        <p:spPr bwMode="auto">
          <a:xfrm>
            <a:off x="214282" y="1142984"/>
            <a:ext cx="8604250" cy="4905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25000"/>
              </a:lnSpc>
            </a:pPr>
            <a:r>
              <a:rPr lang="en-US" altLang="zh-CN" b="1" dirty="0" smtClean="0">
                <a:solidFill>
                  <a:schemeClr val="tx1"/>
                </a:solidFill>
                <a:latin typeface="+mn-ea"/>
                <a:ea typeface="+mn-ea"/>
              </a:rPr>
              <a:t>4.</a:t>
            </a:r>
            <a:endParaRPr lang="zh-CN" altLang="en-US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43438" y="2214554"/>
            <a:ext cx="4216400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6279" name="Object 23"/>
          <p:cNvGraphicFramePr>
            <a:graphicFrameLocks noChangeAspect="1"/>
          </p:cNvGraphicFramePr>
          <p:nvPr/>
        </p:nvGraphicFramePr>
        <p:xfrm>
          <a:off x="3571869" y="1500174"/>
          <a:ext cx="277256" cy="714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Equation" r:id="rId5" imgW="152400" imgH="393700" progId="Equation.DSMT4">
                  <p:embed/>
                </p:oleObj>
              </mc:Choice>
              <mc:Fallback>
                <p:oleObj name="Equation" r:id="rId5" imgW="152400" imgH="393700" progId="Equation.DSMT4">
                  <p:embed/>
                  <p:pic>
                    <p:nvPicPr>
                      <p:cNvPr id="0" name="图片 61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869" y="1500174"/>
                        <a:ext cx="277256" cy="7143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矩形 30"/>
          <p:cNvSpPr/>
          <p:nvPr/>
        </p:nvSpPr>
        <p:spPr>
          <a:xfrm>
            <a:off x="2171468" y="3168136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×</a:t>
            </a:r>
            <a:endParaRPr lang="zh-CN" altLang="en-US" dirty="0"/>
          </a:p>
        </p:txBody>
      </p:sp>
      <p:grpSp>
        <p:nvGrpSpPr>
          <p:cNvPr id="32" name="组合 31"/>
          <p:cNvGrpSpPr/>
          <p:nvPr/>
        </p:nvGrpSpPr>
        <p:grpSpPr>
          <a:xfrm>
            <a:off x="1745168" y="3060928"/>
            <a:ext cx="598241" cy="1056564"/>
            <a:chOff x="2755332" y="1969840"/>
            <a:chExt cx="598241" cy="1056564"/>
          </a:xfrm>
        </p:grpSpPr>
        <p:sp>
          <p:nvSpPr>
            <p:cNvPr id="33" name="矩形 32"/>
            <p:cNvSpPr/>
            <p:nvPr/>
          </p:nvSpPr>
          <p:spPr>
            <a:xfrm>
              <a:off x="2755332" y="1969840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15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2755332" y="2441629"/>
              <a:ext cx="18473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2891548" y="3132936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sp>
        <p:nvSpPr>
          <p:cNvPr id="36" name="矩形 35"/>
          <p:cNvSpPr/>
          <p:nvPr/>
        </p:nvSpPr>
        <p:spPr>
          <a:xfrm>
            <a:off x="3357554" y="3071810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（位）</a:t>
            </a:r>
            <a:endParaRPr lang="zh-CN" altLang="en-US" sz="2800" dirty="0"/>
          </a:p>
        </p:txBody>
      </p:sp>
      <p:grpSp>
        <p:nvGrpSpPr>
          <p:cNvPr id="37" name="组合 36"/>
          <p:cNvGrpSpPr/>
          <p:nvPr/>
        </p:nvGrpSpPr>
        <p:grpSpPr>
          <a:xfrm>
            <a:off x="2531508" y="2853986"/>
            <a:ext cx="432048" cy="999030"/>
            <a:chOff x="2741242" y="2006633"/>
            <a:chExt cx="432048" cy="999030"/>
          </a:xfrm>
        </p:grpSpPr>
        <p:sp>
          <p:nvSpPr>
            <p:cNvPr id="38" name="矩形 37"/>
            <p:cNvSpPr/>
            <p:nvPr/>
          </p:nvSpPr>
          <p:spPr>
            <a:xfrm>
              <a:off x="2756188" y="2006633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2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矩形 39"/>
            <p:cNvSpPr/>
            <p:nvPr/>
          </p:nvSpPr>
          <p:spPr>
            <a:xfrm>
              <a:off x="2756188" y="2420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5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3179580" y="3047676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</a:rPr>
              <a:t>6</a:t>
            </a:r>
            <a:endParaRPr lang="zh-CN" altLang="zh-CN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42910" y="4929198"/>
            <a:ext cx="78581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ea typeface="华文楷体"/>
              </a:rPr>
              <a:t>操场上有</a:t>
            </a:r>
            <a:r>
              <a:rPr lang="en-US" altLang="zh-CN" sz="2800" dirty="0" smtClean="0">
                <a:ea typeface="华文楷体"/>
              </a:rPr>
              <a:t>10</a:t>
            </a:r>
            <a:r>
              <a:rPr lang="zh-CN" altLang="zh-CN" sz="2800" dirty="0" smtClean="0">
                <a:ea typeface="华文楷体"/>
              </a:rPr>
              <a:t>名男生在踢球</a:t>
            </a:r>
            <a:r>
              <a:rPr lang="en-US" altLang="zh-CN" sz="2800" dirty="0" smtClean="0">
                <a:ea typeface="华文楷体"/>
              </a:rPr>
              <a:t>,</a:t>
            </a:r>
            <a:r>
              <a:rPr lang="zh-CN" altLang="zh-CN" sz="2800" dirty="0" smtClean="0">
                <a:ea typeface="华文楷体"/>
              </a:rPr>
              <a:t>女生比男生少</a:t>
            </a:r>
            <a:r>
              <a:rPr lang="zh-CN" altLang="en-US" sz="2800" dirty="0" smtClean="0">
                <a:ea typeface="华文楷体"/>
              </a:rPr>
              <a:t>二分之一</a:t>
            </a:r>
            <a:r>
              <a:rPr lang="en-US" altLang="zh-CN" sz="2800" dirty="0" smtClean="0">
                <a:ea typeface="华文楷体"/>
              </a:rPr>
              <a:t>,</a:t>
            </a:r>
            <a:r>
              <a:rPr lang="zh-CN" altLang="zh-CN" sz="2800" dirty="0" smtClean="0">
                <a:ea typeface="华文楷体"/>
              </a:rPr>
              <a:t>女生比男生少多少人</a:t>
            </a:r>
            <a:r>
              <a:rPr lang="en-US" altLang="zh-CN" sz="2800" dirty="0" smtClean="0">
                <a:ea typeface="华文楷体"/>
              </a:rPr>
              <a:t>?(</a:t>
            </a:r>
            <a:r>
              <a:rPr lang="zh-CN" altLang="en-US" sz="2800" dirty="0" smtClean="0">
                <a:ea typeface="华文楷体"/>
              </a:rPr>
              <a:t>答案不唯一</a:t>
            </a:r>
            <a:r>
              <a:rPr lang="en-US" altLang="zh-CN" sz="2800" dirty="0" smtClean="0">
                <a:ea typeface="华文楷体"/>
              </a:rPr>
              <a:t>)</a:t>
            </a:r>
            <a:endParaRPr lang="zh-CN" altLang="en-US" sz="2800" dirty="0">
              <a:ea typeface="华文楷体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5" grpId="0"/>
      <p:bldP spid="36" grpId="0"/>
      <p:bldP spid="41" grpId="0"/>
      <p:bldP spid="4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/>
          <p:nvPr/>
        </p:nvGrpSpPr>
        <p:grpSpPr bwMode="auto">
          <a:xfrm>
            <a:off x="6372225" y="333375"/>
            <a:ext cx="2411413" cy="1008063"/>
            <a:chOff x="0" y="0"/>
            <a:chExt cx="1633" cy="635"/>
          </a:xfrm>
        </p:grpSpPr>
        <p:pic>
          <p:nvPicPr>
            <p:cNvPr id="18447" name="Picture 3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>
                  <a:ea typeface="黑体" panose="02010609060101010101" pitchFamily="49" charset="-122"/>
                </a:rPr>
                <a:t>作业设计</a:t>
              </a:r>
              <a:endParaRPr lang="zh-CN" altLang="en-US" sz="3200">
                <a:ea typeface="黑体" panose="02010609060101010101" pitchFamily="49" charset="-122"/>
              </a:endParaRPr>
            </a:p>
          </p:txBody>
        </p:sp>
      </p:grpSp>
      <p:grpSp>
        <p:nvGrpSpPr>
          <p:cNvPr id="18435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18445" name="AutoShape 13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844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  <a:endParaRPr lang="en-US" altLang="zh-CN" sz="32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8436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18443" name="AutoShape 15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8444" name="Text Box 16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  <a:endParaRPr lang="en-US" altLang="zh-CN" sz="32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5" name="Group 28"/>
          <p:cNvGrpSpPr/>
          <p:nvPr/>
        </p:nvGrpSpPr>
        <p:grpSpPr bwMode="auto">
          <a:xfrm>
            <a:off x="2338610" y="3068638"/>
            <a:ext cx="4465638" cy="1873250"/>
            <a:chOff x="1337" y="1887"/>
            <a:chExt cx="2813" cy="1180"/>
          </a:xfrm>
        </p:grpSpPr>
        <p:pic>
          <p:nvPicPr>
            <p:cNvPr id="18441" name="Picture 15" descr="男天使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2744" y="1933"/>
              <a:ext cx="1406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2" name="AutoShape 27"/>
            <p:cNvSpPr>
              <a:spLocks noChangeArrowheads="1"/>
            </p:cNvSpPr>
            <p:nvPr/>
          </p:nvSpPr>
          <p:spPr bwMode="auto">
            <a:xfrm>
              <a:off x="1337" y="1887"/>
              <a:ext cx="1316" cy="726"/>
            </a:xfrm>
            <a:prstGeom prst="wedgeRoundRectCallout">
              <a:avLst>
                <a:gd name="adj1" fmla="val 68606"/>
                <a:gd name="adj2" fmla="val 62222"/>
                <a:gd name="adj3" fmla="val 16667"/>
              </a:avLst>
            </a:prstGeom>
            <a:solidFill>
              <a:srgbClr val="FFFF00">
                <a:alpha val="67000"/>
              </a:srgbClr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r>
                <a:rPr lang="zh-CN" altLang="en-US" sz="2800" dirty="0" smtClean="0">
                  <a:solidFill>
                    <a:srgbClr val="FF3399"/>
                  </a:solidFill>
                  <a:latin typeface="楷体_GB2312" pitchFamily="49" charset="-122"/>
                  <a:ea typeface="楷体_GB2312" pitchFamily="49" charset="-122"/>
                </a:rPr>
                <a:t>开动脑筋，加油啊！</a:t>
              </a:r>
              <a:endParaRPr lang="en-US" altLang="zh-CN" sz="2800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8438" name="Group 16"/>
          <p:cNvGrpSpPr/>
          <p:nvPr/>
        </p:nvGrpSpPr>
        <p:grpSpPr bwMode="auto">
          <a:xfrm>
            <a:off x="6011863" y="5805488"/>
            <a:ext cx="1684337" cy="877887"/>
            <a:chOff x="2699" y="3612"/>
            <a:chExt cx="1061" cy="553"/>
          </a:xfrm>
        </p:grpSpPr>
        <p:pic>
          <p:nvPicPr>
            <p:cNvPr id="1843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18440" name="Text Box 18">
              <a:hlinkClick r:id="rId7" action="ppaction://hlinksldjump" highlightClick="1">
                <a:snd r:embed="rId8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60" name="Group 38"/>
          <p:cNvGrpSpPr/>
          <p:nvPr/>
        </p:nvGrpSpPr>
        <p:grpSpPr bwMode="auto">
          <a:xfrm>
            <a:off x="3276600" y="188913"/>
            <a:ext cx="1584325" cy="579437"/>
            <a:chOff x="1066" y="2795"/>
            <a:chExt cx="998" cy="365"/>
          </a:xfrm>
        </p:grpSpPr>
        <p:sp>
          <p:nvSpPr>
            <p:cNvPr id="19485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997" cy="363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9486" name="Text Box 40"/>
            <p:cNvSpPr txBox="1">
              <a:spLocks noChangeArrowheads="1"/>
            </p:cNvSpPr>
            <p:nvPr/>
          </p:nvSpPr>
          <p:spPr bwMode="auto">
            <a:xfrm>
              <a:off x="1111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  <a:endParaRPr lang="en-US" altLang="zh-CN" sz="320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56" name="矩形 55"/>
          <p:cNvSpPr/>
          <p:nvPr/>
        </p:nvSpPr>
        <p:spPr>
          <a:xfrm>
            <a:off x="395536" y="1772816"/>
            <a:ext cx="82444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8.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一场洪灾将村里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960m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长的公路冲毁了  ，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 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被冲毁的公路长多少米？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7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78" name="TextBox 9"/>
          <p:cNvSpPr txBox="1">
            <a:spLocks noChangeArrowheads="1"/>
          </p:cNvSpPr>
          <p:nvPr/>
        </p:nvSpPr>
        <p:spPr bwMode="auto">
          <a:xfrm>
            <a:off x="-71470" y="980728"/>
            <a:ext cx="921547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页“练一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练”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graphicFrame>
        <p:nvGraphicFramePr>
          <p:cNvPr id="94" name="Object 1"/>
          <p:cNvGraphicFramePr>
            <a:graphicFrameLocks noChangeAspect="1"/>
          </p:cNvGraphicFramePr>
          <p:nvPr/>
        </p:nvGraphicFramePr>
        <p:xfrm>
          <a:off x="7668344" y="1746312"/>
          <a:ext cx="393700" cy="1014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Equation" r:id="rId1" imgW="152400" imgH="393700" progId="Equation.DSMT4">
                  <p:embed/>
                </p:oleObj>
              </mc:Choice>
              <mc:Fallback>
                <p:oleObj name="Equation" r:id="rId1" imgW="152400" imgH="393700" progId="Equation.DSMT4">
                  <p:embed/>
                  <p:pic>
                    <p:nvPicPr>
                      <p:cNvPr id="0" name="图片 717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68344" y="1746312"/>
                        <a:ext cx="393700" cy="1014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5" name="矩形 94"/>
          <p:cNvSpPr/>
          <p:nvPr/>
        </p:nvSpPr>
        <p:spPr>
          <a:xfrm>
            <a:off x="3059832" y="3887166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×</a:t>
            </a:r>
            <a:endParaRPr lang="zh-CN" altLang="en-US" dirty="0"/>
          </a:p>
        </p:txBody>
      </p:sp>
      <p:grpSp>
        <p:nvGrpSpPr>
          <p:cNvPr id="96" name="组合 95"/>
          <p:cNvGrpSpPr/>
          <p:nvPr/>
        </p:nvGrpSpPr>
        <p:grpSpPr>
          <a:xfrm>
            <a:off x="2411760" y="3806462"/>
            <a:ext cx="805029" cy="1056564"/>
            <a:chOff x="2755332" y="1969840"/>
            <a:chExt cx="805029" cy="1056564"/>
          </a:xfrm>
        </p:grpSpPr>
        <p:sp>
          <p:nvSpPr>
            <p:cNvPr id="97" name="矩形 96"/>
            <p:cNvSpPr/>
            <p:nvPr/>
          </p:nvSpPr>
          <p:spPr>
            <a:xfrm>
              <a:off x="2755332" y="1969840"/>
              <a:ext cx="80502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960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98" name="矩形 97"/>
            <p:cNvSpPr/>
            <p:nvPr/>
          </p:nvSpPr>
          <p:spPr>
            <a:xfrm>
              <a:off x="2755332" y="2441629"/>
              <a:ext cx="18473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99" name="矩形 98"/>
          <p:cNvSpPr/>
          <p:nvPr/>
        </p:nvSpPr>
        <p:spPr>
          <a:xfrm>
            <a:off x="3881371" y="3851966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sp>
        <p:nvSpPr>
          <p:cNvPr id="100" name="矩形 99"/>
          <p:cNvSpPr/>
          <p:nvPr/>
        </p:nvSpPr>
        <p:spPr>
          <a:xfrm>
            <a:off x="4745467" y="3832802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（米）</a:t>
            </a:r>
            <a:endParaRPr lang="zh-CN" altLang="en-US" sz="2800" dirty="0"/>
          </a:p>
        </p:txBody>
      </p:sp>
      <p:grpSp>
        <p:nvGrpSpPr>
          <p:cNvPr id="101" name="组合 100"/>
          <p:cNvGrpSpPr/>
          <p:nvPr/>
        </p:nvGrpSpPr>
        <p:grpSpPr>
          <a:xfrm>
            <a:off x="3521331" y="3573016"/>
            <a:ext cx="432048" cy="999030"/>
            <a:chOff x="2741242" y="2006633"/>
            <a:chExt cx="432048" cy="999030"/>
          </a:xfrm>
        </p:grpSpPr>
        <p:sp>
          <p:nvSpPr>
            <p:cNvPr id="102" name="矩形 101"/>
            <p:cNvSpPr/>
            <p:nvPr/>
          </p:nvSpPr>
          <p:spPr>
            <a:xfrm>
              <a:off x="2756188" y="2006633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2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103" name="直接连接符 102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矩形 103"/>
            <p:cNvSpPr/>
            <p:nvPr/>
          </p:nvSpPr>
          <p:spPr>
            <a:xfrm>
              <a:off x="2756188" y="2420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3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05" name="矩形 104"/>
          <p:cNvSpPr/>
          <p:nvPr/>
        </p:nvSpPr>
        <p:spPr>
          <a:xfrm>
            <a:off x="4241411" y="3766706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</a:rPr>
              <a:t>640</a:t>
            </a:r>
            <a:endParaRPr lang="zh-CN" altLang="zh-CN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547664" y="4980538"/>
            <a:ext cx="4968552" cy="623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5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+mn-ea"/>
                <a:ea typeface="华文楷体"/>
              </a:rPr>
              <a:t>答</a:t>
            </a:r>
            <a:r>
              <a:rPr lang="zh-CN" altLang="en-US" sz="3200" b="1" dirty="0" smtClean="0">
                <a:solidFill>
                  <a:srgbClr val="C00000"/>
                </a:solidFill>
                <a:latin typeface="+mn-ea"/>
                <a:ea typeface="华文楷体"/>
              </a:rPr>
              <a:t>：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华文楷体"/>
              </a:rPr>
              <a:t>被冲毁的公路长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华文楷体"/>
              </a:rPr>
              <a:t>640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华文楷体"/>
              </a:rPr>
              <a:t>米。</a:t>
            </a:r>
            <a:endParaRPr lang="zh-CN" altLang="en-US" sz="3200" dirty="0">
              <a:solidFill>
                <a:srgbClr val="C00000"/>
              </a:solidFill>
              <a:latin typeface="+mn-ea"/>
              <a:ea typeface="华文楷体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/>
      <p:bldP spid="99" grpId="0"/>
      <p:bldP spid="100" grpId="0"/>
      <p:bldP spid="105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-71470" y="620688"/>
            <a:ext cx="921547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页“练一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练”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TextBox 9"/>
          <p:cNvSpPr txBox="1">
            <a:spLocks noChangeArrowheads="1"/>
          </p:cNvSpPr>
          <p:nvPr/>
        </p:nvSpPr>
        <p:spPr bwMode="auto">
          <a:xfrm>
            <a:off x="0" y="1269107"/>
            <a:ext cx="8676953" cy="19389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5000"/>
              </a:lnSpc>
            </a:pPr>
            <a:r>
              <a:rPr lang="zh-CN" altLang="en-US" sz="3200" b="1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en-US" altLang="zh-CN" sz="3200" b="1" dirty="0" smtClean="0">
                <a:solidFill>
                  <a:schemeClr val="tx1"/>
                </a:solidFill>
                <a:latin typeface="+mn-ea"/>
                <a:ea typeface="+mn-ea"/>
              </a:rPr>
              <a:t>9.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  <a:ea typeface="+mn-ea"/>
              </a:rPr>
              <a:t>某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种松鼠的体长在</a:t>
            </a:r>
            <a:r>
              <a:rPr lang="en-US" altLang="zh-CN" sz="3200" b="1" dirty="0">
                <a:solidFill>
                  <a:schemeClr val="tx1"/>
                </a:solidFill>
                <a:latin typeface="+mn-ea"/>
                <a:ea typeface="+mn-ea"/>
              </a:rPr>
              <a:t>20cm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到</a:t>
            </a:r>
            <a:r>
              <a:rPr lang="en-US" altLang="zh-CN" sz="3200" b="1" dirty="0">
                <a:solidFill>
                  <a:schemeClr val="tx1"/>
                </a:solidFill>
                <a:latin typeface="+mn-ea"/>
                <a:ea typeface="+mn-ea"/>
              </a:rPr>
              <a:t>28cm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之间，它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  <a:ea typeface="+mn-ea"/>
              </a:rPr>
              <a:t>的</a:t>
            </a:r>
            <a:endParaRPr lang="en-US" altLang="zh-CN" sz="3200" b="1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25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  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  <a:ea typeface="+mn-ea"/>
              </a:rPr>
              <a:t>尾巴约占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体长的  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  <a:ea typeface="+mn-ea"/>
              </a:rPr>
              <a:t>，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尾巴最长约有多长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  <a:ea typeface="+mn-ea"/>
              </a:rPr>
              <a:t>？</a:t>
            </a:r>
            <a:endParaRPr lang="en-US" altLang="zh-CN" sz="3200" b="1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25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  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  <a:ea typeface="+mn-ea"/>
              </a:rPr>
              <a:t>最短约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有多长？</a:t>
            </a:r>
            <a:endParaRPr lang="zh-CN" altLang="en-US" sz="32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aphicFrame>
        <p:nvGraphicFramePr>
          <p:cNvPr id="20" name="Object 22"/>
          <p:cNvGraphicFramePr>
            <a:graphicFrameLocks noChangeAspect="1"/>
          </p:cNvGraphicFramePr>
          <p:nvPr/>
        </p:nvGraphicFramePr>
        <p:xfrm>
          <a:off x="3831512" y="1766863"/>
          <a:ext cx="393700" cy="1014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Equation" r:id="rId1" imgW="152400" imgH="393700" progId="Equation.DSMT4">
                  <p:embed/>
                </p:oleObj>
              </mc:Choice>
              <mc:Fallback>
                <p:oleObj name="Equation" r:id="rId1" imgW="152400" imgH="393700" progId="Equation.DSMT4">
                  <p:embed/>
                  <p:pic>
                    <p:nvPicPr>
                      <p:cNvPr id="0" name="图片 819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31512" y="1766863"/>
                        <a:ext cx="393700" cy="1014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" name="Picture 23" descr="C:\Users\Administrator\Desktop\图片1副本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2428868"/>
            <a:ext cx="4343400" cy="2447925"/>
          </a:xfrm>
          <a:prstGeom prst="rect">
            <a:avLst/>
          </a:prstGeom>
          <a:noFill/>
        </p:spPr>
      </p:pic>
      <p:sp>
        <p:nvSpPr>
          <p:cNvPr id="22" name="矩形 21"/>
          <p:cNvSpPr/>
          <p:nvPr/>
        </p:nvSpPr>
        <p:spPr>
          <a:xfrm>
            <a:off x="2619588" y="3757135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3275280" y="3711631"/>
            <a:ext cx="12250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（</a:t>
            </a:r>
            <a:r>
              <a:rPr lang="en-US" altLang="zh-CN" sz="2800" dirty="0" smtClean="0"/>
              <a:t>m</a:t>
            </a:r>
            <a:r>
              <a:rPr lang="zh-CN" altLang="en-US" sz="2800" dirty="0" smtClean="0"/>
              <a:t>）</a:t>
            </a:r>
            <a:endParaRPr lang="zh-CN" altLang="en-US" sz="2800" dirty="0"/>
          </a:p>
        </p:txBody>
      </p:sp>
      <p:grpSp>
        <p:nvGrpSpPr>
          <p:cNvPr id="24" name="组合 23"/>
          <p:cNvGrpSpPr/>
          <p:nvPr/>
        </p:nvGrpSpPr>
        <p:grpSpPr>
          <a:xfrm>
            <a:off x="3014725" y="3639623"/>
            <a:ext cx="598241" cy="784584"/>
            <a:chOff x="2623730" y="2188827"/>
            <a:chExt cx="598241" cy="784584"/>
          </a:xfrm>
        </p:grpSpPr>
        <p:sp>
          <p:nvSpPr>
            <p:cNvPr id="25" name="矩形 24"/>
            <p:cNvSpPr/>
            <p:nvPr/>
          </p:nvSpPr>
          <p:spPr>
            <a:xfrm>
              <a:off x="2623730" y="2188827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21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2746866" y="2388636"/>
              <a:ext cx="18473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403648" y="3429347"/>
            <a:ext cx="436958" cy="963815"/>
            <a:chOff x="2618694" y="2022848"/>
            <a:chExt cx="436958" cy="963815"/>
          </a:xfrm>
        </p:grpSpPr>
        <p:sp>
          <p:nvSpPr>
            <p:cNvPr id="28" name="矩形 27"/>
            <p:cNvSpPr/>
            <p:nvPr/>
          </p:nvSpPr>
          <p:spPr>
            <a:xfrm>
              <a:off x="2650108" y="202284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3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2623604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矩形 29"/>
            <p:cNvSpPr/>
            <p:nvPr/>
          </p:nvSpPr>
          <p:spPr>
            <a:xfrm>
              <a:off x="2618694" y="2401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4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1739293" y="3723127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×</a:t>
            </a:r>
            <a:endParaRPr lang="zh-CN" altLang="en-US" dirty="0"/>
          </a:p>
        </p:txBody>
      </p:sp>
      <p:sp>
        <p:nvSpPr>
          <p:cNvPr id="32" name="矩形 31"/>
          <p:cNvSpPr/>
          <p:nvPr/>
        </p:nvSpPr>
        <p:spPr>
          <a:xfrm>
            <a:off x="2115532" y="3637867"/>
            <a:ext cx="8571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</a:rPr>
              <a:t>28</a:t>
            </a:r>
            <a:endParaRPr lang="zh-CN" altLang="zh-CN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95536" y="3645371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最长：</a:t>
            </a:r>
            <a:endParaRPr lang="zh-CN" altLang="en-US" sz="2800" dirty="0"/>
          </a:p>
        </p:txBody>
      </p:sp>
      <p:sp>
        <p:nvSpPr>
          <p:cNvPr id="34" name="矩形 33"/>
          <p:cNvSpPr/>
          <p:nvPr/>
        </p:nvSpPr>
        <p:spPr>
          <a:xfrm>
            <a:off x="2632694" y="4778152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sp>
        <p:nvSpPr>
          <p:cNvPr id="35" name="矩形 34"/>
          <p:cNvSpPr/>
          <p:nvPr/>
        </p:nvSpPr>
        <p:spPr>
          <a:xfrm>
            <a:off x="3288386" y="4732648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（</a:t>
            </a:r>
            <a:r>
              <a:rPr lang="en-US" altLang="zh-CN" sz="2800" dirty="0" smtClean="0"/>
              <a:t>m</a:t>
            </a:r>
            <a:r>
              <a:rPr lang="zh-CN" altLang="en-US" sz="2800" dirty="0" smtClean="0"/>
              <a:t>）</a:t>
            </a:r>
            <a:endParaRPr lang="zh-CN" altLang="en-US" sz="2800" dirty="0"/>
          </a:p>
        </p:txBody>
      </p:sp>
      <p:grpSp>
        <p:nvGrpSpPr>
          <p:cNvPr id="36" name="组合 35"/>
          <p:cNvGrpSpPr/>
          <p:nvPr/>
        </p:nvGrpSpPr>
        <p:grpSpPr>
          <a:xfrm>
            <a:off x="3027831" y="4660640"/>
            <a:ext cx="598241" cy="784584"/>
            <a:chOff x="2623730" y="2188827"/>
            <a:chExt cx="598241" cy="784584"/>
          </a:xfrm>
        </p:grpSpPr>
        <p:sp>
          <p:nvSpPr>
            <p:cNvPr id="37" name="矩形 36"/>
            <p:cNvSpPr/>
            <p:nvPr/>
          </p:nvSpPr>
          <p:spPr>
            <a:xfrm>
              <a:off x="2623730" y="2188827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15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2746866" y="2388636"/>
              <a:ext cx="18473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416754" y="4450364"/>
            <a:ext cx="436958" cy="963815"/>
            <a:chOff x="2618694" y="2022848"/>
            <a:chExt cx="436958" cy="963815"/>
          </a:xfrm>
        </p:grpSpPr>
        <p:sp>
          <p:nvSpPr>
            <p:cNvPr id="40" name="矩形 39"/>
            <p:cNvSpPr/>
            <p:nvPr/>
          </p:nvSpPr>
          <p:spPr>
            <a:xfrm>
              <a:off x="2650108" y="202284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3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2623604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矩形 41"/>
            <p:cNvSpPr/>
            <p:nvPr/>
          </p:nvSpPr>
          <p:spPr>
            <a:xfrm>
              <a:off x="2618694" y="2401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4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1752399" y="4744144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×</a:t>
            </a:r>
            <a:endParaRPr lang="zh-CN" altLang="en-US" dirty="0"/>
          </a:p>
        </p:txBody>
      </p:sp>
      <p:sp>
        <p:nvSpPr>
          <p:cNvPr id="44" name="矩形 43"/>
          <p:cNvSpPr/>
          <p:nvPr/>
        </p:nvSpPr>
        <p:spPr>
          <a:xfrm>
            <a:off x="2128638" y="4658884"/>
            <a:ext cx="8571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</a:rPr>
              <a:t>20</a:t>
            </a:r>
            <a:endParaRPr lang="zh-CN" altLang="zh-CN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08642" y="4666388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最短：</a:t>
            </a:r>
            <a:endParaRPr lang="zh-CN" altLang="en-US" sz="2800" dirty="0"/>
          </a:p>
        </p:txBody>
      </p:sp>
      <p:grpSp>
        <p:nvGrpSpPr>
          <p:cNvPr id="46" name="Group 12"/>
          <p:cNvGrpSpPr/>
          <p:nvPr/>
        </p:nvGrpSpPr>
        <p:grpSpPr bwMode="auto">
          <a:xfrm>
            <a:off x="5220072" y="6237312"/>
            <a:ext cx="2376488" cy="563562"/>
            <a:chOff x="1474" y="3765"/>
            <a:chExt cx="952" cy="355"/>
          </a:xfrm>
        </p:grpSpPr>
        <p:sp>
          <p:nvSpPr>
            <p:cNvPr id="47" name="AutoShape 13">
              <a:hlinkClick r:id="rId4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48" name="Text Box 14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返回作业设计</a:t>
              </a:r>
              <a:endParaRPr lang="zh-CN" altLang="en-US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467544" y="5517232"/>
            <a:ext cx="7819232" cy="5568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5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+mn-ea"/>
                <a:ea typeface="+mn-ea"/>
              </a:rPr>
              <a:t>答</a:t>
            </a:r>
            <a:r>
              <a:rPr lang="zh-CN" altLang="en-US" sz="2800" b="1" dirty="0" smtClean="0">
                <a:solidFill>
                  <a:srgbClr val="C00000"/>
                </a:solidFill>
                <a:latin typeface="+mn-ea"/>
                <a:ea typeface="+mn-ea"/>
              </a:rPr>
              <a:t>：</a:t>
            </a:r>
            <a:r>
              <a:rPr lang="zh-CN" altLang="en-US" sz="2800" dirty="0" smtClean="0">
                <a:solidFill>
                  <a:srgbClr val="C00000"/>
                </a:solidFill>
                <a:latin typeface="+mn-ea"/>
              </a:rPr>
              <a:t>尾巴最长约有</a:t>
            </a:r>
            <a:r>
              <a:rPr lang="en-US" altLang="zh-CN" sz="2800" dirty="0" smtClean="0">
                <a:solidFill>
                  <a:srgbClr val="C00000"/>
                </a:solidFill>
                <a:latin typeface="+mn-ea"/>
              </a:rPr>
              <a:t>21</a:t>
            </a:r>
            <a:r>
              <a:rPr lang="zh-CN" altLang="en-US" sz="2800" dirty="0" smtClean="0">
                <a:solidFill>
                  <a:srgbClr val="C00000"/>
                </a:solidFill>
                <a:latin typeface="+mn-ea"/>
              </a:rPr>
              <a:t>米</a:t>
            </a:r>
            <a:r>
              <a:rPr lang="en-US" altLang="zh-CN" sz="2800" dirty="0" smtClean="0">
                <a:solidFill>
                  <a:srgbClr val="C00000"/>
                </a:solidFill>
                <a:latin typeface="+mn-ea"/>
              </a:rPr>
              <a:t>,</a:t>
            </a:r>
            <a:r>
              <a:rPr lang="zh-CN" altLang="en-US" sz="2800" dirty="0" smtClean="0">
                <a:solidFill>
                  <a:srgbClr val="C00000"/>
                </a:solidFill>
                <a:latin typeface="+mn-ea"/>
              </a:rPr>
              <a:t>最短约有</a:t>
            </a:r>
            <a:r>
              <a:rPr lang="en-US" altLang="zh-CN" sz="2800" dirty="0" smtClean="0">
                <a:solidFill>
                  <a:srgbClr val="C00000"/>
                </a:solidFill>
                <a:latin typeface="+mn-ea"/>
              </a:rPr>
              <a:t>15</a:t>
            </a:r>
            <a:r>
              <a:rPr lang="zh-CN" altLang="en-US" sz="2800" dirty="0" smtClean="0">
                <a:solidFill>
                  <a:srgbClr val="C00000"/>
                </a:solidFill>
                <a:latin typeface="+mn-ea"/>
              </a:rPr>
              <a:t>米</a:t>
            </a:r>
            <a:r>
              <a:rPr lang="zh-CN" altLang="en-US" sz="2800" b="1" dirty="0" smtClean="0">
                <a:solidFill>
                  <a:srgbClr val="C00000"/>
                </a:solidFill>
                <a:latin typeface="+mn-ea"/>
                <a:ea typeface="+mn-ea"/>
              </a:rPr>
              <a:t>。</a:t>
            </a:r>
            <a:endParaRPr lang="zh-CN" altLang="en-US" sz="2800" b="1" dirty="0">
              <a:solidFill>
                <a:srgbClr val="C0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31" grpId="0"/>
      <p:bldP spid="32" grpId="0"/>
      <p:bldP spid="33" grpId="0"/>
      <p:bldP spid="34" grpId="0"/>
      <p:bldP spid="35" grpId="0"/>
      <p:bldP spid="43" grpId="0"/>
      <p:bldP spid="44" grpId="0"/>
      <p:bldP spid="45" grpId="0"/>
      <p:bldP spid="4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22537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2547" name="未知"/>
              <p:cNvSpPr/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04"/>
                  <a:gd name="T13" fmla="*/ 0 h 288"/>
                  <a:gd name="T14" fmla="*/ 1104 w 1104"/>
                  <a:gd name="T15" fmla="*/ 288 h 28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48" name="未知"/>
              <p:cNvSpPr/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20"/>
                  <a:gd name="T16" fmla="*/ 0 h 1008"/>
                  <a:gd name="T17" fmla="*/ 1920 w 1920"/>
                  <a:gd name="T18" fmla="*/ 1008 h 10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49" name="未知"/>
              <p:cNvSpPr/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"/>
                  <a:gd name="T16" fmla="*/ 0 h 432"/>
                  <a:gd name="T17" fmla="*/ 2160 w 2160"/>
                  <a:gd name="T18" fmla="*/ 432 h 4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0" name="未知"/>
              <p:cNvSpPr/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60"/>
                  <a:gd name="T16" fmla="*/ 0 h 600"/>
                  <a:gd name="T17" fmla="*/ 1860 w 1860"/>
                  <a:gd name="T18" fmla="*/ 600 h 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1" name="未知"/>
              <p:cNvSpPr/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44"/>
                  <a:gd name="T16" fmla="*/ 0 h 192"/>
                  <a:gd name="T17" fmla="*/ 2244 w 2244"/>
                  <a:gd name="T18" fmla="*/ 192 h 1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2" name="未知"/>
              <p:cNvSpPr/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72"/>
                  <a:gd name="T16" fmla="*/ 0 h 480"/>
                  <a:gd name="T17" fmla="*/ 1872 w 1872"/>
                  <a:gd name="T18" fmla="*/ 480 h 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3" name="未知"/>
              <p:cNvSpPr/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08"/>
                  <a:gd name="T16" fmla="*/ 0 h 150"/>
                  <a:gd name="T17" fmla="*/ 2208 w 2208"/>
                  <a:gd name="T18" fmla="*/ 150 h 15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4" name="未知"/>
              <p:cNvSpPr/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60"/>
                  <a:gd name="T46" fmla="*/ 0 h 1746"/>
                  <a:gd name="T47" fmla="*/ 960 w 960"/>
                  <a:gd name="T48" fmla="*/ 1746 h 174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 cmpd="sng">
                <a:solidFill>
                  <a:schemeClr val="bg2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2538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2545" name="AutoShape 12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6" name="Text Box 13">
                <a:hlinkClick r:id="rId1" action="ppaction://hlinksldjump" highlightClick="1">
                  <a:snd r:embed="rId2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基础巩固</a:t>
                </a:r>
                <a:endParaRPr lang="zh-CN" altLang="en-US" sz="3600" dirty="0">
                  <a:solidFill>
                    <a:srgbClr val="D60093"/>
                  </a:solidFill>
                  <a:ea typeface="楷体_GB2312" pitchFamily="49" charset="-122"/>
                </a:endParaRPr>
              </a:p>
            </p:txBody>
          </p:sp>
        </p:grpSp>
        <p:grpSp>
          <p:nvGrpSpPr>
            <p:cNvPr id="22539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2543" name="AutoShape 15">
                <a:hlinkClick r:id="rId3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4" name="Text Box 16">
                <a:hlinkClick r:id="rId3" action="ppaction://hlinksldjump" highlightClick="1">
                  <a:snd r:embed="rId2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提升培优</a:t>
                </a:r>
                <a:endParaRPr lang="zh-CN" altLang="en-US" sz="3600" dirty="0">
                  <a:solidFill>
                    <a:srgbClr val="D60093"/>
                  </a:solidFill>
                  <a:ea typeface="楷体_GB2312" pitchFamily="49" charset="-122"/>
                </a:endParaRPr>
              </a:p>
            </p:txBody>
          </p:sp>
        </p:grpSp>
        <p:grpSp>
          <p:nvGrpSpPr>
            <p:cNvPr id="22540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2541" name="AutoShape 18">
                <a:hlinkClick r:id="" action="ppaction://noaction">
                  <a:snd r:embed="rId2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2" name="Text Box 19">
                <a:hlinkClick r:id="rId4" action="ppaction://hlinksldjump" highlightClick="1">
                  <a:snd r:embed="rId2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楷体_GB2312" pitchFamily="49" charset="-122"/>
                    <a:ea typeface="楷体_GB2312" pitchFamily="49" charset="-122"/>
                  </a:rPr>
                  <a:t> 思维创新</a:t>
                </a:r>
                <a:endParaRPr lang="zh-CN" altLang="en-US" sz="3600" dirty="0">
                  <a:solidFill>
                    <a:srgbClr val="D60093"/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</p:grpSp>
      </p:grpSp>
      <p:grpSp>
        <p:nvGrpSpPr>
          <p:cNvPr id="22531" name="Group 23"/>
          <p:cNvGrpSpPr/>
          <p:nvPr/>
        </p:nvGrpSpPr>
        <p:grpSpPr bwMode="auto">
          <a:xfrm>
            <a:off x="3708400" y="404813"/>
            <a:ext cx="1584325" cy="647700"/>
            <a:chOff x="3016" y="2750"/>
            <a:chExt cx="998" cy="408"/>
          </a:xfrm>
        </p:grpSpPr>
        <p:sp>
          <p:nvSpPr>
            <p:cNvPr id="22535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998" cy="408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22536" name="Text Box 25"/>
            <p:cNvSpPr txBox="1">
              <a:spLocks noChangeArrowheads="1"/>
            </p:cNvSpPr>
            <p:nvPr/>
          </p:nvSpPr>
          <p:spPr bwMode="auto">
            <a:xfrm>
              <a:off x="3061" y="275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2</a:t>
              </a:r>
              <a:endParaRPr lang="en-US" altLang="zh-CN" sz="320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22532" name="Group 29"/>
          <p:cNvGrpSpPr/>
          <p:nvPr/>
        </p:nvGrpSpPr>
        <p:grpSpPr bwMode="auto">
          <a:xfrm>
            <a:off x="1258888" y="6021388"/>
            <a:ext cx="2519362" cy="519112"/>
            <a:chOff x="1474" y="3793"/>
            <a:chExt cx="952" cy="327"/>
          </a:xfrm>
        </p:grpSpPr>
        <p:sp>
          <p:nvSpPr>
            <p:cNvPr id="22533" name="AutoShape 30">
              <a:hlinkClick r:id="rId5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871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22534" name="Text Box 31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返回作业设计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7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3578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79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3576" name="Rectangle 68"/>
          <p:cNvSpPr>
            <a:spLocks noChangeArrowheads="1"/>
          </p:cNvSpPr>
          <p:nvPr/>
        </p:nvSpPr>
        <p:spPr bwMode="auto">
          <a:xfrm>
            <a:off x="1024643" y="841211"/>
            <a:ext cx="5131533" cy="715581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  1.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（基础题）</a:t>
            </a:r>
            <a:r>
              <a:rPr lang="zh-CN" altLang="zh-CN" sz="3200" dirty="0" smtClean="0">
                <a:solidFill>
                  <a:schemeClr val="tx1"/>
                </a:solidFill>
              </a:rPr>
              <a:t>比较大小。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</p:txBody>
      </p:sp>
      <p:graphicFrame>
        <p:nvGraphicFramePr>
          <p:cNvPr id="27" name="Object 10"/>
          <p:cNvGraphicFramePr>
            <a:graphicFrameLocks noChangeAspect="1"/>
          </p:cNvGraphicFramePr>
          <p:nvPr/>
        </p:nvGraphicFramePr>
        <p:xfrm>
          <a:off x="1637878" y="2828062"/>
          <a:ext cx="2489200" cy="1014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2" name="Equation" r:id="rId2" imgW="965200" imgH="393700" progId="Equation.DSMT4">
                  <p:embed/>
                </p:oleObj>
              </mc:Choice>
              <mc:Fallback>
                <p:oleObj name="Equation" r:id="rId2" imgW="965200" imgH="393700" progId="Equation.DSMT4">
                  <p:embed/>
                  <p:pic>
                    <p:nvPicPr>
                      <p:cNvPr id="0" name="图片 92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37878" y="2828062"/>
                        <a:ext cx="2489200" cy="1014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矩形 27"/>
          <p:cNvSpPr/>
          <p:nvPr/>
        </p:nvSpPr>
        <p:spPr>
          <a:xfrm>
            <a:off x="2550486" y="3005205"/>
            <a:ext cx="7093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 smtClean="0">
                <a:solidFill>
                  <a:schemeClr val="tx1"/>
                </a:solidFill>
                <a:latin typeface="+mn-ea"/>
              </a:rPr>
              <a:t>○</a:t>
            </a:r>
            <a:endParaRPr lang="zh-CN" altLang="en-US" sz="3600" dirty="0"/>
          </a:p>
        </p:txBody>
      </p:sp>
      <p:graphicFrame>
        <p:nvGraphicFramePr>
          <p:cNvPr id="29" name="Object 11"/>
          <p:cNvGraphicFramePr>
            <a:graphicFrameLocks noChangeAspect="1"/>
          </p:cNvGraphicFramePr>
          <p:nvPr/>
        </p:nvGraphicFramePr>
        <p:xfrm>
          <a:off x="5061868" y="2789181"/>
          <a:ext cx="2030412" cy="1014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3" name="Equation" r:id="rId4" imgW="786765" imgH="393700" progId="Equation.DSMT4">
                  <p:embed/>
                </p:oleObj>
              </mc:Choice>
              <mc:Fallback>
                <p:oleObj name="Equation" r:id="rId4" imgW="786765" imgH="393700" progId="Equation.DSMT4">
                  <p:embed/>
                  <p:pic>
                    <p:nvPicPr>
                      <p:cNvPr id="0" name="图片 92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61868" y="2789181"/>
                        <a:ext cx="2030412" cy="1014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矩形 29"/>
          <p:cNvSpPr/>
          <p:nvPr/>
        </p:nvSpPr>
        <p:spPr>
          <a:xfrm>
            <a:off x="5996362" y="2988990"/>
            <a:ext cx="7093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 smtClean="0">
                <a:solidFill>
                  <a:schemeClr val="tx1"/>
                </a:solidFill>
                <a:latin typeface="+mn-ea"/>
              </a:rPr>
              <a:t>○</a:t>
            </a:r>
            <a:endParaRPr lang="zh-CN" altLang="en-US" sz="3600" dirty="0"/>
          </a:p>
        </p:txBody>
      </p:sp>
      <p:sp>
        <p:nvSpPr>
          <p:cNvPr id="31" name="矩形 30"/>
          <p:cNvSpPr/>
          <p:nvPr/>
        </p:nvSpPr>
        <p:spPr>
          <a:xfrm>
            <a:off x="2662708" y="3064209"/>
            <a:ext cx="3946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/>
              <a:t>&lt;</a:t>
            </a:r>
            <a:endParaRPr lang="zh-CN" altLang="en-US" sz="2800" dirty="0"/>
          </a:p>
        </p:txBody>
      </p:sp>
      <p:sp>
        <p:nvSpPr>
          <p:cNvPr id="32" name="矩形 31"/>
          <p:cNvSpPr/>
          <p:nvPr/>
        </p:nvSpPr>
        <p:spPr>
          <a:xfrm>
            <a:off x="6142770" y="3050957"/>
            <a:ext cx="394660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ea typeface="华文楷体"/>
              </a:rPr>
              <a:t>&gt;</a:t>
            </a:r>
            <a:endParaRPr lang="zh-CN" altLang="en-US" sz="2800" dirty="0" smtClean="0">
              <a:ea typeface="华文楷体"/>
            </a:endParaRPr>
          </a:p>
          <a:p>
            <a:endParaRPr lang="zh-CN" altLang="en-US" sz="2800" dirty="0"/>
          </a:p>
        </p:txBody>
      </p:sp>
      <p:grpSp>
        <p:nvGrpSpPr>
          <p:cNvPr id="33" name="Group 8"/>
          <p:cNvGrpSpPr/>
          <p:nvPr/>
        </p:nvGrpSpPr>
        <p:grpSpPr bwMode="auto">
          <a:xfrm>
            <a:off x="5580063" y="6149975"/>
            <a:ext cx="1943100" cy="519113"/>
            <a:chOff x="1474" y="3793"/>
            <a:chExt cx="952" cy="327"/>
          </a:xfrm>
        </p:grpSpPr>
        <p:sp>
          <p:nvSpPr>
            <p:cNvPr id="34" name="AutoShape 9">
              <a:hlinkClick r:id="rId6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37" name="Text Box 10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2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/>
          <p:nvPr/>
        </p:nvGrpSpPr>
        <p:grpSpPr bwMode="auto">
          <a:xfrm>
            <a:off x="7848600" y="0"/>
            <a:ext cx="1295400" cy="1292225"/>
            <a:chOff x="4944" y="210"/>
            <a:chExt cx="816" cy="814"/>
          </a:xfrm>
        </p:grpSpPr>
        <p:pic>
          <p:nvPicPr>
            <p:cNvPr id="3" name="Picture 8" descr="Pink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  <a:endParaRPr lang="zh-CN" altLang="en-US" sz="3600" kern="10" dirty="0">
                <a:ln w="9525">
                  <a:solidFill>
                    <a:srgbClr val="FFFF00"/>
                  </a:solidFill>
                  <a:round/>
                </a:ln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5" name="Rectangle 22"/>
          <p:cNvSpPr>
            <a:spLocks noChangeArrowheads="1"/>
          </p:cNvSpPr>
          <p:nvPr/>
        </p:nvSpPr>
        <p:spPr bwMode="auto">
          <a:xfrm>
            <a:off x="467544" y="692696"/>
            <a:ext cx="9505056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一块花布长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20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米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做衣服用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去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后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剩下几分之几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还剩下多少米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endParaRPr lang="zh-CN" altLang="en-US" sz="3200" dirty="0" smtClean="0">
              <a:solidFill>
                <a:schemeClr val="tx1"/>
              </a:solidFill>
              <a:latin typeface="+mn-ea"/>
              <a:ea typeface="+mn-ea"/>
            </a:endParaRPr>
          </a:p>
        </p:txBody>
      </p:sp>
      <p:graphicFrame>
        <p:nvGraphicFramePr>
          <p:cNvPr id="119820" name="Object 12"/>
          <p:cNvGraphicFramePr>
            <a:graphicFrameLocks noChangeAspect="1"/>
          </p:cNvGraphicFramePr>
          <p:nvPr/>
        </p:nvGraphicFramePr>
        <p:xfrm>
          <a:off x="1619349" y="1354138"/>
          <a:ext cx="360363" cy="1014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4" name="Equation" r:id="rId2" imgW="139700" imgH="393700" progId="Equation.DSMT4">
                  <p:embed/>
                </p:oleObj>
              </mc:Choice>
              <mc:Fallback>
                <p:oleObj name="Equation" r:id="rId2" imgW="139700" imgH="393700" progId="Equation.DSMT4">
                  <p:embed/>
                  <p:pic>
                    <p:nvPicPr>
                      <p:cNvPr id="0" name="图片 102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349" y="1354138"/>
                        <a:ext cx="360363" cy="1014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矩形 24"/>
          <p:cNvSpPr/>
          <p:nvPr/>
        </p:nvSpPr>
        <p:spPr>
          <a:xfrm>
            <a:off x="4353266" y="4202088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sp>
        <p:nvSpPr>
          <p:cNvPr id="47" name="矩形 46"/>
          <p:cNvSpPr/>
          <p:nvPr/>
        </p:nvSpPr>
        <p:spPr>
          <a:xfrm>
            <a:off x="5109781" y="4156584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（米）</a:t>
            </a:r>
            <a:endParaRPr lang="zh-CN" altLang="en-US" sz="2800" dirty="0"/>
          </a:p>
        </p:txBody>
      </p:sp>
      <p:grpSp>
        <p:nvGrpSpPr>
          <p:cNvPr id="48" name="组合 47"/>
          <p:cNvGrpSpPr/>
          <p:nvPr/>
        </p:nvGrpSpPr>
        <p:grpSpPr>
          <a:xfrm>
            <a:off x="4905536" y="4084576"/>
            <a:ext cx="391454" cy="784584"/>
            <a:chOff x="2623730" y="2188827"/>
            <a:chExt cx="391454" cy="784584"/>
          </a:xfrm>
        </p:grpSpPr>
        <p:sp>
          <p:nvSpPr>
            <p:cNvPr id="49" name="矩形 48"/>
            <p:cNvSpPr/>
            <p:nvPr/>
          </p:nvSpPr>
          <p:spPr>
            <a:xfrm>
              <a:off x="2623730" y="2188827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8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2746866" y="2388636"/>
              <a:ext cx="18473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915816" y="3861048"/>
            <a:ext cx="436958" cy="963815"/>
            <a:chOff x="2618694" y="2022848"/>
            <a:chExt cx="436958" cy="963815"/>
          </a:xfrm>
        </p:grpSpPr>
        <p:sp>
          <p:nvSpPr>
            <p:cNvPr id="22" name="矩形 21"/>
            <p:cNvSpPr/>
            <p:nvPr/>
          </p:nvSpPr>
          <p:spPr>
            <a:xfrm>
              <a:off x="2650108" y="202284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2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2623604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矩形 23"/>
            <p:cNvSpPr/>
            <p:nvPr/>
          </p:nvSpPr>
          <p:spPr>
            <a:xfrm>
              <a:off x="2618694" y="2401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5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3294018" y="4154828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×</a:t>
            </a:r>
            <a:endParaRPr lang="zh-CN" altLang="en-US" dirty="0"/>
          </a:p>
        </p:txBody>
      </p:sp>
      <p:sp>
        <p:nvSpPr>
          <p:cNvPr id="30" name="矩形 29"/>
          <p:cNvSpPr/>
          <p:nvPr/>
        </p:nvSpPr>
        <p:spPr>
          <a:xfrm>
            <a:off x="3660926" y="4069568"/>
            <a:ext cx="8571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</a:rPr>
              <a:t>20</a:t>
            </a:r>
            <a:endParaRPr lang="zh-CN" altLang="zh-CN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286168" y="3121968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grpSp>
        <p:nvGrpSpPr>
          <p:cNvPr id="28" name="组合 27"/>
          <p:cNvGrpSpPr/>
          <p:nvPr/>
        </p:nvGrpSpPr>
        <p:grpSpPr>
          <a:xfrm>
            <a:off x="3806416" y="2780928"/>
            <a:ext cx="436958" cy="963815"/>
            <a:chOff x="2618694" y="2022848"/>
            <a:chExt cx="436958" cy="963815"/>
          </a:xfrm>
        </p:grpSpPr>
        <p:sp>
          <p:nvSpPr>
            <p:cNvPr id="31" name="矩形 30"/>
            <p:cNvSpPr/>
            <p:nvPr/>
          </p:nvSpPr>
          <p:spPr>
            <a:xfrm>
              <a:off x="2623604" y="202284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3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2623604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矩形 32"/>
            <p:cNvSpPr/>
            <p:nvPr/>
          </p:nvSpPr>
          <p:spPr>
            <a:xfrm>
              <a:off x="2618694" y="2401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5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3226920" y="3074708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－</a:t>
            </a:r>
            <a:endParaRPr lang="zh-CN" altLang="en-US" dirty="0"/>
          </a:p>
        </p:txBody>
      </p:sp>
      <p:sp>
        <p:nvSpPr>
          <p:cNvPr id="35" name="矩形 34"/>
          <p:cNvSpPr/>
          <p:nvPr/>
        </p:nvSpPr>
        <p:spPr>
          <a:xfrm>
            <a:off x="2920726" y="2989448"/>
            <a:ext cx="8571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</a:rPr>
              <a:t>1</a:t>
            </a:r>
            <a:endParaRPr lang="zh-CN" altLang="zh-CN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4788024" y="2780928"/>
            <a:ext cx="436958" cy="963815"/>
            <a:chOff x="2618694" y="2022848"/>
            <a:chExt cx="436958" cy="963815"/>
          </a:xfrm>
        </p:grpSpPr>
        <p:sp>
          <p:nvSpPr>
            <p:cNvPr id="37" name="矩形 36"/>
            <p:cNvSpPr/>
            <p:nvPr/>
          </p:nvSpPr>
          <p:spPr>
            <a:xfrm>
              <a:off x="2623604" y="202284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2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2623604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矩形 38"/>
            <p:cNvSpPr/>
            <p:nvPr/>
          </p:nvSpPr>
          <p:spPr>
            <a:xfrm>
              <a:off x="2618694" y="2401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5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0" name="Group 8"/>
          <p:cNvGrpSpPr/>
          <p:nvPr/>
        </p:nvGrpSpPr>
        <p:grpSpPr bwMode="auto">
          <a:xfrm>
            <a:off x="5508625" y="6165850"/>
            <a:ext cx="1943100" cy="519113"/>
            <a:chOff x="1474" y="3765"/>
            <a:chExt cx="952" cy="327"/>
          </a:xfrm>
        </p:grpSpPr>
        <p:sp>
          <p:nvSpPr>
            <p:cNvPr id="41" name="AutoShape 9">
              <a:hlinkClick r:id="rId4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42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65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2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1979712" y="5229200"/>
            <a:ext cx="4968552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5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+mn-ea"/>
                <a:ea typeface="华文楷体"/>
              </a:rPr>
              <a:t>答</a:t>
            </a:r>
            <a:r>
              <a:rPr lang="zh-CN" altLang="en-US" sz="3200" b="1" dirty="0" smtClean="0">
                <a:solidFill>
                  <a:srgbClr val="C00000"/>
                </a:solidFill>
                <a:latin typeface="+mn-ea"/>
                <a:ea typeface="华文楷体"/>
              </a:rPr>
              <a:t>：剩下   ，还剩下</a:t>
            </a:r>
            <a:r>
              <a:rPr lang="en-US" altLang="zh-CN" sz="3200" b="1" dirty="0" smtClean="0">
                <a:solidFill>
                  <a:srgbClr val="C00000"/>
                </a:solidFill>
                <a:latin typeface="+mn-ea"/>
                <a:ea typeface="华文楷体"/>
              </a:rPr>
              <a:t>8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华文楷体"/>
              </a:rPr>
              <a:t>米。</a:t>
            </a:r>
            <a:endParaRPr lang="zh-CN" altLang="en-US" sz="3200" dirty="0">
              <a:solidFill>
                <a:srgbClr val="C00000"/>
              </a:solidFill>
              <a:latin typeface="+mn-ea"/>
              <a:ea typeface="华文楷体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3807254" y="5070725"/>
            <a:ext cx="436958" cy="963815"/>
            <a:chOff x="2618694" y="2022848"/>
            <a:chExt cx="436958" cy="963815"/>
          </a:xfrm>
        </p:grpSpPr>
        <p:sp>
          <p:nvSpPr>
            <p:cNvPr id="45" name="矩形 44"/>
            <p:cNvSpPr/>
            <p:nvPr/>
          </p:nvSpPr>
          <p:spPr>
            <a:xfrm>
              <a:off x="2623604" y="202284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2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>
              <a:off x="2623604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矩形 50"/>
            <p:cNvSpPr/>
            <p:nvPr/>
          </p:nvSpPr>
          <p:spPr>
            <a:xfrm>
              <a:off x="2618694" y="2401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5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47" grpId="0"/>
      <p:bldP spid="29" grpId="0"/>
      <p:bldP spid="30" grpId="0"/>
      <p:bldP spid="18" grpId="0"/>
      <p:bldP spid="34" grpId="0"/>
      <p:bldP spid="35" grpId="0"/>
      <p:bldP spid="4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575369" y="981525"/>
            <a:ext cx="8893175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0" dirty="0" smtClean="0">
                <a:solidFill>
                  <a:schemeClr val="tx1"/>
                </a:solidFill>
              </a:rPr>
              <a:t>3.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某班级女生有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24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人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男生比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女生多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男生比女生多几人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</p:txBody>
      </p:sp>
      <p:grpSp>
        <p:nvGrpSpPr>
          <p:cNvPr id="30724" name="Group 8"/>
          <p:cNvGrpSpPr/>
          <p:nvPr/>
        </p:nvGrpSpPr>
        <p:grpSpPr bwMode="auto">
          <a:xfrm>
            <a:off x="5292725" y="6149975"/>
            <a:ext cx="1943100" cy="519113"/>
            <a:chOff x="1474" y="3793"/>
            <a:chExt cx="952" cy="327"/>
          </a:xfrm>
        </p:grpSpPr>
        <p:sp>
          <p:nvSpPr>
            <p:cNvPr id="30730" name="AutoShape 9">
              <a:hlinkClick r:id="rId1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30731" name="Text Box 10">
              <a:hlinkClick r:id="rId1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2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30725" name="Group 14"/>
          <p:cNvGrpSpPr/>
          <p:nvPr/>
        </p:nvGrpSpPr>
        <p:grpSpPr bwMode="auto">
          <a:xfrm>
            <a:off x="7743825" y="0"/>
            <a:ext cx="1292225" cy="1292225"/>
            <a:chOff x="4946" y="164"/>
            <a:chExt cx="814" cy="814"/>
          </a:xfrm>
        </p:grpSpPr>
        <p:pic>
          <p:nvPicPr>
            <p:cNvPr id="30728" name="Picture 6" descr="Blue-Green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29" name="WordArt 13"/>
            <p:cNvSpPr>
              <a:spLocks noChangeArrowheads="1" noChangeShapeType="1"/>
            </p:cNvSpPr>
            <p:nvPr/>
          </p:nvSpPr>
          <p:spPr bwMode="auto">
            <a:xfrm>
              <a:off x="4989" y="464"/>
              <a:ext cx="70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  <a:endParaRPr lang="zh-CN" altLang="en-US" sz="3600" kern="10">
                <a:ln w="9525">
                  <a:solidFill>
                    <a:srgbClr val="FF3399"/>
                  </a:solidFill>
                  <a:round/>
                </a:ln>
                <a:solidFill>
                  <a:srgbClr val="FF33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3321360" y="3608216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×</a:t>
            </a:r>
            <a:endParaRPr lang="zh-CN" altLang="en-US" dirty="0"/>
          </a:p>
        </p:txBody>
      </p:sp>
      <p:grpSp>
        <p:nvGrpSpPr>
          <p:cNvPr id="33" name="组合 32"/>
          <p:cNvGrpSpPr/>
          <p:nvPr/>
        </p:nvGrpSpPr>
        <p:grpSpPr>
          <a:xfrm>
            <a:off x="3707904" y="3501008"/>
            <a:ext cx="598241" cy="1030060"/>
            <a:chOff x="2642730" y="1996344"/>
            <a:chExt cx="598241" cy="1030060"/>
          </a:xfrm>
        </p:grpSpPr>
        <p:sp>
          <p:nvSpPr>
            <p:cNvPr id="34" name="矩形 33"/>
            <p:cNvSpPr/>
            <p:nvPr/>
          </p:nvSpPr>
          <p:spPr>
            <a:xfrm>
              <a:off x="2642730" y="1996344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24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2755332" y="2441629"/>
              <a:ext cx="18473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4257464" y="3573016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sp>
        <p:nvSpPr>
          <p:cNvPr id="43" name="矩形 42"/>
          <p:cNvSpPr/>
          <p:nvPr/>
        </p:nvSpPr>
        <p:spPr>
          <a:xfrm>
            <a:off x="4960855" y="3553852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（人）</a:t>
            </a:r>
            <a:endParaRPr lang="zh-CN" altLang="en-US" sz="2800" dirty="0"/>
          </a:p>
        </p:txBody>
      </p:sp>
      <p:grpSp>
        <p:nvGrpSpPr>
          <p:cNvPr id="51" name="组合 50"/>
          <p:cNvGrpSpPr/>
          <p:nvPr/>
        </p:nvGrpSpPr>
        <p:grpSpPr>
          <a:xfrm>
            <a:off x="2843808" y="3294066"/>
            <a:ext cx="432048" cy="999030"/>
            <a:chOff x="2741242" y="2006633"/>
            <a:chExt cx="432048" cy="999030"/>
          </a:xfrm>
        </p:grpSpPr>
        <p:sp>
          <p:nvSpPr>
            <p:cNvPr id="52" name="矩形 51"/>
            <p:cNvSpPr/>
            <p:nvPr/>
          </p:nvSpPr>
          <p:spPr>
            <a:xfrm>
              <a:off x="2756188" y="2006633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53" name="直接连接符 52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矩形 53"/>
            <p:cNvSpPr/>
            <p:nvPr/>
          </p:nvSpPr>
          <p:spPr>
            <a:xfrm>
              <a:off x="2756188" y="2420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4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aphicFrame>
        <p:nvGraphicFramePr>
          <p:cNvPr id="109574" name="Object 6"/>
          <p:cNvGraphicFramePr>
            <a:graphicFrameLocks noChangeAspect="1"/>
          </p:cNvGraphicFramePr>
          <p:nvPr/>
        </p:nvGraphicFramePr>
        <p:xfrm>
          <a:off x="2330244" y="1622500"/>
          <a:ext cx="392113" cy="1014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" name="Equation" r:id="rId3" imgW="152400" imgH="393700" progId="Equation.DSMT4">
                  <p:embed/>
                </p:oleObj>
              </mc:Choice>
              <mc:Fallback>
                <p:oleObj name="Equation" r:id="rId3" imgW="152400" imgH="393700" progId="Equation.DSMT4">
                  <p:embed/>
                  <p:pic>
                    <p:nvPicPr>
                      <p:cNvPr id="0" name="图片 1126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0244" y="1622500"/>
                        <a:ext cx="392113" cy="1014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5" name="组合 44"/>
          <p:cNvGrpSpPr/>
          <p:nvPr/>
        </p:nvGrpSpPr>
        <p:grpSpPr>
          <a:xfrm>
            <a:off x="4730962" y="3284984"/>
            <a:ext cx="391454" cy="800799"/>
            <a:chOff x="2742936" y="2006633"/>
            <a:chExt cx="391454" cy="800799"/>
          </a:xfrm>
        </p:grpSpPr>
        <p:sp>
          <p:nvSpPr>
            <p:cNvPr id="46" name="矩形 45"/>
            <p:cNvSpPr/>
            <p:nvPr/>
          </p:nvSpPr>
          <p:spPr>
            <a:xfrm>
              <a:off x="2756188" y="2006633"/>
              <a:ext cx="18473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2742936" y="2222657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6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411760" y="4869160"/>
            <a:ext cx="4968552" cy="623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5000"/>
              </a:lnSpc>
            </a:pPr>
            <a:r>
              <a:rPr lang="zh-CN" altLang="en-US" sz="3200" dirty="0">
                <a:solidFill>
                  <a:srgbClr val="C00000"/>
                </a:solidFill>
                <a:latin typeface="+mn-ea"/>
                <a:ea typeface="华文楷体"/>
              </a:rPr>
              <a:t>答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华文楷体"/>
              </a:rPr>
              <a:t>：</a:t>
            </a:r>
            <a:r>
              <a:rPr lang="zh-CN" altLang="zh-CN" sz="3200" dirty="0" smtClean="0">
                <a:solidFill>
                  <a:srgbClr val="C00000"/>
                </a:solidFill>
                <a:latin typeface="+mn-ea"/>
                <a:ea typeface="华文楷体"/>
              </a:rPr>
              <a:t>男生比女生多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华文楷体"/>
              </a:rPr>
              <a:t>6</a:t>
            </a:r>
            <a:r>
              <a:rPr lang="zh-CN" altLang="zh-CN" sz="3200" dirty="0" smtClean="0">
                <a:solidFill>
                  <a:srgbClr val="C00000"/>
                </a:solidFill>
                <a:latin typeface="+mn-ea"/>
                <a:ea typeface="华文楷体"/>
              </a:rPr>
              <a:t>人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华文楷体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+mn-ea"/>
              <a:ea typeface="华文楷体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7" grpId="0"/>
      <p:bldP spid="43" grpId="0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9"/>
          <p:cNvSpPr>
            <a:spLocks noChangeArrowheads="1"/>
          </p:cNvSpPr>
          <p:nvPr/>
        </p:nvSpPr>
        <p:spPr bwMode="auto">
          <a:xfrm>
            <a:off x="0" y="609600"/>
            <a:ext cx="9144000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anchor="ctr">
            <a:spAutoFit/>
          </a:bodyPr>
          <a:lstStyle/>
          <a:p>
            <a:pPr indent="228600" algn="ctr" eaLnBrk="0" hangingPunct="0"/>
            <a:r>
              <a:rPr lang="zh-CN" altLang="en-US" sz="9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endParaRPr lang="zh-CN" altLang="en-US" sz="2800">
              <a:latin typeface="Calibri" panose="020F0502020204030204" pitchFamily="34" charset="0"/>
            </a:endParaRPr>
          </a:p>
        </p:txBody>
      </p:sp>
      <p:grpSp>
        <p:nvGrpSpPr>
          <p:cNvPr id="31747" name="Group 16"/>
          <p:cNvGrpSpPr/>
          <p:nvPr/>
        </p:nvGrpSpPr>
        <p:grpSpPr bwMode="auto">
          <a:xfrm>
            <a:off x="5867400" y="5980113"/>
            <a:ext cx="1684338" cy="877887"/>
            <a:chOff x="2699" y="3612"/>
            <a:chExt cx="1061" cy="553"/>
          </a:xfrm>
        </p:grpSpPr>
        <p:pic>
          <p:nvPicPr>
            <p:cNvPr id="31750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31751" name="Text Box 18">
              <a:hlinkClick r:id="rId2" action="ppaction://hlinksldjump" highlightClick="1">
                <a:snd r:embed="rId3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15616" y="692696"/>
            <a:ext cx="7145337" cy="5200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8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dirty="0" smtClean="0"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ea typeface="黑体" panose="02010609060101010101" pitchFamily="49" charset="-122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1115616" y="1404065"/>
            <a:ext cx="76328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10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的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是多少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画一画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算一算。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pSp>
        <p:nvGrpSpPr>
          <p:cNvPr id="75" name="Group 16"/>
          <p:cNvGrpSpPr/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76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77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graphicFrame>
        <p:nvGraphicFramePr>
          <p:cNvPr id="75780" name="Object 4"/>
          <p:cNvGraphicFramePr>
            <a:graphicFrameLocks noChangeAspect="1"/>
          </p:cNvGraphicFramePr>
          <p:nvPr/>
        </p:nvGraphicFramePr>
        <p:xfrm>
          <a:off x="2062163" y="1196975"/>
          <a:ext cx="393700" cy="1014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Equation" r:id="rId5" imgW="152400" imgH="393700" progId="Equation.DSMT4">
                  <p:embed/>
                </p:oleObj>
              </mc:Choice>
              <mc:Fallback>
                <p:oleObj name="Equation" r:id="rId5" imgW="152400" imgH="393700" progId="Equation.DSMT4">
                  <p:embed/>
                  <p:pic>
                    <p:nvPicPr>
                      <p:cNvPr id="0" name="图片 10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62163" y="1196975"/>
                        <a:ext cx="393700" cy="1014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矩形 25"/>
          <p:cNvSpPr/>
          <p:nvPr/>
        </p:nvSpPr>
        <p:spPr>
          <a:xfrm>
            <a:off x="3824566" y="4842656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×</a:t>
            </a:r>
            <a:endParaRPr lang="zh-CN" altLang="en-US" dirty="0"/>
          </a:p>
        </p:txBody>
      </p:sp>
      <p:grpSp>
        <p:nvGrpSpPr>
          <p:cNvPr id="27" name="组合 26"/>
          <p:cNvGrpSpPr/>
          <p:nvPr/>
        </p:nvGrpSpPr>
        <p:grpSpPr>
          <a:xfrm>
            <a:off x="3251744" y="4748700"/>
            <a:ext cx="710843" cy="1056564"/>
            <a:chOff x="2755332" y="1969840"/>
            <a:chExt cx="710843" cy="1056564"/>
          </a:xfrm>
        </p:grpSpPr>
        <p:sp>
          <p:nvSpPr>
            <p:cNvPr id="28" name="矩形 27"/>
            <p:cNvSpPr/>
            <p:nvPr/>
          </p:nvSpPr>
          <p:spPr>
            <a:xfrm>
              <a:off x="2867934" y="1969840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10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755332" y="2441629"/>
              <a:ext cx="18473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4696802" y="4820708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grpSp>
        <p:nvGrpSpPr>
          <p:cNvPr id="31" name="组合 30"/>
          <p:cNvGrpSpPr/>
          <p:nvPr/>
        </p:nvGrpSpPr>
        <p:grpSpPr>
          <a:xfrm>
            <a:off x="4254744" y="4541758"/>
            <a:ext cx="432048" cy="999030"/>
            <a:chOff x="2741242" y="2006633"/>
            <a:chExt cx="432048" cy="999030"/>
          </a:xfrm>
        </p:grpSpPr>
        <p:sp>
          <p:nvSpPr>
            <p:cNvPr id="32" name="矩形 31"/>
            <p:cNvSpPr/>
            <p:nvPr/>
          </p:nvSpPr>
          <p:spPr>
            <a:xfrm>
              <a:off x="2741444" y="2006633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2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矩形 33"/>
            <p:cNvSpPr/>
            <p:nvPr/>
          </p:nvSpPr>
          <p:spPr>
            <a:xfrm>
              <a:off x="2747192" y="2420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5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188658" y="4535624"/>
            <a:ext cx="391454" cy="800799"/>
            <a:chOff x="2760444" y="2006633"/>
            <a:chExt cx="391454" cy="800799"/>
          </a:xfrm>
        </p:grpSpPr>
        <p:sp>
          <p:nvSpPr>
            <p:cNvPr id="36" name="矩形 35"/>
            <p:cNvSpPr/>
            <p:nvPr/>
          </p:nvSpPr>
          <p:spPr>
            <a:xfrm>
              <a:off x="2767948" y="2006633"/>
              <a:ext cx="18473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2760444" y="2222657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4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2494762" y="2768488"/>
            <a:ext cx="647700" cy="647700"/>
          </a:xfrm>
          <a:prstGeom prst="rect">
            <a:avLst/>
          </a:prstGeom>
          <a:noFill/>
          <a:ln>
            <a:solidFill>
              <a:srgbClr val="1B9B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3286925" y="2768488"/>
            <a:ext cx="647700" cy="647700"/>
          </a:xfrm>
          <a:prstGeom prst="rect">
            <a:avLst/>
          </a:prstGeom>
          <a:noFill/>
          <a:ln>
            <a:solidFill>
              <a:srgbClr val="1B9B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4091787" y="2768488"/>
            <a:ext cx="647700" cy="647700"/>
          </a:xfrm>
          <a:prstGeom prst="rect">
            <a:avLst/>
          </a:prstGeom>
          <a:noFill/>
          <a:ln>
            <a:solidFill>
              <a:srgbClr val="1B9B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4898237" y="2768488"/>
            <a:ext cx="647700" cy="647700"/>
          </a:xfrm>
          <a:prstGeom prst="rect">
            <a:avLst/>
          </a:prstGeom>
          <a:noFill/>
          <a:ln>
            <a:solidFill>
              <a:srgbClr val="1B9B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2494762" y="3633675"/>
            <a:ext cx="647700" cy="647700"/>
          </a:xfrm>
          <a:prstGeom prst="rect">
            <a:avLst/>
          </a:prstGeom>
          <a:noFill/>
          <a:ln>
            <a:solidFill>
              <a:srgbClr val="1B9B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3286925" y="3633675"/>
            <a:ext cx="647700" cy="647700"/>
          </a:xfrm>
          <a:prstGeom prst="rect">
            <a:avLst/>
          </a:prstGeom>
          <a:noFill/>
          <a:ln>
            <a:solidFill>
              <a:srgbClr val="1B9B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4091787" y="3633675"/>
            <a:ext cx="647700" cy="647700"/>
          </a:xfrm>
          <a:prstGeom prst="rect">
            <a:avLst/>
          </a:prstGeom>
          <a:noFill/>
          <a:ln>
            <a:solidFill>
              <a:srgbClr val="1B9B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4898237" y="3633675"/>
            <a:ext cx="647700" cy="647700"/>
          </a:xfrm>
          <a:prstGeom prst="rect">
            <a:avLst/>
          </a:prstGeom>
          <a:noFill/>
          <a:ln>
            <a:solidFill>
              <a:srgbClr val="1B9B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5703100" y="2768488"/>
            <a:ext cx="647700" cy="647700"/>
          </a:xfrm>
          <a:prstGeom prst="rect">
            <a:avLst/>
          </a:prstGeom>
          <a:noFill/>
          <a:ln>
            <a:solidFill>
              <a:srgbClr val="1B9B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5703100" y="3633675"/>
            <a:ext cx="647700" cy="647700"/>
          </a:xfrm>
          <a:prstGeom prst="rect">
            <a:avLst/>
          </a:prstGeom>
          <a:noFill/>
          <a:ln>
            <a:solidFill>
              <a:srgbClr val="1B9B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2489516" y="2767676"/>
            <a:ext cx="648072" cy="6480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2483768" y="3645024"/>
            <a:ext cx="648072" cy="6480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3287352" y="2767676"/>
            <a:ext cx="648072" cy="6480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3281604" y="3645024"/>
            <a:ext cx="648072" cy="6480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0" grpId="0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126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dirty="0">
                  <a:ea typeface="黑体" panose="02010609060101010101" pitchFamily="49" charset="-122"/>
                </a:rPr>
                <a:t>学 习 新 知</a:t>
              </a:r>
              <a:endParaRPr lang="zh-CN" altLang="en-US" sz="3200" dirty="0">
                <a:ea typeface="黑体" panose="02010609060101010101" pitchFamily="49" charset="-122"/>
              </a:endParaRPr>
            </a:p>
          </p:txBody>
        </p:sp>
      </p:grpSp>
      <p:pic>
        <p:nvPicPr>
          <p:cNvPr id="11" name="图片 10" descr="1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2292" y="1111492"/>
            <a:ext cx="354013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827584" y="836712"/>
            <a:ext cx="8712968" cy="14542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说一说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以下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问题中分别把哪个数量看作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单位“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”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65114" y="2564854"/>
            <a:ext cx="53383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白兔的只数是黑兔的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 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58290" y="4022857"/>
            <a:ext cx="61622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公鸡只数的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是母鸡的只数。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32862" y="5364505"/>
            <a:ext cx="63674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r>
              <a:rPr lang="en-US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乒乓球队人数的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是男生人数。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043356" y="1692097"/>
            <a:ext cx="53351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你能说出题里的数量关系吗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543760" y="2610358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 smtClean="0">
                <a:latin typeface="华文楷体"/>
              </a:rPr>
              <a:t>黑兔的只数。</a:t>
            </a:r>
            <a:endParaRPr lang="zh-CN" altLang="en-US" sz="2800" dirty="0">
              <a:latin typeface="华文楷体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543760" y="4058072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 smtClean="0"/>
              <a:t>公鸡的只数。</a:t>
            </a:r>
            <a:endParaRPr lang="zh-CN" altLang="en-US" sz="2800" dirty="0">
              <a:latin typeface="华文楷体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372200" y="5426060"/>
            <a:ext cx="3070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 smtClean="0"/>
              <a:t>乒乓球队的人数。</a:t>
            </a:r>
            <a:endParaRPr lang="zh-CN" altLang="en-US" sz="2800" dirty="0">
              <a:latin typeface="华文楷体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259632" y="3330438"/>
            <a:ext cx="43620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 smtClean="0"/>
              <a:t>白兔的只数</a:t>
            </a:r>
            <a:r>
              <a:rPr lang="en-US" altLang="zh-CN" sz="2800" dirty="0" smtClean="0"/>
              <a:t>=</a:t>
            </a:r>
            <a:r>
              <a:rPr lang="zh-CN" altLang="zh-CN" sz="2800" dirty="0" smtClean="0"/>
              <a:t>黑兔的只数</a:t>
            </a:r>
            <a:r>
              <a:rPr lang="en-US" altLang="zh-CN" sz="2800" dirty="0" smtClean="0"/>
              <a:t>×</a:t>
            </a:r>
            <a:endParaRPr lang="zh-CN" altLang="en-US" sz="2800" dirty="0"/>
          </a:p>
        </p:txBody>
      </p:sp>
      <p:sp>
        <p:nvSpPr>
          <p:cNvPr id="21" name="矩形 20"/>
          <p:cNvSpPr/>
          <p:nvPr/>
        </p:nvSpPr>
        <p:spPr>
          <a:xfrm>
            <a:off x="1259632" y="4700232"/>
            <a:ext cx="43620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 smtClean="0"/>
              <a:t>母鸡的只数</a:t>
            </a:r>
            <a:r>
              <a:rPr lang="en-US" altLang="zh-CN" sz="2800" dirty="0" smtClean="0"/>
              <a:t>=</a:t>
            </a:r>
            <a:r>
              <a:rPr lang="zh-CN" altLang="zh-CN" sz="2800" dirty="0" smtClean="0"/>
              <a:t>公鸡的只数</a:t>
            </a:r>
            <a:r>
              <a:rPr lang="en-US" altLang="zh-CN" sz="2800" dirty="0" smtClean="0"/>
              <a:t>×</a:t>
            </a:r>
            <a:endParaRPr lang="zh-CN" altLang="en-US" sz="2800" dirty="0"/>
          </a:p>
        </p:txBody>
      </p:sp>
      <p:sp>
        <p:nvSpPr>
          <p:cNvPr id="22" name="矩形 21"/>
          <p:cNvSpPr/>
          <p:nvPr/>
        </p:nvSpPr>
        <p:spPr>
          <a:xfrm>
            <a:off x="1259632" y="6074132"/>
            <a:ext cx="47227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 smtClean="0"/>
              <a:t>男生人数</a:t>
            </a:r>
            <a:r>
              <a:rPr lang="en-US" altLang="zh-CN" sz="2800" dirty="0" smtClean="0"/>
              <a:t>=</a:t>
            </a:r>
            <a:r>
              <a:rPr lang="zh-CN" altLang="zh-CN" sz="2800" dirty="0" smtClean="0"/>
              <a:t>乒乓球队的人数</a:t>
            </a:r>
            <a:r>
              <a:rPr lang="en-US" altLang="zh-CN" sz="2800" dirty="0" smtClean="0"/>
              <a:t>×</a:t>
            </a:r>
            <a:endParaRPr lang="zh-CN" altLang="en-US" sz="2800" dirty="0"/>
          </a:p>
        </p:txBody>
      </p:sp>
      <p:grpSp>
        <p:nvGrpSpPr>
          <p:cNvPr id="23" name="组合 22"/>
          <p:cNvGrpSpPr/>
          <p:nvPr/>
        </p:nvGrpSpPr>
        <p:grpSpPr>
          <a:xfrm>
            <a:off x="5526245" y="3155598"/>
            <a:ext cx="432048" cy="849416"/>
            <a:chOff x="2741242" y="2094692"/>
            <a:chExt cx="432048" cy="849416"/>
          </a:xfrm>
        </p:grpSpPr>
        <p:sp>
          <p:nvSpPr>
            <p:cNvPr id="24" name="矩形 23"/>
            <p:cNvSpPr/>
            <p:nvPr/>
          </p:nvSpPr>
          <p:spPr>
            <a:xfrm>
              <a:off x="2749587" y="2094692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>
                  <a:solidFill>
                    <a:srgbClr val="C00000"/>
                  </a:solidFill>
                  <a:latin typeface="+mj-ea"/>
                  <a:ea typeface="+mj-ea"/>
                </a:rPr>
                <a:t>1</a:t>
              </a:r>
              <a:endParaRPr lang="zh-CN" altLang="zh-CN" sz="28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矩形 25"/>
            <p:cNvSpPr/>
            <p:nvPr/>
          </p:nvSpPr>
          <p:spPr>
            <a:xfrm>
              <a:off x="2775188" y="2420888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>
                  <a:solidFill>
                    <a:srgbClr val="C00000"/>
                  </a:solidFill>
                  <a:latin typeface="+mj-ea"/>
                  <a:ea typeface="+mj-ea"/>
                </a:rPr>
                <a:t>3</a:t>
              </a:r>
              <a:endParaRPr lang="zh-CN" altLang="zh-CN" sz="28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566860" y="4503372"/>
            <a:ext cx="432048" cy="849416"/>
            <a:chOff x="2741242" y="2094692"/>
            <a:chExt cx="432048" cy="849416"/>
          </a:xfrm>
        </p:grpSpPr>
        <p:sp>
          <p:nvSpPr>
            <p:cNvPr id="28" name="矩形 27"/>
            <p:cNvSpPr/>
            <p:nvPr/>
          </p:nvSpPr>
          <p:spPr>
            <a:xfrm>
              <a:off x="2749587" y="2094692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>
                  <a:solidFill>
                    <a:srgbClr val="C00000"/>
                  </a:solidFill>
                  <a:latin typeface="+mj-ea"/>
                  <a:ea typeface="+mj-ea"/>
                </a:rPr>
                <a:t>1</a:t>
              </a:r>
              <a:endParaRPr lang="zh-CN" altLang="zh-CN" sz="28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矩形 30"/>
            <p:cNvSpPr/>
            <p:nvPr/>
          </p:nvSpPr>
          <p:spPr>
            <a:xfrm>
              <a:off x="2748684" y="2420888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>
                  <a:solidFill>
                    <a:srgbClr val="C00000"/>
                  </a:solidFill>
                  <a:latin typeface="+mj-ea"/>
                  <a:ea typeface="+mj-ea"/>
                </a:rPr>
                <a:t>2</a:t>
              </a:r>
              <a:endParaRPr lang="zh-CN" altLang="zh-CN" sz="28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907900" y="5891952"/>
            <a:ext cx="432048" cy="849416"/>
            <a:chOff x="2741242" y="2094692"/>
            <a:chExt cx="432048" cy="849416"/>
          </a:xfrm>
        </p:grpSpPr>
        <p:sp>
          <p:nvSpPr>
            <p:cNvPr id="34" name="矩形 33"/>
            <p:cNvSpPr/>
            <p:nvPr/>
          </p:nvSpPr>
          <p:spPr>
            <a:xfrm>
              <a:off x="2749587" y="2094692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>
                  <a:solidFill>
                    <a:srgbClr val="C00000"/>
                  </a:solidFill>
                  <a:latin typeface="+mj-ea"/>
                  <a:ea typeface="+mj-ea"/>
                </a:rPr>
                <a:t>4</a:t>
              </a:r>
              <a:endParaRPr lang="zh-CN" altLang="zh-CN" sz="28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矩形 39"/>
            <p:cNvSpPr/>
            <p:nvPr/>
          </p:nvSpPr>
          <p:spPr>
            <a:xfrm>
              <a:off x="2748684" y="2420888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>
                  <a:solidFill>
                    <a:srgbClr val="C00000"/>
                  </a:solidFill>
                  <a:latin typeface="+mj-ea"/>
                  <a:ea typeface="+mj-ea"/>
                </a:rPr>
                <a:t>5</a:t>
              </a:r>
              <a:endParaRPr lang="zh-CN" altLang="zh-CN" sz="28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aphicFrame>
        <p:nvGraphicFramePr>
          <p:cNvPr id="91137" name="Object 1"/>
          <p:cNvGraphicFramePr>
            <a:graphicFrameLocks noChangeAspect="1"/>
          </p:cNvGraphicFramePr>
          <p:nvPr/>
        </p:nvGraphicFramePr>
        <p:xfrm>
          <a:off x="3347864" y="3835748"/>
          <a:ext cx="393700" cy="1014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Equation" r:id="rId3" imgW="152400" imgH="393700" progId="Equation.DSMT4">
                  <p:embed/>
                </p:oleObj>
              </mc:Choice>
              <mc:Fallback>
                <p:oleObj name="Equation" r:id="rId3" imgW="152400" imgH="393700" progId="Equation.DSMT4">
                  <p:embed/>
                  <p:pic>
                    <p:nvPicPr>
                      <p:cNvPr id="0" name="图片 20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7864" y="3835748"/>
                        <a:ext cx="393700" cy="1014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138" name="Object 2"/>
          <p:cNvGraphicFramePr>
            <a:graphicFrameLocks noChangeAspect="1"/>
          </p:cNvGraphicFramePr>
          <p:nvPr/>
        </p:nvGraphicFramePr>
        <p:xfrm>
          <a:off x="5092700" y="2348880"/>
          <a:ext cx="360363" cy="1014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Equation" r:id="rId5" imgW="139700" imgH="393700" progId="Equation.DSMT4">
                  <p:embed/>
                </p:oleObj>
              </mc:Choice>
              <mc:Fallback>
                <p:oleObj name="Equation" r:id="rId5" imgW="139700" imgH="393700" progId="Equation.DSMT4">
                  <p:embed/>
                  <p:pic>
                    <p:nvPicPr>
                      <p:cNvPr id="0" name="图片 20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92700" y="2348880"/>
                        <a:ext cx="360363" cy="1014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139" name="Object 3"/>
          <p:cNvGraphicFramePr>
            <a:graphicFrameLocks noChangeAspect="1"/>
          </p:cNvGraphicFramePr>
          <p:nvPr/>
        </p:nvGraphicFramePr>
        <p:xfrm>
          <a:off x="4146048" y="5150892"/>
          <a:ext cx="393700" cy="1014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Equation" r:id="rId7" imgW="152400" imgH="393700" progId="Equation.DSMT4">
                  <p:embed/>
                </p:oleObj>
              </mc:Choice>
              <mc:Fallback>
                <p:oleObj name="Equation" r:id="rId7" imgW="152400" imgH="393700" progId="Equation.DSMT4">
                  <p:embed/>
                  <p:pic>
                    <p:nvPicPr>
                      <p:cNvPr id="0" name="图片 20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6048" y="5150892"/>
                        <a:ext cx="393700" cy="1014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1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91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1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8" grpId="0"/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3" descr="宽上对角线"/>
          <p:cNvSpPr>
            <a:spLocks noChangeArrowheads="1"/>
          </p:cNvSpPr>
          <p:nvPr/>
        </p:nvSpPr>
        <p:spPr bwMode="auto">
          <a:xfrm>
            <a:off x="5434855" y="5530751"/>
            <a:ext cx="539750" cy="360362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67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28787" y="764704"/>
            <a:ext cx="5751513" cy="231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" name="图片 67" descr="19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6512" y="2026767"/>
            <a:ext cx="2268538" cy="105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" name="图片 68" descr="20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46837" y="1999779"/>
            <a:ext cx="2303463" cy="134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0" name="组合 11"/>
          <p:cNvGrpSpPr/>
          <p:nvPr/>
        </p:nvGrpSpPr>
        <p:grpSpPr bwMode="auto">
          <a:xfrm>
            <a:off x="519112" y="3308699"/>
            <a:ext cx="8661400" cy="1077218"/>
            <a:chOff x="482376" y="3625860"/>
            <a:chExt cx="8661624" cy="1077239"/>
          </a:xfrm>
        </p:grpSpPr>
        <p:pic>
          <p:nvPicPr>
            <p:cNvPr id="71" name="图片 8" descr="1.png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82376" y="3735725"/>
              <a:ext cx="354547" cy="36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2" name="TextBox 9"/>
            <p:cNvSpPr txBox="1">
              <a:spLocks noChangeArrowheads="1"/>
            </p:cNvSpPr>
            <p:nvPr/>
          </p:nvSpPr>
          <p:spPr bwMode="auto">
            <a:xfrm>
              <a:off x="835062" y="3625860"/>
              <a:ext cx="8308938" cy="10772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 b="1" dirty="0">
                  <a:solidFill>
                    <a:schemeClr val="tx1"/>
                  </a:solidFill>
                </a:rPr>
                <a:t>男生比女生多植树多少棵？画一画，说一说你是怎样理解的。</a:t>
              </a:r>
              <a:endParaRPr lang="zh-CN" altLang="en-US" sz="32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73" name="TextBox 72"/>
          <p:cNvSpPr txBox="1">
            <a:spLocks noChangeArrowheads="1"/>
          </p:cNvSpPr>
          <p:nvPr/>
        </p:nvSpPr>
        <p:spPr bwMode="auto">
          <a:xfrm>
            <a:off x="2267793" y="4840188"/>
            <a:ext cx="115252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女生：</a:t>
            </a:r>
            <a:endParaRPr lang="zh-CN" altLang="en-US" sz="24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3267918" y="4911626"/>
            <a:ext cx="2160587" cy="360362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75" name="直接连接符 74"/>
          <p:cNvCxnSpPr>
            <a:stCxn id="74" idx="0"/>
            <a:endCxn id="74" idx="2"/>
          </p:cNvCxnSpPr>
          <p:nvPr/>
        </p:nvCxnSpPr>
        <p:spPr>
          <a:xfrm>
            <a:off x="4349005" y="4911626"/>
            <a:ext cx="0" cy="360362"/>
          </a:xfrm>
          <a:prstGeom prst="line">
            <a:avLst/>
          </a:prstGeom>
          <a:ln w="285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>
            <a:spLocks noChangeArrowheads="1"/>
          </p:cNvSpPr>
          <p:nvPr/>
        </p:nvSpPr>
        <p:spPr bwMode="auto">
          <a:xfrm>
            <a:off x="2274143" y="5457726"/>
            <a:ext cx="11525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男生：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3274268" y="5530751"/>
            <a:ext cx="2700337" cy="360362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78" name="直接连接符 77"/>
          <p:cNvCxnSpPr/>
          <p:nvPr/>
        </p:nvCxnSpPr>
        <p:spPr>
          <a:xfrm>
            <a:off x="3826718" y="4911626"/>
            <a:ext cx="0" cy="360362"/>
          </a:xfrm>
          <a:prstGeom prst="line">
            <a:avLst/>
          </a:prstGeom>
          <a:ln w="285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>
            <a:off x="4883993" y="4911626"/>
            <a:ext cx="0" cy="360362"/>
          </a:xfrm>
          <a:prstGeom prst="line">
            <a:avLst/>
          </a:prstGeom>
          <a:ln w="285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4339480" y="5530751"/>
            <a:ext cx="0" cy="360362"/>
          </a:xfrm>
          <a:prstGeom prst="line">
            <a:avLst/>
          </a:prstGeom>
          <a:ln w="285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>
            <a:off x="3817193" y="5530751"/>
            <a:ext cx="0" cy="360362"/>
          </a:xfrm>
          <a:prstGeom prst="line">
            <a:avLst/>
          </a:prstGeom>
          <a:ln w="285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>
            <a:off x="4874468" y="5530751"/>
            <a:ext cx="0" cy="360362"/>
          </a:xfrm>
          <a:prstGeom prst="line">
            <a:avLst/>
          </a:prstGeom>
          <a:ln w="285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>
            <a:off x="5425330" y="5530751"/>
            <a:ext cx="0" cy="360362"/>
          </a:xfrm>
          <a:prstGeom prst="line">
            <a:avLst/>
          </a:prstGeom>
          <a:ln w="285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>
            <a:spLocks noChangeArrowheads="1"/>
          </p:cNvSpPr>
          <p:nvPr/>
        </p:nvSpPr>
        <p:spPr bwMode="auto">
          <a:xfrm>
            <a:off x="3902918" y="4508401"/>
            <a:ext cx="11525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20</a:t>
            </a:r>
            <a:r>
              <a:rPr lang="zh-CN" altLang="en-US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棵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85" name="图片 84" descr="22.pn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488830" y="4479826"/>
            <a:ext cx="2395538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73" grpId="0"/>
      <p:bldP spid="74" grpId="0" animBg="1"/>
      <p:bldP spid="76" grpId="0"/>
      <p:bldP spid="77" grpId="0" animBg="1"/>
      <p:bldP spid="8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403648" y="1349479"/>
            <a:ext cx="201577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+mn-ea"/>
                <a:ea typeface="+mn-ea"/>
              </a:rPr>
              <a:t>女生：</a:t>
            </a:r>
            <a:endParaRPr lang="zh-CN" altLang="en-US" sz="32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403648" y="2708920"/>
            <a:ext cx="201577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+mn-ea"/>
                <a:ea typeface="+mn-ea"/>
              </a:rPr>
              <a:t>男生：</a:t>
            </a:r>
            <a:endParaRPr lang="zh-CN" altLang="en-US" sz="32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pSp>
        <p:nvGrpSpPr>
          <p:cNvPr id="9" name="组合 76"/>
          <p:cNvGrpSpPr/>
          <p:nvPr/>
        </p:nvGrpSpPr>
        <p:grpSpPr>
          <a:xfrm>
            <a:off x="3195877" y="2990854"/>
            <a:ext cx="720080" cy="144016"/>
            <a:chOff x="2627784" y="2334592"/>
            <a:chExt cx="720080" cy="158304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2627784" y="2492896"/>
              <a:ext cx="720080" cy="0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2627784" y="2348880"/>
              <a:ext cx="0" cy="144016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3347864" y="2334592"/>
              <a:ext cx="0" cy="144016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80"/>
          <p:cNvGrpSpPr/>
          <p:nvPr/>
        </p:nvGrpSpPr>
        <p:grpSpPr>
          <a:xfrm>
            <a:off x="3915957" y="2990854"/>
            <a:ext cx="720080" cy="144016"/>
            <a:chOff x="2627784" y="2334592"/>
            <a:chExt cx="720080" cy="158304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2627784" y="2492896"/>
              <a:ext cx="720080" cy="0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2627784" y="2348880"/>
              <a:ext cx="0" cy="144016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3347864" y="2334592"/>
              <a:ext cx="0" cy="144016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84"/>
          <p:cNvGrpSpPr/>
          <p:nvPr/>
        </p:nvGrpSpPr>
        <p:grpSpPr>
          <a:xfrm>
            <a:off x="4644421" y="2990854"/>
            <a:ext cx="720080" cy="144016"/>
            <a:chOff x="2627784" y="2334592"/>
            <a:chExt cx="720080" cy="158304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2627784" y="2492896"/>
              <a:ext cx="720080" cy="0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2627784" y="2348880"/>
              <a:ext cx="0" cy="144016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3347864" y="2334592"/>
              <a:ext cx="0" cy="144016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Object 7"/>
          <p:cNvGraphicFramePr>
            <a:graphicFrameLocks noChangeAspect="1"/>
          </p:cNvGraphicFramePr>
          <p:nvPr/>
        </p:nvGraphicFramePr>
        <p:xfrm>
          <a:off x="6389216" y="1925543"/>
          <a:ext cx="559048" cy="10092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Equation" r:id="rId1" imgW="127000" imgH="228600" progId="Equation.KSEE3">
                  <p:embed/>
                </p:oleObj>
              </mc:Choice>
              <mc:Fallback>
                <p:oleObj name="Equation" r:id="rId1" imgW="127000" imgH="228600" progId="Equation.KSEE3">
                  <p:embed/>
                  <p:pic>
                    <p:nvPicPr>
                      <p:cNvPr id="0" name="图片 30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89216" y="1925543"/>
                        <a:ext cx="559048" cy="100925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5940152" y="2234759"/>
            <a:ext cx="792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多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889312" y="2976046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i="1" dirty="0" smtClean="0"/>
              <a:t>　</a:t>
            </a:r>
            <a:endParaRPr lang="zh-CN" altLang="en-US" dirty="0"/>
          </a:p>
        </p:txBody>
      </p:sp>
      <p:sp>
        <p:nvSpPr>
          <p:cNvPr id="43" name="右大括号 42"/>
          <p:cNvSpPr/>
          <p:nvPr/>
        </p:nvSpPr>
        <p:spPr>
          <a:xfrm rot="5400000" flipH="1">
            <a:off x="4505311" y="5646"/>
            <a:ext cx="254248" cy="2865465"/>
          </a:xfrm>
          <a:prstGeom prst="rightBrace">
            <a:avLst>
              <a:gd name="adj1" fmla="val 25091"/>
              <a:gd name="adj2" fmla="val 50000"/>
            </a:avLst>
          </a:prstGeom>
          <a:ln w="3492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6" name="TextBox 45"/>
          <p:cNvSpPr txBox="1"/>
          <p:nvPr/>
        </p:nvSpPr>
        <p:spPr>
          <a:xfrm>
            <a:off x="4081196" y="764704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20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棵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4321083" y="1550695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i="1" dirty="0" smtClean="0"/>
              <a:t>　</a:t>
            </a:r>
            <a:endParaRPr lang="zh-CN" altLang="en-US" dirty="0"/>
          </a:p>
        </p:txBody>
      </p:sp>
      <p:sp>
        <p:nvSpPr>
          <p:cNvPr id="48" name="右大括号 47"/>
          <p:cNvSpPr/>
          <p:nvPr/>
        </p:nvSpPr>
        <p:spPr>
          <a:xfrm rot="5400000" flipH="1">
            <a:off x="6364795" y="2507454"/>
            <a:ext cx="158825" cy="720080"/>
          </a:xfrm>
          <a:prstGeom prst="rightBrace">
            <a:avLst>
              <a:gd name="adj1" fmla="val 25091"/>
              <a:gd name="adj2" fmla="val 50000"/>
            </a:avLst>
          </a:prstGeom>
          <a:ln w="3492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50" name="组合 76"/>
          <p:cNvGrpSpPr/>
          <p:nvPr/>
        </p:nvGrpSpPr>
        <p:grpSpPr>
          <a:xfrm>
            <a:off x="5368956" y="2990854"/>
            <a:ext cx="720080" cy="144016"/>
            <a:chOff x="2627784" y="2334592"/>
            <a:chExt cx="720080" cy="158304"/>
          </a:xfrm>
        </p:grpSpPr>
        <p:cxnSp>
          <p:nvCxnSpPr>
            <p:cNvPr id="51" name="直接连接符 50"/>
            <p:cNvCxnSpPr/>
            <p:nvPr/>
          </p:nvCxnSpPr>
          <p:spPr>
            <a:xfrm>
              <a:off x="2627784" y="2492896"/>
              <a:ext cx="720080" cy="0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2627784" y="2348880"/>
              <a:ext cx="0" cy="144016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3347864" y="2334592"/>
              <a:ext cx="0" cy="144016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80"/>
          <p:cNvGrpSpPr/>
          <p:nvPr/>
        </p:nvGrpSpPr>
        <p:grpSpPr>
          <a:xfrm>
            <a:off x="6089036" y="2990854"/>
            <a:ext cx="720080" cy="144016"/>
            <a:chOff x="2627784" y="2334592"/>
            <a:chExt cx="720080" cy="158304"/>
          </a:xfrm>
        </p:grpSpPr>
        <p:cxnSp>
          <p:nvCxnSpPr>
            <p:cNvPr id="55" name="直接连接符 54"/>
            <p:cNvCxnSpPr/>
            <p:nvPr/>
          </p:nvCxnSpPr>
          <p:spPr>
            <a:xfrm>
              <a:off x="2627784" y="2492896"/>
              <a:ext cx="720080" cy="0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2627784" y="2348880"/>
              <a:ext cx="0" cy="144016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>
              <a:off x="3347864" y="2334592"/>
              <a:ext cx="0" cy="144016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80"/>
          <p:cNvGrpSpPr/>
          <p:nvPr/>
        </p:nvGrpSpPr>
        <p:grpSpPr>
          <a:xfrm>
            <a:off x="3203848" y="1637511"/>
            <a:ext cx="720080" cy="144016"/>
            <a:chOff x="2627784" y="2334592"/>
            <a:chExt cx="720080" cy="158304"/>
          </a:xfrm>
        </p:grpSpPr>
        <p:cxnSp>
          <p:nvCxnSpPr>
            <p:cNvPr id="63" name="直接连接符 62"/>
            <p:cNvCxnSpPr/>
            <p:nvPr/>
          </p:nvCxnSpPr>
          <p:spPr>
            <a:xfrm>
              <a:off x="2627784" y="2492896"/>
              <a:ext cx="720080" cy="0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2627784" y="2348880"/>
              <a:ext cx="0" cy="144016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>
              <a:off x="3347864" y="2334592"/>
              <a:ext cx="0" cy="144016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组合 84"/>
          <p:cNvGrpSpPr/>
          <p:nvPr/>
        </p:nvGrpSpPr>
        <p:grpSpPr>
          <a:xfrm>
            <a:off x="3919060" y="1637511"/>
            <a:ext cx="720080" cy="144016"/>
            <a:chOff x="2627784" y="2334592"/>
            <a:chExt cx="720080" cy="158304"/>
          </a:xfrm>
        </p:grpSpPr>
        <p:cxnSp>
          <p:nvCxnSpPr>
            <p:cNvPr id="67" name="直接连接符 66"/>
            <p:cNvCxnSpPr/>
            <p:nvPr/>
          </p:nvCxnSpPr>
          <p:spPr>
            <a:xfrm>
              <a:off x="2627784" y="2492896"/>
              <a:ext cx="720080" cy="0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>
              <a:off x="2627784" y="2348880"/>
              <a:ext cx="0" cy="144016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3347864" y="2334592"/>
              <a:ext cx="0" cy="144016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组合 76"/>
          <p:cNvGrpSpPr/>
          <p:nvPr/>
        </p:nvGrpSpPr>
        <p:grpSpPr>
          <a:xfrm>
            <a:off x="4643595" y="1637511"/>
            <a:ext cx="720080" cy="144016"/>
            <a:chOff x="2627784" y="2334592"/>
            <a:chExt cx="720080" cy="158304"/>
          </a:xfrm>
        </p:grpSpPr>
        <p:cxnSp>
          <p:nvCxnSpPr>
            <p:cNvPr id="71" name="直接连接符 70"/>
            <p:cNvCxnSpPr/>
            <p:nvPr/>
          </p:nvCxnSpPr>
          <p:spPr>
            <a:xfrm>
              <a:off x="2627784" y="2492896"/>
              <a:ext cx="720080" cy="0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>
              <a:off x="2627784" y="2348880"/>
              <a:ext cx="0" cy="144016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>
              <a:off x="3347864" y="2334592"/>
              <a:ext cx="0" cy="144016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组合 80"/>
          <p:cNvGrpSpPr/>
          <p:nvPr/>
        </p:nvGrpSpPr>
        <p:grpSpPr>
          <a:xfrm>
            <a:off x="5363675" y="1637511"/>
            <a:ext cx="720080" cy="144016"/>
            <a:chOff x="2627784" y="2334592"/>
            <a:chExt cx="720080" cy="158304"/>
          </a:xfrm>
        </p:grpSpPr>
        <p:cxnSp>
          <p:nvCxnSpPr>
            <p:cNvPr id="75" name="直接连接符 74"/>
            <p:cNvCxnSpPr/>
            <p:nvPr/>
          </p:nvCxnSpPr>
          <p:spPr>
            <a:xfrm>
              <a:off x="2627784" y="2492896"/>
              <a:ext cx="720080" cy="0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>
              <a:off x="2627784" y="2348880"/>
              <a:ext cx="0" cy="144016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>
              <a:off x="3347864" y="2334592"/>
              <a:ext cx="0" cy="144016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78" name="Object 4"/>
          <p:cNvGraphicFramePr>
            <a:graphicFrameLocks noChangeAspect="1"/>
          </p:cNvGraphicFramePr>
          <p:nvPr/>
        </p:nvGraphicFramePr>
        <p:xfrm>
          <a:off x="3419872" y="4149080"/>
          <a:ext cx="2541203" cy="1080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公式" r:id="rId3" imgW="926465" imgH="393700" progId="Equation.KSEE3">
                  <p:embed/>
                </p:oleObj>
              </mc:Choice>
              <mc:Fallback>
                <p:oleObj name="公式" r:id="rId3" imgW="926465" imgH="393700" progId="Equation.KSEE3">
                  <p:embed/>
                  <p:pic>
                    <p:nvPicPr>
                      <p:cNvPr id="0" name="图片 307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872" y="4149080"/>
                        <a:ext cx="2541203" cy="108012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9" name="TextBox 78"/>
          <p:cNvSpPr txBox="1">
            <a:spLocks noChangeArrowheads="1"/>
          </p:cNvSpPr>
          <p:nvPr/>
        </p:nvSpPr>
        <p:spPr bwMode="auto">
          <a:xfrm>
            <a:off x="2123728" y="5364505"/>
            <a:ext cx="554461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</a:rPr>
              <a:t>答：男生比女生多植树</a:t>
            </a:r>
            <a:r>
              <a:rPr lang="en-US" altLang="zh-CN" sz="3200" b="1" dirty="0">
                <a:solidFill>
                  <a:schemeClr val="tx1"/>
                </a:solidFill>
              </a:rPr>
              <a:t>5</a:t>
            </a:r>
            <a:r>
              <a:rPr lang="zh-CN" altLang="en-US" sz="3200" b="1" dirty="0">
                <a:solidFill>
                  <a:schemeClr val="tx1"/>
                </a:solidFill>
              </a:rPr>
              <a:t>棵。</a:t>
            </a:r>
            <a:endParaRPr lang="zh-CN" altLang="en-US" sz="3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5" grpId="0"/>
      <p:bldP spid="43" grpId="0" animBg="1"/>
      <p:bldP spid="46" grpId="0"/>
      <p:bldP spid="47" grpId="0"/>
      <p:bldP spid="48" grpId="0" animBg="1"/>
      <p:bldP spid="7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51720" y="940972"/>
            <a:ext cx="53783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你</a:t>
            </a:r>
            <a:r>
              <a:rPr lang="zh-CN" altLang="zh-CN" sz="3200" dirty="0" smtClean="0">
                <a:solidFill>
                  <a:schemeClr val="tx1"/>
                </a:solidFill>
              </a:rPr>
              <a:t>能举出一个类似的例子吗</a:t>
            </a:r>
            <a:r>
              <a:rPr lang="en-US" altLang="zh-CN" sz="3200" dirty="0" smtClean="0">
                <a:solidFill>
                  <a:schemeClr val="tx1"/>
                </a:solidFill>
              </a:rPr>
              <a:t>?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pic>
        <p:nvPicPr>
          <p:cNvPr id="3" name="图片 2" descr="1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19672" y="1052736"/>
            <a:ext cx="354013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899592" y="1628800"/>
            <a:ext cx="75608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/>
              </a:rPr>
              <a:t>例：</a:t>
            </a:r>
            <a:r>
              <a:rPr lang="zh-CN" altLang="zh-CN" sz="3200" dirty="0" smtClean="0">
                <a:latin typeface="华文楷体"/>
              </a:rPr>
              <a:t>小花有邮票</a:t>
            </a:r>
            <a:r>
              <a:rPr lang="en-US" altLang="zh-CN" sz="3200" dirty="0" smtClean="0">
                <a:solidFill>
                  <a:srgbClr val="C00000"/>
                </a:solidFill>
                <a:latin typeface="+mj-ea"/>
              </a:rPr>
              <a:t>25</a:t>
            </a:r>
            <a:r>
              <a:rPr lang="zh-CN" altLang="zh-CN" sz="3200" dirty="0" smtClean="0">
                <a:latin typeface="华文楷体"/>
              </a:rPr>
              <a:t>张</a:t>
            </a:r>
            <a:r>
              <a:rPr lang="en-US" altLang="zh-CN" sz="3200" dirty="0" smtClean="0">
                <a:latin typeface="华文楷体"/>
              </a:rPr>
              <a:t>,</a:t>
            </a:r>
            <a:r>
              <a:rPr lang="zh-CN" altLang="zh-CN" sz="3200" dirty="0" smtClean="0">
                <a:latin typeface="华文楷体"/>
              </a:rPr>
              <a:t>小明的邮票数比小</a:t>
            </a:r>
            <a:endParaRPr lang="en-US" altLang="zh-CN" sz="3200" dirty="0" smtClean="0">
              <a:latin typeface="华文楷体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/>
              </a:rPr>
              <a:t>       </a:t>
            </a:r>
            <a:r>
              <a:rPr lang="zh-CN" altLang="zh-CN" sz="3200" dirty="0" smtClean="0">
                <a:latin typeface="华文楷体"/>
              </a:rPr>
              <a:t>花多</a:t>
            </a:r>
            <a:r>
              <a:rPr lang="en-US" altLang="zh-CN" sz="3200" dirty="0" smtClean="0">
                <a:latin typeface="华文楷体"/>
              </a:rPr>
              <a:t>       ,  </a:t>
            </a:r>
            <a:r>
              <a:rPr lang="zh-CN" altLang="zh-CN" sz="3200" dirty="0" smtClean="0">
                <a:latin typeface="华文楷体"/>
              </a:rPr>
              <a:t>求小明的邮票比小花的多</a:t>
            </a:r>
            <a:endParaRPr lang="en-US" altLang="zh-CN" sz="3200" dirty="0" smtClean="0">
              <a:latin typeface="华文楷体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/>
              </a:rPr>
              <a:t>       </a:t>
            </a:r>
            <a:r>
              <a:rPr lang="zh-CN" altLang="zh-CN" sz="3200" dirty="0" smtClean="0">
                <a:latin typeface="华文楷体"/>
              </a:rPr>
              <a:t>多少张</a:t>
            </a:r>
            <a:r>
              <a:rPr lang="zh-CN" altLang="en-US" sz="3200" dirty="0" smtClean="0">
                <a:latin typeface="华文楷体"/>
              </a:rPr>
              <a:t>。</a:t>
            </a:r>
            <a:endParaRPr lang="zh-CN" altLang="en-US" sz="3200" dirty="0">
              <a:latin typeface="华文楷体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740386" y="2249161"/>
            <a:ext cx="436958" cy="963815"/>
            <a:chOff x="2618694" y="2022848"/>
            <a:chExt cx="436958" cy="963815"/>
          </a:xfrm>
        </p:grpSpPr>
        <p:sp>
          <p:nvSpPr>
            <p:cNvPr id="7" name="矩形 6"/>
            <p:cNvSpPr/>
            <p:nvPr/>
          </p:nvSpPr>
          <p:spPr>
            <a:xfrm>
              <a:off x="2623604" y="202284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2623604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/>
            <p:cNvSpPr/>
            <p:nvPr/>
          </p:nvSpPr>
          <p:spPr>
            <a:xfrm>
              <a:off x="2618694" y="2401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5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611560" y="4005064"/>
            <a:ext cx="79928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/>
              </a:rPr>
              <a:t>解析：</a:t>
            </a:r>
            <a:r>
              <a:rPr lang="zh-CN" altLang="zh-CN" sz="3200" dirty="0" smtClean="0">
                <a:latin typeface="华文楷体"/>
              </a:rPr>
              <a:t>可以把小花的邮票平均分成</a:t>
            </a:r>
            <a:r>
              <a:rPr lang="en-US" altLang="zh-CN" sz="3200" dirty="0" smtClean="0">
                <a:solidFill>
                  <a:srgbClr val="C00000"/>
                </a:solidFill>
                <a:latin typeface="+mj-ea"/>
              </a:rPr>
              <a:t>5</a:t>
            </a:r>
            <a:r>
              <a:rPr lang="zh-CN" altLang="zh-CN" sz="3200" dirty="0" smtClean="0">
                <a:latin typeface="华文楷体"/>
              </a:rPr>
              <a:t>份</a:t>
            </a:r>
            <a:r>
              <a:rPr lang="en-US" altLang="zh-CN" sz="3200" dirty="0" smtClean="0">
                <a:latin typeface="华文楷体"/>
              </a:rPr>
              <a:t>,</a:t>
            </a:r>
            <a:r>
              <a:rPr lang="zh-CN" altLang="zh-CN" sz="3200" dirty="0" smtClean="0">
                <a:latin typeface="华文楷体"/>
              </a:rPr>
              <a:t>每</a:t>
            </a:r>
            <a:endParaRPr lang="en-US" altLang="zh-CN" sz="3200" dirty="0" smtClean="0">
              <a:latin typeface="华文楷体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/>
              </a:rPr>
              <a:t>          </a:t>
            </a:r>
            <a:r>
              <a:rPr lang="zh-CN" altLang="zh-CN" sz="3200" dirty="0" smtClean="0">
                <a:latin typeface="华文楷体"/>
              </a:rPr>
              <a:t>份是整体的</a:t>
            </a:r>
            <a:r>
              <a:rPr lang="en-US" altLang="zh-CN" sz="3200" dirty="0" smtClean="0">
                <a:latin typeface="华文楷体"/>
              </a:rPr>
              <a:t>       </a:t>
            </a:r>
            <a:r>
              <a:rPr lang="zh-CN" altLang="en-US" sz="3200" dirty="0" smtClean="0">
                <a:latin typeface="华文楷体"/>
              </a:rPr>
              <a:t>。</a:t>
            </a:r>
            <a:endParaRPr lang="zh-CN" altLang="en-US" sz="3200" dirty="0" smtClean="0">
              <a:latin typeface="华文楷体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991026" y="4697433"/>
            <a:ext cx="436958" cy="963815"/>
            <a:chOff x="2618694" y="2022848"/>
            <a:chExt cx="436958" cy="963815"/>
          </a:xfrm>
        </p:grpSpPr>
        <p:sp>
          <p:nvSpPr>
            <p:cNvPr id="12" name="矩形 11"/>
            <p:cNvSpPr/>
            <p:nvPr/>
          </p:nvSpPr>
          <p:spPr>
            <a:xfrm>
              <a:off x="2623604" y="202284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2623604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>
              <a:off x="2618694" y="2401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5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1783" y="2833936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817475" y="2788432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（张）</a:t>
            </a:r>
            <a:endParaRPr lang="zh-CN" altLang="en-US" sz="2800" dirty="0"/>
          </a:p>
        </p:txBody>
      </p:sp>
      <p:grpSp>
        <p:nvGrpSpPr>
          <p:cNvPr id="4" name="组合 3"/>
          <p:cNvGrpSpPr/>
          <p:nvPr/>
        </p:nvGrpSpPr>
        <p:grpSpPr>
          <a:xfrm>
            <a:off x="4642924" y="2716424"/>
            <a:ext cx="391454" cy="784584"/>
            <a:chOff x="2709734" y="2188827"/>
            <a:chExt cx="391454" cy="784584"/>
          </a:xfrm>
        </p:grpSpPr>
        <p:sp>
          <p:nvSpPr>
            <p:cNvPr id="5" name="矩形 4"/>
            <p:cNvSpPr/>
            <p:nvPr/>
          </p:nvSpPr>
          <p:spPr>
            <a:xfrm>
              <a:off x="2709734" y="2188827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5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2746866" y="2388636"/>
              <a:ext cx="18473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945843" y="2506148"/>
            <a:ext cx="436958" cy="963815"/>
            <a:chOff x="2618694" y="2022848"/>
            <a:chExt cx="436958" cy="963815"/>
          </a:xfrm>
        </p:grpSpPr>
        <p:sp>
          <p:nvSpPr>
            <p:cNvPr id="8" name="矩形 7"/>
            <p:cNvSpPr/>
            <p:nvPr/>
          </p:nvSpPr>
          <p:spPr>
            <a:xfrm>
              <a:off x="2650108" y="202284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2623604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矩形 9"/>
            <p:cNvSpPr/>
            <p:nvPr/>
          </p:nvSpPr>
          <p:spPr>
            <a:xfrm>
              <a:off x="2618694" y="2401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5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3281488" y="2799928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×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657727" y="2714668"/>
            <a:ext cx="8571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</a:rPr>
              <a:t>25</a:t>
            </a:r>
            <a:endParaRPr lang="zh-CN" altLang="zh-CN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12168" y="4038163"/>
            <a:ext cx="68762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/>
              <a:t>答：</a:t>
            </a:r>
            <a:r>
              <a:rPr lang="zh-CN" altLang="zh-CN" sz="3200" dirty="0" smtClean="0">
                <a:latin typeface="华文楷体"/>
              </a:rPr>
              <a:t>小明的邮票比小花的多</a:t>
            </a:r>
            <a:r>
              <a:rPr lang="en-US" altLang="zh-CN" sz="3200" dirty="0" smtClean="0">
                <a:latin typeface="华文楷体"/>
              </a:rPr>
              <a:t>5</a:t>
            </a:r>
            <a:r>
              <a:rPr lang="zh-CN" altLang="zh-CN" sz="3200" dirty="0" smtClean="0">
                <a:latin typeface="华文楷体"/>
              </a:rPr>
              <a:t>张</a:t>
            </a:r>
            <a:r>
              <a:rPr lang="zh-CN" altLang="en-US" sz="3200" dirty="0" smtClean="0">
                <a:latin typeface="华文楷体"/>
              </a:rPr>
              <a:t>。</a:t>
            </a:r>
            <a:endParaRPr lang="zh-CN" altLang="en-US" sz="3200" dirty="0"/>
          </a:p>
        </p:txBody>
      </p:sp>
      <p:sp>
        <p:nvSpPr>
          <p:cNvPr id="14" name="矩形 13"/>
          <p:cNvSpPr/>
          <p:nvPr/>
        </p:nvSpPr>
        <p:spPr>
          <a:xfrm>
            <a:off x="2051720" y="940972"/>
            <a:ext cx="54922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</a:rPr>
              <a:t>用什么法计算</a:t>
            </a:r>
            <a:r>
              <a:rPr lang="en-US" altLang="zh-CN" sz="3200" dirty="0" smtClean="0">
                <a:solidFill>
                  <a:schemeClr val="tx1"/>
                </a:solidFill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</a:rPr>
              <a:t>你是怎样想的</a:t>
            </a:r>
            <a:r>
              <a:rPr lang="en-US" altLang="zh-CN" sz="3200" dirty="0" smtClean="0">
                <a:solidFill>
                  <a:schemeClr val="tx1"/>
                </a:solidFill>
              </a:rPr>
              <a:t>?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pic>
        <p:nvPicPr>
          <p:cNvPr id="15" name="图片 14" descr="1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19672" y="1052736"/>
            <a:ext cx="354013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extBox 9"/>
          <p:cNvSpPr txBox="1">
            <a:spLocks noChangeArrowheads="1"/>
          </p:cNvSpPr>
          <p:nvPr/>
        </p:nvSpPr>
        <p:spPr bwMode="auto">
          <a:xfrm>
            <a:off x="428596" y="571480"/>
            <a:ext cx="8353425" cy="19389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25000"/>
              </a:lnSpc>
            </a:pPr>
            <a:r>
              <a:rPr lang="zh-CN" altLang="en-US" sz="3200" b="1" dirty="0" smtClean="0">
                <a:solidFill>
                  <a:schemeClr val="tx1"/>
                </a:solidFill>
                <a:latin typeface="+mn-ea"/>
                <a:ea typeface="+mn-ea"/>
              </a:rPr>
              <a:t>  某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种松鼠的体长在</a:t>
            </a:r>
            <a:r>
              <a:rPr lang="en-US" altLang="zh-CN" sz="3200" b="1" dirty="0">
                <a:solidFill>
                  <a:schemeClr val="tx1"/>
                </a:solidFill>
                <a:latin typeface="+mn-ea"/>
                <a:ea typeface="+mn-ea"/>
              </a:rPr>
              <a:t>20cm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到</a:t>
            </a:r>
            <a:r>
              <a:rPr lang="en-US" altLang="zh-CN" sz="3200" b="1" dirty="0">
                <a:solidFill>
                  <a:schemeClr val="tx1"/>
                </a:solidFill>
                <a:latin typeface="+mn-ea"/>
                <a:ea typeface="+mn-ea"/>
              </a:rPr>
              <a:t>28cm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之间，它的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  <a:ea typeface="+mn-ea"/>
              </a:rPr>
              <a:t>尾</a:t>
            </a:r>
            <a:endParaRPr lang="en-US" altLang="zh-CN" sz="3200" b="1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25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  <a:ea typeface="+mn-ea"/>
              </a:rPr>
              <a:t>巴约占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体长的  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  <a:ea typeface="+mn-ea"/>
              </a:rPr>
              <a:t>，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尾巴最长约有多长？最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  <a:ea typeface="+mn-ea"/>
              </a:rPr>
              <a:t>短</a:t>
            </a:r>
            <a:endParaRPr lang="en-US" altLang="zh-CN" sz="3200" b="1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25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  <a:ea typeface="+mn-ea"/>
              </a:rPr>
              <a:t>约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有多长？</a:t>
            </a:r>
            <a:endParaRPr lang="zh-CN" altLang="en-US" sz="32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pic>
        <p:nvPicPr>
          <p:cNvPr id="18" name="图片 10" descr="1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00034" y="714356"/>
            <a:ext cx="354013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6822" name="Object 22"/>
          <p:cNvGraphicFramePr>
            <a:graphicFrameLocks noChangeAspect="1"/>
          </p:cNvGraphicFramePr>
          <p:nvPr/>
        </p:nvGraphicFramePr>
        <p:xfrm>
          <a:off x="3357554" y="1071546"/>
          <a:ext cx="393700" cy="1014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Equation" r:id="rId2" imgW="152400" imgH="393700" progId="Equation.DSMT4">
                  <p:embed/>
                </p:oleObj>
              </mc:Choice>
              <mc:Fallback>
                <p:oleObj name="Equation" r:id="rId2" imgW="152400" imgH="393700" progId="Equation.DSMT4">
                  <p:embed/>
                  <p:pic>
                    <p:nvPicPr>
                      <p:cNvPr id="0" name="图片 409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7554" y="1071546"/>
                        <a:ext cx="393700" cy="1014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6823" name="Picture 23" descr="C:\Users\Administrator\Desktop\图片1副本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1928802"/>
            <a:ext cx="4343400" cy="2447925"/>
          </a:xfrm>
          <a:prstGeom prst="rect">
            <a:avLst/>
          </a:prstGeom>
          <a:noFill/>
        </p:spPr>
      </p:pic>
      <p:sp>
        <p:nvSpPr>
          <p:cNvPr id="80" name="矩形 79"/>
          <p:cNvSpPr/>
          <p:nvPr/>
        </p:nvSpPr>
        <p:spPr>
          <a:xfrm>
            <a:off x="2619588" y="2715148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sp>
        <p:nvSpPr>
          <p:cNvPr id="81" name="矩形 80"/>
          <p:cNvSpPr/>
          <p:nvPr/>
        </p:nvSpPr>
        <p:spPr>
          <a:xfrm>
            <a:off x="3275280" y="2669644"/>
            <a:ext cx="12250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（</a:t>
            </a:r>
            <a:r>
              <a:rPr lang="en-US" altLang="zh-CN" sz="2800" dirty="0" smtClean="0"/>
              <a:t>m</a:t>
            </a:r>
            <a:r>
              <a:rPr lang="zh-CN" altLang="en-US" sz="2800" dirty="0" smtClean="0"/>
              <a:t>）</a:t>
            </a:r>
            <a:endParaRPr lang="zh-CN" altLang="en-US" sz="2800" dirty="0"/>
          </a:p>
        </p:txBody>
      </p:sp>
      <p:grpSp>
        <p:nvGrpSpPr>
          <p:cNvPr id="82" name="组合 81"/>
          <p:cNvGrpSpPr/>
          <p:nvPr/>
        </p:nvGrpSpPr>
        <p:grpSpPr>
          <a:xfrm>
            <a:off x="3014725" y="2597636"/>
            <a:ext cx="598241" cy="784584"/>
            <a:chOff x="2623730" y="2188827"/>
            <a:chExt cx="598241" cy="784584"/>
          </a:xfrm>
        </p:grpSpPr>
        <p:sp>
          <p:nvSpPr>
            <p:cNvPr id="83" name="矩形 82"/>
            <p:cNvSpPr/>
            <p:nvPr/>
          </p:nvSpPr>
          <p:spPr>
            <a:xfrm>
              <a:off x="2623730" y="2188827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21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2746866" y="2388636"/>
              <a:ext cx="18473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403648" y="2387360"/>
            <a:ext cx="436958" cy="963815"/>
            <a:chOff x="2618694" y="2022848"/>
            <a:chExt cx="436958" cy="963815"/>
          </a:xfrm>
        </p:grpSpPr>
        <p:sp>
          <p:nvSpPr>
            <p:cNvPr id="86" name="矩形 85"/>
            <p:cNvSpPr/>
            <p:nvPr/>
          </p:nvSpPr>
          <p:spPr>
            <a:xfrm>
              <a:off x="2650108" y="202284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3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87" name="直接连接符 86"/>
            <p:cNvCxnSpPr/>
            <p:nvPr/>
          </p:nvCxnSpPr>
          <p:spPr>
            <a:xfrm>
              <a:off x="2623604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矩形 87"/>
            <p:cNvSpPr/>
            <p:nvPr/>
          </p:nvSpPr>
          <p:spPr>
            <a:xfrm>
              <a:off x="2618694" y="2401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4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89" name="矩形 88"/>
          <p:cNvSpPr/>
          <p:nvPr/>
        </p:nvSpPr>
        <p:spPr>
          <a:xfrm>
            <a:off x="1739293" y="2681140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×</a:t>
            </a:r>
            <a:endParaRPr lang="zh-CN" altLang="en-US" dirty="0"/>
          </a:p>
        </p:txBody>
      </p:sp>
      <p:sp>
        <p:nvSpPr>
          <p:cNvPr id="90" name="矩形 89"/>
          <p:cNvSpPr/>
          <p:nvPr/>
        </p:nvSpPr>
        <p:spPr>
          <a:xfrm>
            <a:off x="2115532" y="2595880"/>
            <a:ext cx="8571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</a:rPr>
              <a:t>28</a:t>
            </a:r>
            <a:endParaRPr lang="zh-CN" altLang="zh-CN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395536" y="2603384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最长：</a:t>
            </a:r>
            <a:endParaRPr lang="zh-CN" altLang="en-US" sz="2800" dirty="0"/>
          </a:p>
        </p:txBody>
      </p:sp>
      <p:sp>
        <p:nvSpPr>
          <p:cNvPr id="92" name="矩形 91"/>
          <p:cNvSpPr/>
          <p:nvPr/>
        </p:nvSpPr>
        <p:spPr>
          <a:xfrm>
            <a:off x="2632694" y="3939284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sp>
        <p:nvSpPr>
          <p:cNvPr id="93" name="矩形 92"/>
          <p:cNvSpPr/>
          <p:nvPr/>
        </p:nvSpPr>
        <p:spPr>
          <a:xfrm>
            <a:off x="3288386" y="3893780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（</a:t>
            </a:r>
            <a:r>
              <a:rPr lang="en-US" altLang="zh-CN" sz="2800" dirty="0" smtClean="0"/>
              <a:t>m</a:t>
            </a:r>
            <a:r>
              <a:rPr lang="zh-CN" altLang="en-US" sz="2800" dirty="0" smtClean="0"/>
              <a:t>）</a:t>
            </a:r>
            <a:endParaRPr lang="zh-CN" altLang="en-US" sz="2800" dirty="0"/>
          </a:p>
        </p:txBody>
      </p:sp>
      <p:grpSp>
        <p:nvGrpSpPr>
          <p:cNvPr id="94" name="组合 93"/>
          <p:cNvGrpSpPr/>
          <p:nvPr/>
        </p:nvGrpSpPr>
        <p:grpSpPr>
          <a:xfrm>
            <a:off x="3027831" y="3821772"/>
            <a:ext cx="598241" cy="784584"/>
            <a:chOff x="2623730" y="2188827"/>
            <a:chExt cx="598241" cy="784584"/>
          </a:xfrm>
        </p:grpSpPr>
        <p:sp>
          <p:nvSpPr>
            <p:cNvPr id="95" name="矩形 94"/>
            <p:cNvSpPr/>
            <p:nvPr/>
          </p:nvSpPr>
          <p:spPr>
            <a:xfrm>
              <a:off x="2623730" y="2188827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15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96" name="矩形 95"/>
            <p:cNvSpPr/>
            <p:nvPr/>
          </p:nvSpPr>
          <p:spPr>
            <a:xfrm>
              <a:off x="2746866" y="2388636"/>
              <a:ext cx="18473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1416754" y="3611496"/>
            <a:ext cx="436958" cy="963815"/>
            <a:chOff x="2618694" y="2022848"/>
            <a:chExt cx="436958" cy="963815"/>
          </a:xfrm>
        </p:grpSpPr>
        <p:sp>
          <p:nvSpPr>
            <p:cNvPr id="98" name="矩形 97"/>
            <p:cNvSpPr/>
            <p:nvPr/>
          </p:nvSpPr>
          <p:spPr>
            <a:xfrm>
              <a:off x="2650108" y="202284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3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99" name="直接连接符 98"/>
            <p:cNvCxnSpPr/>
            <p:nvPr/>
          </p:nvCxnSpPr>
          <p:spPr>
            <a:xfrm>
              <a:off x="2623604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矩形 99"/>
            <p:cNvSpPr/>
            <p:nvPr/>
          </p:nvSpPr>
          <p:spPr>
            <a:xfrm>
              <a:off x="2618694" y="2401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4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01" name="矩形 100"/>
          <p:cNvSpPr/>
          <p:nvPr/>
        </p:nvSpPr>
        <p:spPr>
          <a:xfrm>
            <a:off x="1752399" y="3905276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×</a:t>
            </a:r>
            <a:endParaRPr lang="zh-CN" altLang="en-US" dirty="0"/>
          </a:p>
        </p:txBody>
      </p:sp>
      <p:sp>
        <p:nvSpPr>
          <p:cNvPr id="102" name="矩形 101"/>
          <p:cNvSpPr/>
          <p:nvPr/>
        </p:nvSpPr>
        <p:spPr>
          <a:xfrm>
            <a:off x="2128638" y="3820016"/>
            <a:ext cx="8571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</a:rPr>
              <a:t>20</a:t>
            </a:r>
            <a:endParaRPr lang="zh-CN" altLang="zh-CN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408642" y="3827520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最短：</a:t>
            </a:r>
            <a:endParaRPr lang="zh-CN" altLang="en-US" sz="2800" dirty="0"/>
          </a:p>
        </p:txBody>
      </p:sp>
      <p:grpSp>
        <p:nvGrpSpPr>
          <p:cNvPr id="104" name="Group 16"/>
          <p:cNvGrpSpPr/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105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106" name="Text Box 18">
              <a:hlinkClick r:id="rId6" action="ppaction://hlinksldjump" highlightClick="1">
                <a:snd r:embed="rId7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428596" y="5000636"/>
            <a:ext cx="7072362" cy="63094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5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+mn-ea"/>
                <a:ea typeface="+mn-ea"/>
              </a:rPr>
              <a:t>答</a:t>
            </a:r>
            <a:r>
              <a:rPr lang="zh-CN" altLang="en-US" sz="2800" b="1" dirty="0" smtClean="0">
                <a:solidFill>
                  <a:srgbClr val="C00000"/>
                </a:solidFill>
                <a:latin typeface="+mn-ea"/>
                <a:ea typeface="+mn-ea"/>
              </a:rPr>
              <a:t>：</a:t>
            </a:r>
            <a:r>
              <a:rPr lang="zh-CN" altLang="en-US" sz="2800" dirty="0" smtClean="0">
                <a:solidFill>
                  <a:srgbClr val="C00000"/>
                </a:solidFill>
                <a:latin typeface="+mn-ea"/>
              </a:rPr>
              <a:t>尾巴最长约有</a:t>
            </a:r>
            <a:r>
              <a:rPr lang="en-US" altLang="zh-CN" sz="2800" dirty="0" smtClean="0">
                <a:solidFill>
                  <a:srgbClr val="C00000"/>
                </a:solidFill>
                <a:latin typeface="+mn-ea"/>
              </a:rPr>
              <a:t>21</a:t>
            </a:r>
            <a:r>
              <a:rPr lang="zh-CN" altLang="en-US" sz="2800" dirty="0" smtClean="0">
                <a:solidFill>
                  <a:srgbClr val="C00000"/>
                </a:solidFill>
                <a:latin typeface="+mn-ea"/>
              </a:rPr>
              <a:t>米</a:t>
            </a:r>
            <a:r>
              <a:rPr lang="en-US" altLang="zh-CN" sz="2800" dirty="0" smtClean="0">
                <a:solidFill>
                  <a:srgbClr val="C00000"/>
                </a:solidFill>
                <a:latin typeface="+mn-ea"/>
              </a:rPr>
              <a:t>,</a:t>
            </a:r>
            <a:r>
              <a:rPr lang="zh-CN" altLang="en-US" sz="2800" dirty="0" smtClean="0">
                <a:solidFill>
                  <a:srgbClr val="C00000"/>
                </a:solidFill>
                <a:latin typeface="+mn-ea"/>
              </a:rPr>
              <a:t>最短约有</a:t>
            </a:r>
            <a:r>
              <a:rPr lang="en-US" altLang="zh-CN" sz="2800" dirty="0" smtClean="0">
                <a:solidFill>
                  <a:srgbClr val="C00000"/>
                </a:solidFill>
                <a:latin typeface="+mn-ea"/>
              </a:rPr>
              <a:t>15</a:t>
            </a:r>
            <a:r>
              <a:rPr lang="zh-CN" altLang="en-US" sz="2800" dirty="0" smtClean="0">
                <a:solidFill>
                  <a:srgbClr val="C00000"/>
                </a:solidFill>
                <a:latin typeface="+mn-ea"/>
              </a:rPr>
              <a:t>米</a:t>
            </a:r>
            <a:r>
              <a:rPr lang="zh-CN" altLang="en-US" sz="2800" b="1" dirty="0" smtClean="0">
                <a:solidFill>
                  <a:srgbClr val="C00000"/>
                </a:solidFill>
                <a:latin typeface="+mn-ea"/>
                <a:ea typeface="+mn-ea"/>
              </a:rPr>
              <a:t>。</a:t>
            </a:r>
            <a:endParaRPr lang="zh-CN" altLang="en-US" sz="2800" b="1" dirty="0">
              <a:solidFill>
                <a:srgbClr val="C0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81" grpId="0"/>
      <p:bldP spid="89" grpId="0"/>
      <p:bldP spid="90" grpId="0"/>
      <p:bldP spid="91" grpId="0"/>
      <p:bldP spid="92" grpId="0"/>
      <p:bldP spid="93" grpId="0"/>
      <p:bldP spid="101" grpId="0"/>
      <p:bldP spid="102" grpId="0"/>
      <p:bldP spid="103" grpId="0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3" name="Group 8"/>
          <p:cNvGrpSpPr/>
          <p:nvPr/>
        </p:nvGrpSpPr>
        <p:grpSpPr bwMode="auto">
          <a:xfrm>
            <a:off x="6443663" y="188913"/>
            <a:ext cx="2411412" cy="1008062"/>
            <a:chOff x="0" y="0"/>
            <a:chExt cx="1633" cy="635"/>
          </a:xfrm>
        </p:grpSpPr>
        <p:pic>
          <p:nvPicPr>
            <p:cNvPr id="15366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>
                  <a:ea typeface="黑体" panose="02010609060101010101" pitchFamily="49" charset="-122"/>
                </a:rPr>
                <a:t>随堂练习</a:t>
              </a:r>
              <a:endParaRPr lang="zh-CN" altLang="en-US" sz="3200">
                <a:ea typeface="黑体" panose="02010609060101010101" pitchFamily="49" charset="-122"/>
              </a:endParaRPr>
            </a:p>
          </p:txBody>
        </p:sp>
      </p:grp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41" name="TextBox 9"/>
          <p:cNvSpPr txBox="1">
            <a:spLocks noChangeArrowheads="1"/>
          </p:cNvSpPr>
          <p:nvPr/>
        </p:nvSpPr>
        <p:spPr bwMode="auto">
          <a:xfrm>
            <a:off x="785786" y="500042"/>
            <a:ext cx="8145463" cy="715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</a:rPr>
              <a:t>商店里。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pic>
        <p:nvPicPr>
          <p:cNvPr id="98305" name="Picture 1" descr="C:\Users\Administrator\Desktop\图片2副本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1214422"/>
            <a:ext cx="5951486" cy="2376264"/>
          </a:xfrm>
          <a:prstGeom prst="rect">
            <a:avLst/>
          </a:prstGeom>
          <a:noFill/>
        </p:spPr>
      </p:pic>
      <p:sp>
        <p:nvSpPr>
          <p:cNvPr id="81" name="矩形 80"/>
          <p:cNvSpPr/>
          <p:nvPr/>
        </p:nvSpPr>
        <p:spPr>
          <a:xfrm>
            <a:off x="857224" y="3571876"/>
            <a:ext cx="38956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羽毛球有多少个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857224" y="4786322"/>
            <a:ext cx="34836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篮球有多少个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5209501" y="4287828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sp>
        <p:nvSpPr>
          <p:cNvPr id="84" name="矩形 83"/>
          <p:cNvSpPr/>
          <p:nvPr/>
        </p:nvSpPr>
        <p:spPr>
          <a:xfrm>
            <a:off x="5865193" y="4242324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（个）</a:t>
            </a:r>
            <a:endParaRPr lang="zh-CN" altLang="en-US" sz="2800" dirty="0"/>
          </a:p>
        </p:txBody>
      </p:sp>
      <p:grpSp>
        <p:nvGrpSpPr>
          <p:cNvPr id="85" name="组合 84"/>
          <p:cNvGrpSpPr/>
          <p:nvPr/>
        </p:nvGrpSpPr>
        <p:grpSpPr>
          <a:xfrm>
            <a:off x="5604638" y="4170316"/>
            <a:ext cx="598241" cy="784584"/>
            <a:chOff x="2623730" y="2188827"/>
            <a:chExt cx="598241" cy="784584"/>
          </a:xfrm>
        </p:grpSpPr>
        <p:sp>
          <p:nvSpPr>
            <p:cNvPr id="86" name="矩形 85"/>
            <p:cNvSpPr/>
            <p:nvPr/>
          </p:nvSpPr>
          <p:spPr>
            <a:xfrm>
              <a:off x="2623730" y="2188827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49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87" name="矩形 86"/>
            <p:cNvSpPr/>
            <p:nvPr/>
          </p:nvSpPr>
          <p:spPr>
            <a:xfrm>
              <a:off x="2746866" y="2388636"/>
              <a:ext cx="18473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3197103" y="3960040"/>
            <a:ext cx="458552" cy="963815"/>
            <a:chOff x="2597100" y="2022848"/>
            <a:chExt cx="458552" cy="963815"/>
          </a:xfrm>
        </p:grpSpPr>
        <p:sp>
          <p:nvSpPr>
            <p:cNvPr id="89" name="矩形 88"/>
            <p:cNvSpPr/>
            <p:nvPr/>
          </p:nvSpPr>
          <p:spPr>
            <a:xfrm>
              <a:off x="2597100" y="202284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90" name="直接连接符 89"/>
            <p:cNvCxnSpPr/>
            <p:nvPr/>
          </p:nvCxnSpPr>
          <p:spPr>
            <a:xfrm>
              <a:off x="2623604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矩形 90"/>
            <p:cNvSpPr/>
            <p:nvPr/>
          </p:nvSpPr>
          <p:spPr>
            <a:xfrm>
              <a:off x="2618694" y="2401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6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92" name="矩形 91"/>
          <p:cNvSpPr/>
          <p:nvPr/>
        </p:nvSpPr>
        <p:spPr>
          <a:xfrm>
            <a:off x="4329206" y="4253820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×</a:t>
            </a:r>
            <a:endParaRPr lang="zh-CN" altLang="en-US" dirty="0"/>
          </a:p>
        </p:txBody>
      </p:sp>
      <p:sp>
        <p:nvSpPr>
          <p:cNvPr id="93" name="矩形 92"/>
          <p:cNvSpPr/>
          <p:nvPr/>
        </p:nvSpPr>
        <p:spPr>
          <a:xfrm>
            <a:off x="4705445" y="4168560"/>
            <a:ext cx="8571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</a:rPr>
              <a:t>42</a:t>
            </a:r>
            <a:endParaRPr lang="zh-CN" altLang="zh-CN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4000858" y="4176064"/>
            <a:ext cx="8571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</a:rPr>
              <a:t>1</a:t>
            </a:r>
            <a:endParaRPr lang="zh-CN" altLang="zh-CN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3633824" y="4248072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＋</a:t>
            </a:r>
            <a:endParaRPr lang="zh-CN" altLang="en-US" dirty="0"/>
          </a:p>
        </p:txBody>
      </p:sp>
      <p:sp>
        <p:nvSpPr>
          <p:cNvPr id="107" name="TextBox 106"/>
          <p:cNvSpPr txBox="1"/>
          <p:nvPr/>
        </p:nvSpPr>
        <p:spPr>
          <a:xfrm>
            <a:off x="2985752" y="4263959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(              )</a:t>
            </a:r>
            <a:endParaRPr lang="zh-CN" altLang="en-US" dirty="0"/>
          </a:p>
        </p:txBody>
      </p:sp>
      <p:sp>
        <p:nvSpPr>
          <p:cNvPr id="122" name="矩形 121"/>
          <p:cNvSpPr/>
          <p:nvPr/>
        </p:nvSpPr>
        <p:spPr>
          <a:xfrm>
            <a:off x="5236005" y="5628996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sp>
        <p:nvSpPr>
          <p:cNvPr id="123" name="矩形 122"/>
          <p:cNvSpPr/>
          <p:nvPr/>
        </p:nvSpPr>
        <p:spPr>
          <a:xfrm>
            <a:off x="6000760" y="5572140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（个）</a:t>
            </a:r>
            <a:endParaRPr lang="zh-CN" altLang="en-US" sz="2800" dirty="0"/>
          </a:p>
        </p:txBody>
      </p:sp>
      <p:grpSp>
        <p:nvGrpSpPr>
          <p:cNvPr id="124" name="组合 123"/>
          <p:cNvGrpSpPr/>
          <p:nvPr/>
        </p:nvGrpSpPr>
        <p:grpSpPr>
          <a:xfrm>
            <a:off x="5631142" y="5511484"/>
            <a:ext cx="598241" cy="784584"/>
            <a:chOff x="2623730" y="2188827"/>
            <a:chExt cx="598241" cy="784584"/>
          </a:xfrm>
        </p:grpSpPr>
        <p:sp>
          <p:nvSpPr>
            <p:cNvPr id="125" name="矩形 124"/>
            <p:cNvSpPr/>
            <p:nvPr/>
          </p:nvSpPr>
          <p:spPr>
            <a:xfrm>
              <a:off x="2623730" y="2188827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48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126" name="矩形 125"/>
            <p:cNvSpPr/>
            <p:nvPr/>
          </p:nvSpPr>
          <p:spPr>
            <a:xfrm>
              <a:off x="2746866" y="2388636"/>
              <a:ext cx="18473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3223607" y="5301208"/>
            <a:ext cx="458552" cy="963815"/>
            <a:chOff x="2597100" y="2022848"/>
            <a:chExt cx="458552" cy="963815"/>
          </a:xfrm>
        </p:grpSpPr>
        <p:sp>
          <p:nvSpPr>
            <p:cNvPr id="128" name="矩形 127"/>
            <p:cNvSpPr/>
            <p:nvPr/>
          </p:nvSpPr>
          <p:spPr>
            <a:xfrm>
              <a:off x="2597100" y="202284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129" name="直接连接符 128"/>
            <p:cNvCxnSpPr/>
            <p:nvPr/>
          </p:nvCxnSpPr>
          <p:spPr>
            <a:xfrm>
              <a:off x="2623604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0" name="矩形 129"/>
            <p:cNvSpPr/>
            <p:nvPr/>
          </p:nvSpPr>
          <p:spPr>
            <a:xfrm>
              <a:off x="2618694" y="2401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7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31" name="矩形 130"/>
          <p:cNvSpPr/>
          <p:nvPr/>
        </p:nvSpPr>
        <p:spPr>
          <a:xfrm>
            <a:off x="4355710" y="5594988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×</a:t>
            </a:r>
            <a:endParaRPr lang="zh-CN" altLang="en-US" dirty="0"/>
          </a:p>
        </p:txBody>
      </p:sp>
      <p:sp>
        <p:nvSpPr>
          <p:cNvPr id="132" name="矩形 131"/>
          <p:cNvSpPr/>
          <p:nvPr/>
        </p:nvSpPr>
        <p:spPr>
          <a:xfrm>
            <a:off x="4731949" y="5509728"/>
            <a:ext cx="8571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</a:rPr>
              <a:t>42</a:t>
            </a:r>
            <a:endParaRPr lang="zh-CN" altLang="zh-CN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133" name="矩形 132"/>
          <p:cNvSpPr/>
          <p:nvPr/>
        </p:nvSpPr>
        <p:spPr>
          <a:xfrm>
            <a:off x="4027362" y="5517232"/>
            <a:ext cx="8571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</a:rPr>
              <a:t>1</a:t>
            </a:r>
            <a:endParaRPr lang="zh-CN" altLang="zh-CN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134" name="矩形 133"/>
          <p:cNvSpPr/>
          <p:nvPr/>
        </p:nvSpPr>
        <p:spPr>
          <a:xfrm>
            <a:off x="3660328" y="5589240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＋</a:t>
            </a:r>
            <a:endParaRPr lang="zh-CN" altLang="en-US" dirty="0"/>
          </a:p>
        </p:txBody>
      </p:sp>
      <p:sp>
        <p:nvSpPr>
          <p:cNvPr id="135" name="TextBox 134"/>
          <p:cNvSpPr txBox="1"/>
          <p:nvPr/>
        </p:nvSpPr>
        <p:spPr>
          <a:xfrm>
            <a:off x="3012256" y="5605127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(              )</a:t>
            </a:r>
            <a:endParaRPr lang="zh-CN" altLang="en-US" dirty="0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84" grpId="0"/>
      <p:bldP spid="92" grpId="0"/>
      <p:bldP spid="93" grpId="0"/>
      <p:bldP spid="105" grpId="0"/>
      <p:bldP spid="106" grpId="0"/>
      <p:bldP spid="107" grpId="0"/>
      <p:bldP spid="122" grpId="0"/>
      <p:bldP spid="123" grpId="0"/>
      <p:bldP spid="131" grpId="0"/>
      <p:bldP spid="132" grpId="0"/>
      <p:bldP spid="133" grpId="0"/>
      <p:bldP spid="134" grpId="0"/>
      <p:bldP spid="135" grpId="0"/>
    </p:bldLst>
  </p:timing>
</p:sld>
</file>

<file path=ppt/tags/tag1.xml><?xml version="1.0" encoding="utf-8"?>
<p:tagLst xmlns:p="http://schemas.openxmlformats.org/presentationml/2006/main">
  <p:tag name="KSO_WPP_MARK_KEY" val="117d1c60-5bcc-452a-9b23-73835797f2a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1340</Words>
  <Application>WPS 演示</Application>
  <PresentationFormat>全屏显示(4:3)</PresentationFormat>
  <Paragraphs>433</Paragraphs>
  <Slides>19</Slides>
  <Notes>5</Notes>
  <HiddenSlides>0</HiddenSlides>
  <MMClips>0</MMClips>
  <ScaleCrop>false</ScaleCrop>
  <HeadingPairs>
    <vt:vector size="8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15</vt:i4>
      </vt:variant>
      <vt:variant>
        <vt:lpstr>幻灯片标题</vt:lpstr>
      </vt:variant>
      <vt:variant>
        <vt:i4>19</vt:i4>
      </vt:variant>
    </vt:vector>
  </HeadingPairs>
  <TitlesOfParts>
    <vt:vector size="55" baseType="lpstr">
      <vt:lpstr>Arial</vt:lpstr>
      <vt:lpstr>宋体</vt:lpstr>
      <vt:lpstr>Wingdings</vt:lpstr>
      <vt:lpstr>Calibri</vt:lpstr>
      <vt:lpstr>楷体_GB2312</vt:lpstr>
      <vt:lpstr>新宋体</vt:lpstr>
      <vt:lpstr>Calibri</vt:lpstr>
      <vt:lpstr>华文仿宋</vt:lpstr>
      <vt:lpstr>仿宋</vt:lpstr>
      <vt:lpstr>微软雅黑</vt:lpstr>
      <vt:lpstr>黑体</vt:lpstr>
      <vt:lpstr>楷体_GB2312</vt:lpstr>
      <vt:lpstr>华文楷体</vt:lpstr>
      <vt:lpstr>Arial Unicode MS</vt:lpstr>
      <vt:lpstr>华文楷体</vt:lpstr>
      <vt:lpstr>隶书</vt:lpstr>
      <vt:lpstr>NEU-BZ-S92</vt:lpstr>
      <vt:lpstr>Segoe Print</vt:lpstr>
      <vt:lpstr>Times New Roman</vt:lpstr>
      <vt:lpstr>Arial</vt:lpstr>
      <vt:lpstr>第一PPT模板网-WWW.1PPT.COM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Equation.KSEE3</vt:lpstr>
      <vt:lpstr>Equation.KSEE3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568</cp:revision>
  <dcterms:created xsi:type="dcterms:W3CDTF">2015-11-21T07:20:00Z</dcterms:created>
  <dcterms:modified xsi:type="dcterms:W3CDTF">2023-02-09T05:03:43Z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D3875C0D76554E2DB9552EAD11E6B4C5</vt:lpwstr>
  </property>
</Properties>
</file>