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8" r:id="rId24"/>
    <p:sldId id="459" r:id="rId25"/>
    <p:sldId id="460" r:id="rId26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1.wmf"/><Relationship Id="rId1" Type="http://schemas.openxmlformats.org/officeDocument/2006/relationships/image" Target="../media/image70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7" Type="http://schemas.openxmlformats.org/officeDocument/2006/relationships/image" Target="../media/image18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33.wmf"/><Relationship Id="rId8" Type="http://schemas.openxmlformats.org/officeDocument/2006/relationships/image" Target="../media/image32.wmf"/><Relationship Id="rId7" Type="http://schemas.openxmlformats.org/officeDocument/2006/relationships/image" Target="../media/image31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1" Type="http://schemas.openxmlformats.org/officeDocument/2006/relationships/image" Target="../media/image35.wmf"/><Relationship Id="rId10" Type="http://schemas.openxmlformats.org/officeDocument/2006/relationships/image" Target="../media/image34.wmf"/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9.vml.rels><?xml version="1.0" encoding="UTF-8" standalone="yes"?>
<Relationships xmlns="http://schemas.openxmlformats.org/package/2006/relationships"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99DA10-E2EF-4DBF-9E27-068134BC4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99DA10-E2EF-4DBF-9E27-068134BC4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slide" Target="slide2.xml"/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slide" Target="slide1.xml"/><Relationship Id="rId6" Type="http://schemas.openxmlformats.org/officeDocument/2006/relationships/image" Target="../media/image50.emf"/><Relationship Id="rId5" Type="http://schemas.openxmlformats.org/officeDocument/2006/relationships/image" Target="../media/image49.png"/><Relationship Id="rId4" Type="http://schemas.openxmlformats.org/officeDocument/2006/relationships/slide" Target="slide14.xml"/><Relationship Id="rId3" Type="http://schemas.openxmlformats.org/officeDocument/2006/relationships/slide" Target="slide22.xml"/><Relationship Id="rId2" Type="http://schemas.openxmlformats.org/officeDocument/2006/relationships/slide" Target="slide11.xml"/><Relationship Id="rId1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vmlDrawing" Target="../drawings/vmlDrawing8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51.wmf"/><Relationship Id="rId1" Type="http://schemas.openxmlformats.org/officeDocument/2006/relationships/oleObject" Target="../embeddings/oleObject39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9.xml"/><Relationship Id="rId5" Type="http://schemas.openxmlformats.org/officeDocument/2006/relationships/slide" Target="slide10.xml"/><Relationship Id="rId4" Type="http://schemas.openxmlformats.org/officeDocument/2006/relationships/slide" Target="slide22.xml"/><Relationship Id="rId3" Type="http://schemas.openxmlformats.org/officeDocument/2006/relationships/slide" Target="slide19.xml"/><Relationship Id="rId2" Type="http://schemas.openxmlformats.org/officeDocument/2006/relationships/audio" Target="../media/audio2.wav"/><Relationship Id="rId1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9.wmf"/><Relationship Id="rId8" Type="http://schemas.openxmlformats.org/officeDocument/2006/relationships/oleObject" Target="../embeddings/oleObject44.bin"/><Relationship Id="rId7" Type="http://schemas.openxmlformats.org/officeDocument/2006/relationships/image" Target="../media/image58.wmf"/><Relationship Id="rId6" Type="http://schemas.openxmlformats.org/officeDocument/2006/relationships/oleObject" Target="../embeddings/oleObject43.bin"/><Relationship Id="rId5" Type="http://schemas.openxmlformats.org/officeDocument/2006/relationships/image" Target="../media/image57.wmf"/><Relationship Id="rId4" Type="http://schemas.openxmlformats.org/officeDocument/2006/relationships/oleObject" Target="../embeddings/oleObject42.bin"/><Relationship Id="rId3" Type="http://schemas.openxmlformats.org/officeDocument/2006/relationships/image" Target="../media/image56.wmf"/><Relationship Id="rId2" Type="http://schemas.openxmlformats.org/officeDocument/2006/relationships/oleObject" Target="../embeddings/oleObject41.bin"/><Relationship Id="rId15" Type="http://schemas.openxmlformats.org/officeDocument/2006/relationships/vmlDrawing" Target="../drawings/vmlDrawing9.vml"/><Relationship Id="rId14" Type="http://schemas.openxmlformats.org/officeDocument/2006/relationships/slideLayout" Target="../slideLayouts/slideLayout9.xml"/><Relationship Id="rId13" Type="http://schemas.openxmlformats.org/officeDocument/2006/relationships/image" Target="../media/image61.wmf"/><Relationship Id="rId12" Type="http://schemas.openxmlformats.org/officeDocument/2006/relationships/oleObject" Target="../embeddings/oleObject46.bin"/><Relationship Id="rId11" Type="http://schemas.openxmlformats.org/officeDocument/2006/relationships/image" Target="../media/image60.wmf"/><Relationship Id="rId10" Type="http://schemas.openxmlformats.org/officeDocument/2006/relationships/oleObject" Target="../embeddings/oleObject45.bin"/><Relationship Id="rId1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2.wmf"/><Relationship Id="rId2" Type="http://schemas.openxmlformats.org/officeDocument/2006/relationships/oleObject" Target="../embeddings/oleObject47.bin"/><Relationship Id="rId1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4.wmf"/><Relationship Id="rId4" Type="http://schemas.openxmlformats.org/officeDocument/2006/relationships/oleObject" Target="../embeddings/oleObject49.bin"/><Relationship Id="rId3" Type="http://schemas.openxmlformats.org/officeDocument/2006/relationships/image" Target="../media/image63.wmf"/><Relationship Id="rId2" Type="http://schemas.openxmlformats.org/officeDocument/2006/relationships/oleObject" Target="../embeddings/oleObject48.bin"/><Relationship Id="rId1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65.wmf"/><Relationship Id="rId3" Type="http://schemas.openxmlformats.org/officeDocument/2006/relationships/oleObject" Target="../embeddings/oleObject50.bin"/><Relationship Id="rId2" Type="http://schemas.openxmlformats.org/officeDocument/2006/relationships/slide" Target="slide14.xml"/><Relationship Id="rId1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3.v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69.wmf"/><Relationship Id="rId4" Type="http://schemas.openxmlformats.org/officeDocument/2006/relationships/oleObject" Target="../embeddings/oleObject53.bin"/><Relationship Id="rId3" Type="http://schemas.openxmlformats.org/officeDocument/2006/relationships/image" Target="../media/image68.wmf"/><Relationship Id="rId2" Type="http://schemas.openxmlformats.org/officeDocument/2006/relationships/oleObject" Target="../embeddings/oleObject52.bin"/><Relationship Id="rId1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.bin"/><Relationship Id="rId8" Type="http://schemas.openxmlformats.org/officeDocument/2006/relationships/image" Target="../media/image4.wmf"/><Relationship Id="rId7" Type="http://schemas.openxmlformats.org/officeDocument/2006/relationships/oleObject" Target="../embeddings/oleObject2.bin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2.emf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9.xml"/><Relationship Id="rId12" Type="http://schemas.openxmlformats.org/officeDocument/2006/relationships/image" Target="../media/image6.wmf"/><Relationship Id="rId11" Type="http://schemas.openxmlformats.org/officeDocument/2006/relationships/oleObject" Target="../embeddings/oleObject4.bin"/><Relationship Id="rId10" Type="http://schemas.openxmlformats.org/officeDocument/2006/relationships/image" Target="../media/image5.wmf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vmlDrawing" Target="../drawings/vmlDrawing14.v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71.wmf"/><Relationship Id="rId4" Type="http://schemas.openxmlformats.org/officeDocument/2006/relationships/oleObject" Target="../embeddings/oleObject55.bin"/><Relationship Id="rId3" Type="http://schemas.openxmlformats.org/officeDocument/2006/relationships/image" Target="../media/image70.wmf"/><Relationship Id="rId2" Type="http://schemas.openxmlformats.org/officeDocument/2006/relationships/oleObject" Target="../embeddings/oleObject54.bin"/><Relationship Id="rId1" Type="http://schemas.openxmlformats.org/officeDocument/2006/relationships/image" Target="../media/image6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5.vml"/><Relationship Id="rId7" Type="http://schemas.openxmlformats.org/officeDocument/2006/relationships/slideLayout" Target="../slideLayouts/slideLayout9.xml"/><Relationship Id="rId6" Type="http://schemas.openxmlformats.org/officeDocument/2006/relationships/image" Target="../media/image73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72.wmf"/><Relationship Id="rId3" Type="http://schemas.openxmlformats.org/officeDocument/2006/relationships/oleObject" Target="../embeddings/oleObject56.bin"/><Relationship Id="rId2" Type="http://schemas.openxmlformats.org/officeDocument/2006/relationships/image" Target="../media/image67.png"/><Relationship Id="rId1" Type="http://schemas.openxmlformats.org/officeDocument/2006/relationships/slide" Target="slide14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vmlDrawing" Target="../drawings/vmlDrawing16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6.wmf"/><Relationship Id="rId5" Type="http://schemas.openxmlformats.org/officeDocument/2006/relationships/oleObject" Target="../embeddings/oleObject59.bin"/><Relationship Id="rId4" Type="http://schemas.openxmlformats.org/officeDocument/2006/relationships/image" Target="../media/image75.wmf"/><Relationship Id="rId3" Type="http://schemas.openxmlformats.org/officeDocument/2006/relationships/oleObject" Target="../embeddings/oleObject58.bin"/><Relationship Id="rId2" Type="http://schemas.openxmlformats.org/officeDocument/2006/relationships/image" Target="../media/image74.png"/><Relationship Id="rId1" Type="http://schemas.openxmlformats.org/officeDocument/2006/relationships/slide" Target="slide14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8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77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14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7.bin"/><Relationship Id="rId20" Type="http://schemas.openxmlformats.org/officeDocument/2006/relationships/vmlDrawing" Target="../drawings/vmlDrawing3.vml"/><Relationship Id="rId2" Type="http://schemas.openxmlformats.org/officeDocument/2006/relationships/image" Target="../media/image11.png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19.wmf"/><Relationship Id="rId17" Type="http://schemas.openxmlformats.org/officeDocument/2006/relationships/oleObject" Target="../embeddings/oleObject14.bin"/><Relationship Id="rId16" Type="http://schemas.openxmlformats.org/officeDocument/2006/relationships/image" Target="../media/image18.wmf"/><Relationship Id="rId15" Type="http://schemas.openxmlformats.org/officeDocument/2006/relationships/oleObject" Target="../embeddings/oleObject13.bin"/><Relationship Id="rId14" Type="http://schemas.openxmlformats.org/officeDocument/2006/relationships/image" Target="../media/image17.wmf"/><Relationship Id="rId13" Type="http://schemas.openxmlformats.org/officeDocument/2006/relationships/oleObject" Target="../embeddings/oleObject12.bin"/><Relationship Id="rId12" Type="http://schemas.openxmlformats.org/officeDocument/2006/relationships/image" Target="../media/image16.wmf"/><Relationship Id="rId11" Type="http://schemas.openxmlformats.org/officeDocument/2006/relationships/oleObject" Target="../embeddings/oleObject11.bin"/><Relationship Id="rId10" Type="http://schemas.openxmlformats.org/officeDocument/2006/relationships/image" Target="../media/image15.wmf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wmf"/><Relationship Id="rId8" Type="http://schemas.openxmlformats.org/officeDocument/2006/relationships/oleObject" Target="../embeddings/oleObject18.bin"/><Relationship Id="rId7" Type="http://schemas.openxmlformats.org/officeDocument/2006/relationships/image" Target="../media/image22.wmf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6.bin"/><Relationship Id="rId3" Type="http://schemas.openxmlformats.org/officeDocument/2006/relationships/image" Target="../media/image20.wmf"/><Relationship Id="rId2" Type="http://schemas.openxmlformats.org/officeDocument/2006/relationships/oleObject" Target="../embeddings/oleObject15.bin"/><Relationship Id="rId13" Type="http://schemas.openxmlformats.org/officeDocument/2006/relationships/vmlDrawing" Target="../drawings/vmlDrawing4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4.wmf"/><Relationship Id="rId10" Type="http://schemas.openxmlformats.org/officeDocument/2006/relationships/oleObject" Target="../embeddings/oleObject19.bin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wmf"/><Relationship Id="rId8" Type="http://schemas.openxmlformats.org/officeDocument/2006/relationships/oleObject" Target="../embeddings/oleObject23.bin"/><Relationship Id="rId7" Type="http://schemas.openxmlformats.org/officeDocument/2006/relationships/image" Target="../media/image27.wmf"/><Relationship Id="rId6" Type="http://schemas.openxmlformats.org/officeDocument/2006/relationships/oleObject" Target="../embeddings/oleObject22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21.bin"/><Relationship Id="rId3" Type="http://schemas.openxmlformats.org/officeDocument/2006/relationships/image" Target="../media/image25.wmf"/><Relationship Id="rId28" Type="http://schemas.openxmlformats.org/officeDocument/2006/relationships/vmlDrawing" Target="../drawings/vmlDrawing5.vml"/><Relationship Id="rId27" Type="http://schemas.openxmlformats.org/officeDocument/2006/relationships/slideLayout" Target="../slideLayouts/slideLayout2.xml"/><Relationship Id="rId26" Type="http://schemas.openxmlformats.org/officeDocument/2006/relationships/audio" Target="../media/audio1.wav"/><Relationship Id="rId25" Type="http://schemas.openxmlformats.org/officeDocument/2006/relationships/slide" Target="slide1.xml"/><Relationship Id="rId24" Type="http://schemas.openxmlformats.org/officeDocument/2006/relationships/image" Target="../media/image2.emf"/><Relationship Id="rId23" Type="http://schemas.openxmlformats.org/officeDocument/2006/relationships/image" Target="../media/image35.wmf"/><Relationship Id="rId22" Type="http://schemas.openxmlformats.org/officeDocument/2006/relationships/oleObject" Target="../embeddings/oleObject30.bin"/><Relationship Id="rId21" Type="http://schemas.openxmlformats.org/officeDocument/2006/relationships/image" Target="../media/image34.wmf"/><Relationship Id="rId20" Type="http://schemas.openxmlformats.org/officeDocument/2006/relationships/oleObject" Target="../embeddings/oleObject29.bin"/><Relationship Id="rId2" Type="http://schemas.openxmlformats.org/officeDocument/2006/relationships/oleObject" Target="../embeddings/oleObject20.bin"/><Relationship Id="rId19" Type="http://schemas.openxmlformats.org/officeDocument/2006/relationships/image" Target="../media/image33.wmf"/><Relationship Id="rId18" Type="http://schemas.openxmlformats.org/officeDocument/2006/relationships/oleObject" Target="../embeddings/oleObject28.bin"/><Relationship Id="rId17" Type="http://schemas.openxmlformats.org/officeDocument/2006/relationships/image" Target="../media/image32.wmf"/><Relationship Id="rId16" Type="http://schemas.openxmlformats.org/officeDocument/2006/relationships/oleObject" Target="../embeddings/oleObject27.bin"/><Relationship Id="rId15" Type="http://schemas.openxmlformats.org/officeDocument/2006/relationships/image" Target="../media/image31.wmf"/><Relationship Id="rId14" Type="http://schemas.openxmlformats.org/officeDocument/2006/relationships/oleObject" Target="../embeddings/oleObject26.bin"/><Relationship Id="rId13" Type="http://schemas.openxmlformats.org/officeDocument/2006/relationships/image" Target="../media/image30.wmf"/><Relationship Id="rId12" Type="http://schemas.openxmlformats.org/officeDocument/2006/relationships/oleObject" Target="../embeddings/oleObject25.bin"/><Relationship Id="rId11" Type="http://schemas.openxmlformats.org/officeDocument/2006/relationships/image" Target="../media/image29.wmf"/><Relationship Id="rId10" Type="http://schemas.openxmlformats.org/officeDocument/2006/relationships/oleObject" Target="../embeddings/oleObject24.bin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wmf"/><Relationship Id="rId8" Type="http://schemas.openxmlformats.org/officeDocument/2006/relationships/oleObject" Target="../embeddings/oleObject35.bin"/><Relationship Id="rId7" Type="http://schemas.openxmlformats.org/officeDocument/2006/relationships/image" Target="../media/image44.wmf"/><Relationship Id="rId6" Type="http://schemas.openxmlformats.org/officeDocument/2006/relationships/oleObject" Target="../embeddings/oleObject34.bin"/><Relationship Id="rId5" Type="http://schemas.openxmlformats.org/officeDocument/2006/relationships/image" Target="../media/image43.wmf"/><Relationship Id="rId4" Type="http://schemas.openxmlformats.org/officeDocument/2006/relationships/oleObject" Target="../embeddings/oleObject33.bin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7" Type="http://schemas.openxmlformats.org/officeDocument/2006/relationships/vmlDrawing" Target="../drawings/vmlDrawing7.v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48.wmf"/><Relationship Id="rId14" Type="http://schemas.openxmlformats.org/officeDocument/2006/relationships/oleObject" Target="../embeddings/oleObject38.bin"/><Relationship Id="rId13" Type="http://schemas.openxmlformats.org/officeDocument/2006/relationships/image" Target="../media/image47.wmf"/><Relationship Id="rId12" Type="http://schemas.openxmlformats.org/officeDocument/2006/relationships/oleObject" Target="../embeddings/oleObject37.bin"/><Relationship Id="rId11" Type="http://schemas.openxmlformats.org/officeDocument/2006/relationships/image" Target="../media/image46.wmf"/><Relationship Id="rId10" Type="http://schemas.openxmlformats.org/officeDocument/2006/relationships/oleObject" Target="../embeddings/oleObject36.bin"/><Relationship Id="rId1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42"/>
          <p:cNvGrpSpPr/>
          <p:nvPr/>
        </p:nvGrpSpPr>
        <p:grpSpPr bwMode="auto">
          <a:xfrm>
            <a:off x="2434316" y="4734662"/>
            <a:ext cx="2159001" cy="1009650"/>
            <a:chOff x="340" y="3022"/>
            <a:chExt cx="1360" cy="636"/>
          </a:xfrm>
        </p:grpSpPr>
        <p:sp>
          <p:nvSpPr>
            <p:cNvPr id="32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3" name="Rectangle 18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Group 43"/>
          <p:cNvGrpSpPr/>
          <p:nvPr/>
        </p:nvGrpSpPr>
        <p:grpSpPr bwMode="auto">
          <a:xfrm>
            <a:off x="4720332" y="4725144"/>
            <a:ext cx="2160587" cy="1009650"/>
            <a:chOff x="2018" y="2976"/>
            <a:chExt cx="1361" cy="636"/>
          </a:xfrm>
        </p:grpSpPr>
        <p:sp>
          <p:nvSpPr>
            <p:cNvPr id="35" name="Oval 30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6" name="Rectangle 31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7" name="Group 44"/>
          <p:cNvGrpSpPr/>
          <p:nvPr/>
        </p:nvGrpSpPr>
        <p:grpSpPr bwMode="auto">
          <a:xfrm>
            <a:off x="6934910" y="4725144"/>
            <a:ext cx="2232025" cy="1009650"/>
            <a:chOff x="3696" y="2976"/>
            <a:chExt cx="1406" cy="636"/>
          </a:xfrm>
        </p:grpSpPr>
        <p:sp>
          <p:nvSpPr>
            <p:cNvPr id="38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39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0" name="Group 42"/>
          <p:cNvGrpSpPr/>
          <p:nvPr/>
        </p:nvGrpSpPr>
        <p:grpSpPr bwMode="auto">
          <a:xfrm>
            <a:off x="219738" y="4734662"/>
            <a:ext cx="2159000" cy="1009650"/>
            <a:chOff x="340" y="3022"/>
            <a:chExt cx="1360" cy="636"/>
          </a:xfrm>
        </p:grpSpPr>
        <p:sp>
          <p:nvSpPr>
            <p:cNvPr id="41" name="Oval 2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42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44" name="TextBox 16"/>
          <p:cNvSpPr txBox="1">
            <a:spLocks noChangeArrowheads="1"/>
          </p:cNvSpPr>
          <p:nvPr/>
        </p:nvSpPr>
        <p:spPr bwMode="auto">
          <a:xfrm>
            <a:off x="-20406" y="764704"/>
            <a:ext cx="916440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3200" dirty="0">
                <a:latin typeface="华文仿宋" pitchFamily="2" charset="-122"/>
                <a:ea typeface="华文仿宋" pitchFamily="2" charset="-122"/>
              </a:rPr>
              <a:t>3</a:t>
            </a:r>
            <a:r>
              <a:rPr lang="zh-CN" altLang="en-US" sz="3200" dirty="0">
                <a:latin typeface="华文仿宋" pitchFamily="2" charset="-122"/>
                <a:ea typeface="华文仿宋" pitchFamily="2" charset="-122"/>
              </a:rPr>
              <a:t>单元  分数乘法</a:t>
            </a:r>
            <a:endParaRPr lang="zh-CN" altLang="en-US" sz="3200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727273" y="3429000"/>
            <a:ext cx="166904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32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zh-CN" sz="3200" cap="all" dirty="0" smtClean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16"/>
          <p:cNvSpPr txBox="1">
            <a:spLocks noChangeArrowheads="1"/>
          </p:cNvSpPr>
          <p:nvPr/>
        </p:nvSpPr>
        <p:spPr bwMode="auto">
          <a:xfrm>
            <a:off x="-12620" y="2013226"/>
            <a:ext cx="9156620" cy="92333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zh-CN" altLang="en-US" sz="5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数乘法（三）</a:t>
            </a:r>
            <a:endParaRPr lang="zh-CN" altLang="en-US" sz="5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2338610" y="3068638"/>
            <a:ext cx="4465638" cy="1873250"/>
            <a:chOff x="1337" y="1887"/>
            <a:chExt cx="2813" cy="1180"/>
          </a:xfrm>
        </p:grpSpPr>
        <p:pic>
          <p:nvPicPr>
            <p:cNvPr id="18441" name="Picture 15" descr="男天使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744" y="1933"/>
              <a:ext cx="1406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27"/>
            <p:cNvSpPr>
              <a:spLocks noChangeArrowheads="1"/>
            </p:cNvSpPr>
            <p:nvPr/>
          </p:nvSpPr>
          <p:spPr bwMode="auto">
            <a:xfrm>
              <a:off x="1337" y="1887"/>
              <a:ext cx="1316" cy="726"/>
            </a:xfrm>
            <a:prstGeom prst="wedgeRoundRectCallout">
              <a:avLst>
                <a:gd name="adj1" fmla="val 68606"/>
                <a:gd name="adj2" fmla="val 62222"/>
                <a:gd name="adj3" fmla="val 16667"/>
              </a:avLst>
            </a:prstGeom>
            <a:solidFill>
              <a:srgbClr val="FFFF00">
                <a:alpha val="67000"/>
              </a:srgbClr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开动脑筋，加油啊！</a:t>
              </a:r>
              <a:endParaRPr lang="en-US" altLang="zh-CN" sz="2800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395536" y="1772816"/>
            <a:ext cx="82444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5. 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校园总面积的   是空地，空地的   准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备铺草坪。铺草坪的面积占校园总面积的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几分之几？画一画，再列式计算。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8" name="TextBox 9"/>
          <p:cNvSpPr txBox="1">
            <a:spLocks noChangeArrowheads="1"/>
          </p:cNvSpPr>
          <p:nvPr/>
        </p:nvSpPr>
        <p:spPr bwMode="auto">
          <a:xfrm>
            <a:off x="-71470" y="980728"/>
            <a:ext cx="921547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94" name="Object 1"/>
          <p:cNvGraphicFramePr>
            <a:graphicFrameLocks noChangeAspect="1"/>
          </p:cNvGraphicFramePr>
          <p:nvPr/>
        </p:nvGraphicFramePr>
        <p:xfrm>
          <a:off x="3940175" y="1693863"/>
          <a:ext cx="360363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1" imgW="139700" imgH="393700" progId="Equation.DSMT4">
                  <p:embed/>
                </p:oleObj>
              </mc:Choice>
              <mc:Fallback>
                <p:oleObj name="Equation" r:id="rId1" imgW="139700" imgH="393700" progId="Equation.DSMT4">
                  <p:embed/>
                  <p:pic>
                    <p:nvPicPr>
                      <p:cNvPr id="0" name="图片 81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0175" y="1693863"/>
                        <a:ext cx="360363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" name="矩形 94"/>
          <p:cNvSpPr/>
          <p:nvPr/>
        </p:nvSpPr>
        <p:spPr>
          <a:xfrm>
            <a:off x="3707904" y="461338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99" name="矩形 98"/>
          <p:cNvSpPr/>
          <p:nvPr/>
        </p:nvSpPr>
        <p:spPr>
          <a:xfrm>
            <a:off x="4427984" y="457818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101" name="组合 100"/>
          <p:cNvGrpSpPr/>
          <p:nvPr/>
        </p:nvGrpSpPr>
        <p:grpSpPr>
          <a:xfrm>
            <a:off x="4067944" y="4299230"/>
            <a:ext cx="432048" cy="999030"/>
            <a:chOff x="2741242" y="2006633"/>
            <a:chExt cx="432048" cy="999030"/>
          </a:xfrm>
        </p:grpSpPr>
        <p:sp>
          <p:nvSpPr>
            <p:cNvPr id="102" name="矩形 101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03" name="直接连接符 10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矩形 103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104450" name="Object 2"/>
          <p:cNvGraphicFramePr>
            <a:graphicFrameLocks noChangeAspect="1"/>
          </p:cNvGraphicFramePr>
          <p:nvPr/>
        </p:nvGraphicFramePr>
        <p:xfrm>
          <a:off x="7373156" y="1687556"/>
          <a:ext cx="39370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Equation" r:id="rId3" imgW="152400" imgH="393700" progId="Equation.DSMT4">
                  <p:embed/>
                </p:oleObj>
              </mc:Choice>
              <mc:Fallback>
                <p:oleObj name="Equation" r:id="rId3" imgW="152400" imgH="393700" progId="Equation.DSMT4">
                  <p:embed/>
                  <p:pic>
                    <p:nvPicPr>
                      <p:cNvPr id="0" name="图片 82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73156" y="1687556"/>
                        <a:ext cx="393700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3289108" y="4293096"/>
            <a:ext cx="432048" cy="999030"/>
            <a:chOff x="2741242" y="2006633"/>
            <a:chExt cx="432048" cy="999030"/>
          </a:xfrm>
        </p:grpSpPr>
        <p:sp>
          <p:nvSpPr>
            <p:cNvPr id="22" name="矩形 21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32040" y="4306348"/>
            <a:ext cx="432048" cy="999030"/>
            <a:chOff x="2741242" y="2006633"/>
            <a:chExt cx="432048" cy="999030"/>
          </a:xfrm>
        </p:grpSpPr>
        <p:sp>
          <p:nvSpPr>
            <p:cNvPr id="26" name="矩形 25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55576" y="5431972"/>
            <a:ext cx="806489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  <a:ea typeface="华文楷体"/>
              </a:rPr>
              <a:t>答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华文楷体"/>
              </a:rPr>
              <a:t>：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华文楷体"/>
              </a:rPr>
              <a:t>铺草坪的面积占校园总面积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的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   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华文楷体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n-ea"/>
              <a:ea typeface="华文楷体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087370" y="5273497"/>
            <a:ext cx="436958" cy="963815"/>
            <a:chOff x="2618694" y="2022848"/>
            <a:chExt cx="436958" cy="963815"/>
          </a:xfrm>
        </p:grpSpPr>
        <p:sp>
          <p:nvSpPr>
            <p:cNvPr id="31" name="矩形 30"/>
            <p:cNvSpPr/>
            <p:nvPr/>
          </p:nvSpPr>
          <p:spPr>
            <a:xfrm>
              <a:off x="2623604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4" name="da16.jpg" descr="id:2147512399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084168" y="4365104"/>
            <a:ext cx="2160240" cy="1008112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9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428596" y="1142984"/>
            <a:ext cx="79216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6.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18" name="图片 5" descr="12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8662" y="1000108"/>
            <a:ext cx="7675563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539552" y="3929066"/>
            <a:ext cx="8604448" cy="5568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⑴淘气在月球上的体重是多少千克？在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火星上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呢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？</a:t>
            </a:r>
            <a:endParaRPr lang="en-US" altLang="zh-CN" sz="2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22036" y="460948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2143108" y="4500570"/>
            <a:ext cx="598241" cy="1416072"/>
            <a:chOff x="2702704" y="1610332"/>
            <a:chExt cx="598241" cy="1416072"/>
          </a:xfrm>
        </p:grpSpPr>
        <p:sp>
          <p:nvSpPr>
            <p:cNvPr id="22" name="矩形 21"/>
            <p:cNvSpPr/>
            <p:nvPr/>
          </p:nvSpPr>
          <p:spPr>
            <a:xfrm>
              <a:off x="2702704" y="1610332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3342116" y="457428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3779912" y="4555118"/>
            <a:ext cx="13260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kg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grpSp>
        <p:nvGrpSpPr>
          <p:cNvPr id="26" name="组合 25"/>
          <p:cNvGrpSpPr/>
          <p:nvPr/>
        </p:nvGrpSpPr>
        <p:grpSpPr>
          <a:xfrm>
            <a:off x="2982076" y="4295332"/>
            <a:ext cx="432048" cy="999030"/>
            <a:chOff x="2741242" y="2006633"/>
            <a:chExt cx="432048" cy="999030"/>
          </a:xfrm>
        </p:grpSpPr>
        <p:sp>
          <p:nvSpPr>
            <p:cNvPr id="27" name="矩形 26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2774332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6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3748498" y="448902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7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760528" y="460948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43" name="组合 42"/>
          <p:cNvGrpSpPr/>
          <p:nvPr/>
        </p:nvGrpSpPr>
        <p:grpSpPr>
          <a:xfrm>
            <a:off x="5214942" y="4572008"/>
            <a:ext cx="598241" cy="1344634"/>
            <a:chOff x="2636046" y="1681770"/>
            <a:chExt cx="598241" cy="1344634"/>
          </a:xfrm>
        </p:grpSpPr>
        <p:sp>
          <p:nvSpPr>
            <p:cNvPr id="44" name="矩形 43"/>
            <p:cNvSpPr/>
            <p:nvPr/>
          </p:nvSpPr>
          <p:spPr>
            <a:xfrm>
              <a:off x="2636046" y="1681770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6480608" y="457428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7134428" y="4555118"/>
            <a:ext cx="13260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kg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grpSp>
        <p:nvGrpSpPr>
          <p:cNvPr id="48" name="组合 47"/>
          <p:cNvGrpSpPr/>
          <p:nvPr/>
        </p:nvGrpSpPr>
        <p:grpSpPr>
          <a:xfrm>
            <a:off x="6120568" y="4295332"/>
            <a:ext cx="432048" cy="999030"/>
            <a:chOff x="2741242" y="2006633"/>
            <a:chExt cx="432048" cy="999030"/>
          </a:xfrm>
        </p:grpSpPr>
        <p:sp>
          <p:nvSpPr>
            <p:cNvPr id="49" name="矩形 48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2774332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85786" y="5214950"/>
            <a:ext cx="763284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zh-CN" sz="2800" dirty="0" smtClean="0"/>
              <a:t>答</a:t>
            </a:r>
            <a:r>
              <a:rPr lang="zh-CN" altLang="en-US" sz="2800" dirty="0" smtClean="0"/>
              <a:t>：淘气在月球上的体重是</a:t>
            </a:r>
            <a:r>
              <a:rPr lang="en-US" altLang="zh-CN" sz="2800" dirty="0" smtClean="0"/>
              <a:t>7</a:t>
            </a:r>
            <a:r>
              <a:rPr lang="zh-CN" altLang="en-US" sz="2800" dirty="0" smtClean="0"/>
              <a:t>千克，在火星上的</a:t>
            </a:r>
            <a:endParaRPr lang="en-US" altLang="zh-CN" sz="2800" dirty="0" smtClean="0"/>
          </a:p>
          <a:p>
            <a:pPr eaLnBrk="1" hangingPunct="1">
              <a:lnSpc>
                <a:spcPct val="125000"/>
              </a:lnSpc>
            </a:pPr>
            <a:r>
              <a:rPr lang="en-US" altLang="zh-CN" sz="2800" dirty="0" smtClean="0"/>
              <a:t>        </a:t>
            </a:r>
            <a:r>
              <a:rPr lang="zh-CN" altLang="en-US" sz="2800" dirty="0" smtClean="0"/>
              <a:t>体重是</a:t>
            </a:r>
            <a:r>
              <a:rPr lang="en-US" altLang="zh-CN" sz="2800" dirty="0" smtClean="0"/>
              <a:t>      </a:t>
            </a:r>
            <a:r>
              <a:rPr lang="zh-CN" altLang="en-US" sz="2800" dirty="0" smtClean="0"/>
              <a:t>千克。</a:t>
            </a:r>
            <a:endParaRPr lang="zh-CN" altLang="en-US" sz="2800" dirty="0" smtClean="0"/>
          </a:p>
        </p:txBody>
      </p:sp>
      <p:grpSp>
        <p:nvGrpSpPr>
          <p:cNvPr id="32" name="组合 31"/>
          <p:cNvGrpSpPr/>
          <p:nvPr/>
        </p:nvGrpSpPr>
        <p:grpSpPr>
          <a:xfrm>
            <a:off x="6858016" y="4357694"/>
            <a:ext cx="598241" cy="1000108"/>
            <a:chOff x="2669804" y="2005555"/>
            <a:chExt cx="598241" cy="1000108"/>
          </a:xfrm>
        </p:grpSpPr>
        <p:sp>
          <p:nvSpPr>
            <p:cNvPr id="33" name="矩形 32"/>
            <p:cNvSpPr/>
            <p:nvPr/>
          </p:nvSpPr>
          <p:spPr>
            <a:xfrm>
              <a:off x="2669804" y="2005555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63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>
            <a:xfrm>
              <a:off x="2774332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786050" y="5572140"/>
            <a:ext cx="598241" cy="1000108"/>
            <a:chOff x="2669804" y="2005555"/>
            <a:chExt cx="598241" cy="1000108"/>
          </a:xfrm>
        </p:grpSpPr>
        <p:sp>
          <p:nvSpPr>
            <p:cNvPr id="37" name="矩形 36"/>
            <p:cNvSpPr/>
            <p:nvPr/>
          </p:nvSpPr>
          <p:spPr>
            <a:xfrm>
              <a:off x="2669804" y="2005555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63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/>
            <p:cNvSpPr/>
            <p:nvPr/>
          </p:nvSpPr>
          <p:spPr>
            <a:xfrm>
              <a:off x="2774332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25" grpId="0"/>
      <p:bldP spid="30" grpId="0"/>
      <p:bldP spid="42" grpId="0"/>
      <p:bldP spid="46" grpId="0"/>
      <p:bldP spid="47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 bwMode="auto">
          <a:xfrm>
            <a:off x="5357818" y="6294438"/>
            <a:ext cx="2376488" cy="563562"/>
            <a:chOff x="1474" y="3765"/>
            <a:chExt cx="952" cy="355"/>
          </a:xfrm>
        </p:grpSpPr>
        <p:sp>
          <p:nvSpPr>
            <p:cNvPr id="3" name="AutoShape 13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" name="Text Box 1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42910" y="642918"/>
            <a:ext cx="806489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⑵算算自己、爸爸、妈妈在月球上和火星上</a:t>
            </a:r>
            <a:endParaRPr lang="en-US" altLang="zh-CN" sz="2800" dirty="0" smtClean="0">
              <a:solidFill>
                <a:schemeClr val="tx1"/>
              </a:solidFill>
              <a:latin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  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的体重分别是多少。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0100" y="1643050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/>
              <a:t>答案不唯一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例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自己的体重</a:t>
            </a:r>
            <a:r>
              <a:rPr lang="en-US" altLang="zh-CN" sz="2800" dirty="0" smtClean="0"/>
              <a:t>:36 kg,</a:t>
            </a:r>
            <a:r>
              <a:rPr lang="zh-CN" altLang="zh-CN" sz="2800" dirty="0" smtClean="0"/>
              <a:t>妈妈的体重是</a:t>
            </a:r>
            <a:r>
              <a:rPr lang="en-US" altLang="zh-CN" sz="2800" dirty="0" smtClean="0"/>
              <a:t>54 kg,</a:t>
            </a:r>
            <a:r>
              <a:rPr lang="zh-CN" altLang="zh-CN" sz="2800" dirty="0" smtClean="0"/>
              <a:t>爸爸的体重是</a:t>
            </a:r>
            <a:r>
              <a:rPr lang="en-US" altLang="zh-CN" sz="2800" dirty="0" smtClean="0"/>
              <a:t>80 kg,</a:t>
            </a:r>
            <a:r>
              <a:rPr lang="zh-CN" altLang="zh-CN" sz="2800" dirty="0" smtClean="0"/>
              <a:t> </a:t>
            </a:r>
            <a:r>
              <a:rPr lang="zh-CN" altLang="en-US" sz="2800" dirty="0" smtClean="0"/>
              <a:t>则</a:t>
            </a:r>
            <a:endParaRPr lang="en-US" altLang="zh-CN" sz="2800" dirty="0" smtClean="0"/>
          </a:p>
        </p:txBody>
      </p:sp>
      <p:sp>
        <p:nvSpPr>
          <p:cNvPr id="7" name="矩形 6"/>
          <p:cNvSpPr/>
          <p:nvPr/>
        </p:nvSpPr>
        <p:spPr>
          <a:xfrm>
            <a:off x="971600" y="3808520"/>
            <a:ext cx="559800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/>
              <a:t>妈妈在月球上</a:t>
            </a:r>
            <a:r>
              <a:rPr lang="zh-CN" altLang="en-US" sz="2800" dirty="0" smtClean="0"/>
              <a:t>：</a:t>
            </a:r>
            <a:r>
              <a:rPr lang="en-US" altLang="zh-CN" sz="2800" dirty="0" smtClean="0"/>
              <a:t> 54×     =9(kg)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zh-CN" sz="2800" dirty="0" smtClean="0"/>
              <a:t>妈妈在火星上</a:t>
            </a:r>
            <a:r>
              <a:rPr lang="en-US" altLang="zh-CN" sz="2800" dirty="0" smtClean="0"/>
              <a:t>:54×      =20</a:t>
            </a:r>
            <a:r>
              <a:rPr lang="en-US" altLang="zh-CN" sz="2800" i="1" dirty="0" smtClean="0"/>
              <a:t>.</a:t>
            </a:r>
            <a:r>
              <a:rPr lang="en-US" altLang="zh-CN" sz="2800" dirty="0" smtClean="0"/>
              <a:t>25(kg)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971600" y="2512376"/>
            <a:ext cx="6858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/>
              <a:t>自己在月球上</a:t>
            </a:r>
            <a:r>
              <a:rPr lang="zh-CN" altLang="en-US" sz="2800" dirty="0" smtClean="0"/>
              <a:t>：</a:t>
            </a:r>
            <a:r>
              <a:rPr lang="en-US" altLang="zh-CN" sz="2800" dirty="0" smtClean="0"/>
              <a:t>36×      =6(kg)</a:t>
            </a:r>
            <a:r>
              <a:rPr lang="zh-CN" altLang="en-US" sz="2800" dirty="0" smtClean="0"/>
              <a:t>，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zh-CN" sz="2800" dirty="0" smtClean="0"/>
              <a:t>自己在火星上</a:t>
            </a:r>
            <a:r>
              <a:rPr lang="en-US" altLang="zh-CN" sz="2800" dirty="0" smtClean="0"/>
              <a:t>:36×      =       =13</a:t>
            </a:r>
            <a:r>
              <a:rPr lang="en-US" altLang="zh-CN" sz="2800" i="1" dirty="0" smtClean="0"/>
              <a:t>.</a:t>
            </a:r>
            <a:r>
              <a:rPr lang="en-US" altLang="zh-CN" sz="2800" dirty="0" smtClean="0"/>
              <a:t>5(kg)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971600" y="5019404"/>
            <a:ext cx="5925020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/>
              <a:t>爸爸在月球上</a:t>
            </a:r>
            <a:r>
              <a:rPr lang="zh-CN" altLang="en-US" sz="2800" dirty="0" smtClean="0"/>
              <a:t>：</a:t>
            </a:r>
            <a:r>
              <a:rPr lang="en-US" altLang="zh-CN" sz="2800" dirty="0" smtClean="0"/>
              <a:t> 80 ×     </a:t>
            </a:r>
            <a:r>
              <a:rPr lang="zh-CN" altLang="zh-CN" sz="2800" dirty="0" smtClean="0"/>
              <a:t>≈</a:t>
            </a:r>
            <a:r>
              <a:rPr lang="en-US" altLang="zh-CN" sz="2800" dirty="0" smtClean="0"/>
              <a:t>13.33(kg)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en-US" sz="2800" dirty="0" smtClean="0"/>
              <a:t>爸爸说</a:t>
            </a:r>
            <a:r>
              <a:rPr lang="zh-CN" altLang="zh-CN" sz="2800" dirty="0" smtClean="0"/>
              <a:t>在火星上</a:t>
            </a:r>
            <a:r>
              <a:rPr lang="en-US" altLang="zh-CN" sz="2800" dirty="0" smtClean="0"/>
              <a:t>:80×       =30(kg)</a:t>
            </a:r>
            <a:endParaRPr lang="zh-CN" altLang="en-US" sz="2800" dirty="0" smtClean="0"/>
          </a:p>
        </p:txBody>
      </p:sp>
      <p:grpSp>
        <p:nvGrpSpPr>
          <p:cNvPr id="10" name="组合 9"/>
          <p:cNvGrpSpPr/>
          <p:nvPr/>
        </p:nvGrpSpPr>
        <p:grpSpPr>
          <a:xfrm>
            <a:off x="4401480" y="2466708"/>
            <a:ext cx="432048" cy="878883"/>
            <a:chOff x="2741242" y="2104981"/>
            <a:chExt cx="432048" cy="878883"/>
          </a:xfrm>
        </p:grpSpPr>
        <p:sp>
          <p:nvSpPr>
            <p:cNvPr id="11" name="矩形 10"/>
            <p:cNvSpPr/>
            <p:nvPr/>
          </p:nvSpPr>
          <p:spPr>
            <a:xfrm>
              <a:off x="2769248" y="2104981"/>
              <a:ext cx="3850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1</a:t>
              </a:r>
              <a:endParaRPr lang="zh-CN" altLang="zh-CN" sz="2800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2774332" y="2460644"/>
              <a:ext cx="3850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6</a:t>
              </a:r>
              <a:endParaRPr lang="zh-CN" altLang="zh-CN" sz="2800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39952" y="3132409"/>
            <a:ext cx="432048" cy="878883"/>
            <a:chOff x="2741242" y="2104981"/>
            <a:chExt cx="432048" cy="878883"/>
          </a:xfrm>
        </p:grpSpPr>
        <p:sp>
          <p:nvSpPr>
            <p:cNvPr id="19" name="矩形 18"/>
            <p:cNvSpPr/>
            <p:nvPr/>
          </p:nvSpPr>
          <p:spPr>
            <a:xfrm>
              <a:off x="2769248" y="2104981"/>
              <a:ext cx="3850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3</a:t>
              </a:r>
              <a:endParaRPr lang="zh-CN" altLang="zh-CN" sz="2800" dirty="0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2774332" y="2460644"/>
              <a:ext cx="3850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8</a:t>
              </a:r>
              <a:endParaRPr lang="zh-CN" altLang="zh-CN" sz="2800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32040" y="3133944"/>
            <a:ext cx="585417" cy="878883"/>
            <a:chOff x="2669234" y="2104981"/>
            <a:chExt cx="585417" cy="878883"/>
          </a:xfrm>
        </p:grpSpPr>
        <p:sp>
          <p:nvSpPr>
            <p:cNvPr id="23" name="矩形 22"/>
            <p:cNvSpPr/>
            <p:nvPr/>
          </p:nvSpPr>
          <p:spPr>
            <a:xfrm>
              <a:off x="2669234" y="2104981"/>
              <a:ext cx="58541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27</a:t>
              </a:r>
              <a:endParaRPr lang="zh-CN" altLang="zh-CN" sz="2800" dirty="0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2774332" y="2460644"/>
              <a:ext cx="3850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2</a:t>
              </a:r>
              <a:endParaRPr lang="zh-CN" altLang="zh-CN" sz="2800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401480" y="3776104"/>
            <a:ext cx="432048" cy="878883"/>
            <a:chOff x="2741242" y="2104981"/>
            <a:chExt cx="432048" cy="878883"/>
          </a:xfrm>
        </p:grpSpPr>
        <p:sp>
          <p:nvSpPr>
            <p:cNvPr id="27" name="矩形 26"/>
            <p:cNvSpPr/>
            <p:nvPr/>
          </p:nvSpPr>
          <p:spPr>
            <a:xfrm>
              <a:off x="2769248" y="2104981"/>
              <a:ext cx="3850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1</a:t>
              </a:r>
              <a:endParaRPr lang="zh-CN" altLang="zh-CN" sz="2800" dirty="0"/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2774332" y="2460644"/>
              <a:ext cx="3850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6</a:t>
              </a:r>
              <a:endParaRPr lang="zh-CN" altLang="zh-CN" sz="2800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139952" y="4441805"/>
            <a:ext cx="432048" cy="878883"/>
            <a:chOff x="2741242" y="2104981"/>
            <a:chExt cx="432048" cy="878883"/>
          </a:xfrm>
        </p:grpSpPr>
        <p:sp>
          <p:nvSpPr>
            <p:cNvPr id="31" name="矩形 30"/>
            <p:cNvSpPr/>
            <p:nvPr/>
          </p:nvSpPr>
          <p:spPr>
            <a:xfrm>
              <a:off x="2769248" y="2104981"/>
              <a:ext cx="3850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3</a:t>
              </a:r>
              <a:endParaRPr lang="zh-CN" altLang="zh-CN" sz="2800" dirty="0"/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2774332" y="2460644"/>
              <a:ext cx="3850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8</a:t>
              </a:r>
              <a:endParaRPr lang="zh-CN" altLang="zh-CN" sz="2800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545496" y="4941484"/>
            <a:ext cx="432048" cy="878883"/>
            <a:chOff x="2741242" y="2104981"/>
            <a:chExt cx="432048" cy="878883"/>
          </a:xfrm>
        </p:grpSpPr>
        <p:sp>
          <p:nvSpPr>
            <p:cNvPr id="35" name="矩形 34"/>
            <p:cNvSpPr/>
            <p:nvPr/>
          </p:nvSpPr>
          <p:spPr>
            <a:xfrm>
              <a:off x="2769248" y="2104981"/>
              <a:ext cx="3850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1</a:t>
              </a:r>
              <a:endParaRPr lang="zh-CN" altLang="zh-CN" sz="2800" dirty="0"/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2774332" y="2460644"/>
              <a:ext cx="3850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6</a:t>
              </a:r>
              <a:endParaRPr lang="zh-CN" altLang="zh-CN" sz="2800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526496" y="5567429"/>
            <a:ext cx="432048" cy="878883"/>
            <a:chOff x="2741242" y="2104981"/>
            <a:chExt cx="432048" cy="878883"/>
          </a:xfrm>
        </p:grpSpPr>
        <p:sp>
          <p:nvSpPr>
            <p:cNvPr id="39" name="矩形 38"/>
            <p:cNvSpPr/>
            <p:nvPr/>
          </p:nvSpPr>
          <p:spPr>
            <a:xfrm>
              <a:off x="2769248" y="2104981"/>
              <a:ext cx="3850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3</a:t>
              </a:r>
              <a:endParaRPr lang="zh-CN" altLang="zh-CN" sz="2800" dirty="0"/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2774332" y="2460644"/>
              <a:ext cx="3850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8</a:t>
              </a:r>
              <a:endParaRPr lang="zh-CN" altLang="zh-CN" sz="2800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>
                <a:hlinkClick r:id="rId1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1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39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>
                <a:hlinkClick r:id="rId3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3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40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2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4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22531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2532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3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Rectangle 68"/>
          <p:cNvSpPr>
            <a:spLocks noChangeArrowheads="1"/>
          </p:cNvSpPr>
          <p:nvPr/>
        </p:nvSpPr>
        <p:spPr bwMode="auto">
          <a:xfrm>
            <a:off x="395536" y="620688"/>
            <a:ext cx="4307589" cy="83099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口算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6" name="Object 10"/>
          <p:cNvGraphicFramePr>
            <a:graphicFrameLocks noChangeAspect="1"/>
          </p:cNvGraphicFramePr>
          <p:nvPr/>
        </p:nvGraphicFramePr>
        <p:xfrm>
          <a:off x="1100138" y="2343150"/>
          <a:ext cx="12446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Equation" r:id="rId2" imgW="482600" imgH="393700" progId="Equation.DSMT4">
                  <p:embed/>
                </p:oleObj>
              </mc:Choice>
              <mc:Fallback>
                <p:oleObj name="Equation" r:id="rId2" imgW="482600" imgH="393700" progId="Equation.DSMT4">
                  <p:embed/>
                  <p:pic>
                    <p:nvPicPr>
                      <p:cNvPr id="0" name="图片 92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0138" y="2343150"/>
                        <a:ext cx="1244600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1"/>
          <p:cNvGraphicFramePr>
            <a:graphicFrameLocks noChangeAspect="1"/>
          </p:cNvGraphicFramePr>
          <p:nvPr/>
        </p:nvGraphicFramePr>
        <p:xfrm>
          <a:off x="3763963" y="2349500"/>
          <a:ext cx="1244600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Equation" r:id="rId4" imgW="482600" imgH="393700" progId="Equation.DSMT4">
                  <p:embed/>
                </p:oleObj>
              </mc:Choice>
              <mc:Fallback>
                <p:oleObj name="Equation" r:id="rId4" imgW="482600" imgH="393700" progId="Equation.DSMT4">
                  <p:embed/>
                  <p:pic>
                    <p:nvPicPr>
                      <p:cNvPr id="0" name="图片 92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3963" y="2349500"/>
                        <a:ext cx="1244600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1"/>
          <p:cNvGraphicFramePr>
            <a:graphicFrameLocks noChangeAspect="1"/>
          </p:cNvGraphicFramePr>
          <p:nvPr/>
        </p:nvGraphicFramePr>
        <p:xfrm>
          <a:off x="6451600" y="2349500"/>
          <a:ext cx="1341438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8" name="Equation" r:id="rId6" imgW="520700" imgH="393700" progId="Equation.DSMT4">
                  <p:embed/>
                </p:oleObj>
              </mc:Choice>
              <mc:Fallback>
                <p:oleObj name="Equation" r:id="rId6" imgW="520700" imgH="393700" progId="Equation.DSMT4">
                  <p:embed/>
                  <p:pic>
                    <p:nvPicPr>
                      <p:cNvPr id="0" name="图片 92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1600" y="2349500"/>
                        <a:ext cx="1341438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0"/>
          <p:cNvGraphicFramePr>
            <a:graphicFrameLocks noChangeAspect="1"/>
          </p:cNvGraphicFramePr>
          <p:nvPr/>
        </p:nvGraphicFramePr>
        <p:xfrm>
          <a:off x="1095375" y="4457700"/>
          <a:ext cx="1244600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9" name="Equation" r:id="rId8" imgW="482600" imgH="393700" progId="Equation.DSMT4">
                  <p:embed/>
                </p:oleObj>
              </mc:Choice>
              <mc:Fallback>
                <p:oleObj name="Equation" r:id="rId8" imgW="482600" imgH="393700" progId="Equation.DSMT4">
                  <p:embed/>
                  <p:pic>
                    <p:nvPicPr>
                      <p:cNvPr id="0" name="图片 92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75" y="4457700"/>
                        <a:ext cx="1244600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1"/>
          <p:cNvGraphicFramePr>
            <a:graphicFrameLocks noChangeAspect="1"/>
          </p:cNvGraphicFramePr>
          <p:nvPr/>
        </p:nvGraphicFramePr>
        <p:xfrm>
          <a:off x="3613150" y="4464050"/>
          <a:ext cx="1541463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0" name="Equation" r:id="rId10" imgW="596900" imgH="393700" progId="Equation.DSMT4">
                  <p:embed/>
                </p:oleObj>
              </mc:Choice>
              <mc:Fallback>
                <p:oleObj name="Equation" r:id="rId10" imgW="596900" imgH="393700" progId="Equation.DSMT4">
                  <p:embed/>
                  <p:pic>
                    <p:nvPicPr>
                      <p:cNvPr id="0" name="图片 92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3150" y="4464050"/>
                        <a:ext cx="1541463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2285808" y="3986064"/>
            <a:ext cx="417102" cy="1264786"/>
            <a:chOff x="2760242" y="1916832"/>
            <a:chExt cx="417102" cy="1770700"/>
          </a:xfrm>
        </p:grpSpPr>
        <p:sp>
          <p:nvSpPr>
            <p:cNvPr id="22" name="矩形 21"/>
            <p:cNvSpPr/>
            <p:nvPr/>
          </p:nvSpPr>
          <p:spPr>
            <a:xfrm>
              <a:off x="2786746" y="1916832"/>
              <a:ext cx="1847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760242" y="2782669"/>
              <a:ext cx="417102" cy="9048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27" name="Object 11"/>
          <p:cNvGraphicFramePr>
            <a:graphicFrameLocks noChangeAspect="1"/>
          </p:cNvGraphicFramePr>
          <p:nvPr/>
        </p:nvGraphicFramePr>
        <p:xfrm>
          <a:off x="6497638" y="4464050"/>
          <a:ext cx="1243012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1" name="Equation" r:id="rId12" imgW="482600" imgH="393700" progId="Equation.DSMT4">
                  <p:embed/>
                </p:oleObj>
              </mc:Choice>
              <mc:Fallback>
                <p:oleObj name="Equation" r:id="rId12" imgW="482600" imgH="393700" progId="Equation.DSMT4">
                  <p:embed/>
                  <p:pic>
                    <p:nvPicPr>
                      <p:cNvPr id="0" name="图片 92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7638" y="4464050"/>
                        <a:ext cx="1243012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5121560" y="4419853"/>
            <a:ext cx="458552" cy="1097379"/>
            <a:chOff x="2714738" y="1969840"/>
            <a:chExt cx="458552" cy="1097379"/>
          </a:xfrm>
        </p:grpSpPr>
        <p:sp>
          <p:nvSpPr>
            <p:cNvPr id="29" name="矩形 28"/>
            <p:cNvSpPr/>
            <p:nvPr/>
          </p:nvSpPr>
          <p:spPr>
            <a:xfrm>
              <a:off x="2716432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2714738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725635" y="4418112"/>
            <a:ext cx="662789" cy="1097379"/>
            <a:chOff x="2619385" y="1969840"/>
            <a:chExt cx="662789" cy="1097379"/>
          </a:xfrm>
        </p:grpSpPr>
        <p:sp>
          <p:nvSpPr>
            <p:cNvPr id="46" name="矩形 45"/>
            <p:cNvSpPr/>
            <p:nvPr/>
          </p:nvSpPr>
          <p:spPr>
            <a:xfrm>
              <a:off x="2632637" y="1969840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25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/>
            <p:cNvSpPr/>
            <p:nvPr/>
          </p:nvSpPr>
          <p:spPr>
            <a:xfrm>
              <a:off x="2619385" y="2420888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42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339752" y="2276872"/>
            <a:ext cx="649537" cy="1097379"/>
            <a:chOff x="2642730" y="1969840"/>
            <a:chExt cx="649537" cy="1097379"/>
          </a:xfrm>
        </p:grpSpPr>
        <p:sp>
          <p:nvSpPr>
            <p:cNvPr id="50" name="矩形 49"/>
            <p:cNvSpPr/>
            <p:nvPr/>
          </p:nvSpPr>
          <p:spPr>
            <a:xfrm>
              <a:off x="2769440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2642730" y="2420888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20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004048" y="2276872"/>
            <a:ext cx="458552" cy="1097379"/>
            <a:chOff x="2714738" y="1969840"/>
            <a:chExt cx="458552" cy="1097379"/>
          </a:xfrm>
        </p:grpSpPr>
        <p:sp>
          <p:nvSpPr>
            <p:cNvPr id="54" name="矩形 53"/>
            <p:cNvSpPr/>
            <p:nvPr/>
          </p:nvSpPr>
          <p:spPr>
            <a:xfrm>
              <a:off x="2716432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矩形 55"/>
            <p:cNvSpPr/>
            <p:nvPr/>
          </p:nvSpPr>
          <p:spPr>
            <a:xfrm>
              <a:off x="2714738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8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725635" y="2331621"/>
            <a:ext cx="649537" cy="1097379"/>
            <a:chOff x="2619385" y="1969840"/>
            <a:chExt cx="649537" cy="1097379"/>
          </a:xfrm>
        </p:grpSpPr>
        <p:sp>
          <p:nvSpPr>
            <p:cNvPr id="58" name="矩形 57"/>
            <p:cNvSpPr/>
            <p:nvPr/>
          </p:nvSpPr>
          <p:spPr>
            <a:xfrm>
              <a:off x="2734308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矩形 59"/>
            <p:cNvSpPr/>
            <p:nvPr/>
          </p:nvSpPr>
          <p:spPr>
            <a:xfrm>
              <a:off x="2619385" y="2420888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33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3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1" name="Rectangle 68"/>
          <p:cNvSpPr>
            <a:spLocks noChangeArrowheads="1"/>
          </p:cNvSpPr>
          <p:nvPr/>
        </p:nvSpPr>
        <p:spPr bwMode="auto">
          <a:xfrm>
            <a:off x="468655" y="476672"/>
            <a:ext cx="5543505" cy="83099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（操作题）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动手试一试。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92882" y="1556792"/>
            <a:ext cx="86340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请你在下面的格子里把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用阴影表示出来。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07537" name="Object 17"/>
          <p:cNvGraphicFramePr>
            <a:graphicFrameLocks noChangeAspect="1"/>
          </p:cNvGraphicFramePr>
          <p:nvPr/>
        </p:nvGraphicFramePr>
        <p:xfrm>
          <a:off x="4716016" y="1340768"/>
          <a:ext cx="947738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Equation" r:id="rId2" imgW="368300" imgH="393700" progId="Equation.DSMT4">
                  <p:embed/>
                </p:oleObj>
              </mc:Choice>
              <mc:Fallback>
                <p:oleObj name="Equation" r:id="rId2" imgW="368300" imgH="393700" progId="Equation.DSMT4">
                  <p:embed/>
                  <p:pic>
                    <p:nvPicPr>
                      <p:cNvPr id="0" name="图片 102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1340768"/>
                        <a:ext cx="947738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1763688" y="2780928"/>
          <a:ext cx="5256584" cy="172819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14146"/>
                <a:gridCol w="1314146"/>
                <a:gridCol w="1314146"/>
                <a:gridCol w="1314146"/>
              </a:tblGrid>
              <a:tr h="576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" name="矩形 34"/>
          <p:cNvSpPr/>
          <p:nvPr/>
        </p:nvSpPr>
        <p:spPr>
          <a:xfrm>
            <a:off x="1763688" y="2780928"/>
            <a:ext cx="3960440" cy="1152128"/>
          </a:xfrm>
          <a:prstGeom prst="rect">
            <a:avLst/>
          </a:prstGeom>
          <a:solidFill>
            <a:schemeClr val="accent6">
              <a:lumMod val="40000"/>
              <a:lumOff val="60000"/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563888" y="519398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4139952" y="4897242"/>
            <a:ext cx="432048" cy="999030"/>
            <a:chOff x="2741242" y="2006633"/>
            <a:chExt cx="432048" cy="999030"/>
          </a:xfrm>
        </p:grpSpPr>
        <p:sp>
          <p:nvSpPr>
            <p:cNvPr id="38" name="矩形 37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4572000" y="522920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42" name="组合 41"/>
          <p:cNvGrpSpPr/>
          <p:nvPr/>
        </p:nvGrpSpPr>
        <p:grpSpPr>
          <a:xfrm>
            <a:off x="5004048" y="4901412"/>
            <a:ext cx="432048" cy="999030"/>
            <a:chOff x="2741242" y="2006633"/>
            <a:chExt cx="432048" cy="999030"/>
          </a:xfrm>
        </p:grpSpPr>
        <p:sp>
          <p:nvSpPr>
            <p:cNvPr id="43" name="矩形 42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131840" y="4901412"/>
            <a:ext cx="432048" cy="999030"/>
            <a:chOff x="2741242" y="2006633"/>
            <a:chExt cx="432048" cy="999030"/>
          </a:xfrm>
        </p:grpSpPr>
        <p:sp>
          <p:nvSpPr>
            <p:cNvPr id="54" name="矩形 53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矩形 55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3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Rectangle 68"/>
          <p:cNvSpPr>
            <a:spLocks noChangeArrowheads="1"/>
          </p:cNvSpPr>
          <p:nvPr/>
        </p:nvSpPr>
        <p:spPr bwMode="auto">
          <a:xfrm>
            <a:off x="468654" y="332656"/>
            <a:ext cx="7343705" cy="138499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3.</a:t>
            </a:r>
            <a:r>
              <a:rPr lang="zh-CN" altLang="en-US" sz="28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下面的算式对吗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把不对的改正过来。</a:t>
            </a:r>
            <a:endParaRPr lang="en-US" altLang="zh-CN" sz="28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1214415" y="1571612"/>
          <a:ext cx="3000396" cy="95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Equation" r:id="rId2" imgW="1231265" imgH="393700" progId="Equation.DSMT4">
                  <p:embed/>
                </p:oleObj>
              </mc:Choice>
              <mc:Fallback>
                <p:oleObj name="Equation" r:id="rId2" imgW="1231265" imgH="393700" progId="Equation.DSMT4">
                  <p:embed/>
                  <p:pic>
                    <p:nvPicPr>
                      <p:cNvPr id="0" name="图片 112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15" y="1571612"/>
                        <a:ext cx="3000396" cy="959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2786050" y="1857364"/>
            <a:ext cx="144016" cy="28803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286116" y="1643050"/>
            <a:ext cx="144016" cy="28803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714612" y="1428736"/>
            <a:ext cx="216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4678" y="1214422"/>
            <a:ext cx="216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2" name="Object 2"/>
          <p:cNvGraphicFramePr>
            <a:graphicFrameLocks noChangeAspect="1"/>
          </p:cNvGraphicFramePr>
          <p:nvPr/>
        </p:nvGraphicFramePr>
        <p:xfrm>
          <a:off x="1214414" y="3929066"/>
          <a:ext cx="4003679" cy="940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Equation" r:id="rId4" imgW="1675765" imgH="393700" progId="Equation.DSMT4">
                  <p:embed/>
                </p:oleObj>
              </mc:Choice>
              <mc:Fallback>
                <p:oleObj name="Equation" r:id="rId4" imgW="1675765" imgH="393700" progId="Equation.DSMT4">
                  <p:embed/>
                  <p:pic>
                    <p:nvPicPr>
                      <p:cNvPr id="0" name="图片 112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14" y="3929066"/>
                        <a:ext cx="4003679" cy="9409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直接连接符 12"/>
          <p:cNvCxnSpPr/>
          <p:nvPr/>
        </p:nvCxnSpPr>
        <p:spPr>
          <a:xfrm>
            <a:off x="3143240" y="4500570"/>
            <a:ext cx="144016" cy="28803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714744" y="4000504"/>
            <a:ext cx="144016" cy="28803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071802" y="4786322"/>
            <a:ext cx="216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43306" y="3571876"/>
            <a:ext cx="216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79712" y="309594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2339752" y="2799201"/>
            <a:ext cx="432048" cy="999030"/>
            <a:chOff x="2741242" y="2006633"/>
            <a:chExt cx="432048" cy="999030"/>
          </a:xfrm>
        </p:grpSpPr>
        <p:sp>
          <p:nvSpPr>
            <p:cNvPr id="19" name="矩形 18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771800" y="3091403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27" name="组合 26"/>
          <p:cNvGrpSpPr/>
          <p:nvPr/>
        </p:nvGrpSpPr>
        <p:grpSpPr>
          <a:xfrm>
            <a:off x="1706626" y="2803371"/>
            <a:ext cx="391454" cy="796629"/>
            <a:chOff x="2756188" y="2006633"/>
            <a:chExt cx="391454" cy="796629"/>
          </a:xfrm>
        </p:grpSpPr>
        <p:sp>
          <p:nvSpPr>
            <p:cNvPr id="28" name="矩形 27"/>
            <p:cNvSpPr/>
            <p:nvPr/>
          </p:nvSpPr>
          <p:spPr>
            <a:xfrm>
              <a:off x="2756188" y="2006633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756188" y="2218487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4500562" y="1785926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不对。</a:t>
            </a:r>
            <a:endParaRPr lang="zh-CN" altLang="en-US" sz="2800" dirty="0"/>
          </a:p>
        </p:txBody>
      </p:sp>
      <p:sp>
        <p:nvSpPr>
          <p:cNvPr id="32" name="矩形 31"/>
          <p:cNvSpPr/>
          <p:nvPr/>
        </p:nvSpPr>
        <p:spPr>
          <a:xfrm>
            <a:off x="3533304" y="287992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33" name="组合 32"/>
          <p:cNvGrpSpPr/>
          <p:nvPr/>
        </p:nvGrpSpPr>
        <p:grpSpPr>
          <a:xfrm>
            <a:off x="3286116" y="2781408"/>
            <a:ext cx="984600" cy="999030"/>
            <a:chOff x="2262392" y="2006633"/>
            <a:chExt cx="984600" cy="999030"/>
          </a:xfrm>
        </p:grpSpPr>
        <p:sp>
          <p:nvSpPr>
            <p:cNvPr id="34" name="矩形 33"/>
            <p:cNvSpPr/>
            <p:nvPr/>
          </p:nvSpPr>
          <p:spPr>
            <a:xfrm>
              <a:off x="285553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 flipV="1">
              <a:off x="2262392" y="2511349"/>
              <a:ext cx="931168" cy="9061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2522002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4221970" y="309594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3203848" y="278140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4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683764" y="2749156"/>
            <a:ext cx="598241" cy="999030"/>
            <a:chOff x="2636982" y="2006633"/>
            <a:chExt cx="598241" cy="999030"/>
          </a:xfrm>
        </p:grpSpPr>
        <p:sp>
          <p:nvSpPr>
            <p:cNvPr id="45" name="矩形 44"/>
            <p:cNvSpPr/>
            <p:nvPr/>
          </p:nvSpPr>
          <p:spPr>
            <a:xfrm>
              <a:off x="2636982" y="2006633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16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5643570" y="414338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不对。</a:t>
            </a:r>
            <a:endParaRPr lang="zh-CN" altLang="en-US" sz="2800" dirty="0"/>
          </a:p>
        </p:txBody>
      </p:sp>
      <p:sp>
        <p:nvSpPr>
          <p:cNvPr id="49" name="矩形 48"/>
          <p:cNvSpPr/>
          <p:nvPr/>
        </p:nvSpPr>
        <p:spPr>
          <a:xfrm>
            <a:off x="2123728" y="531772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50" name="组合 49"/>
          <p:cNvGrpSpPr/>
          <p:nvPr/>
        </p:nvGrpSpPr>
        <p:grpSpPr>
          <a:xfrm>
            <a:off x="2627784" y="5020982"/>
            <a:ext cx="432048" cy="999030"/>
            <a:chOff x="2741242" y="2006633"/>
            <a:chExt cx="432048" cy="999030"/>
          </a:xfrm>
        </p:grpSpPr>
        <p:sp>
          <p:nvSpPr>
            <p:cNvPr id="51" name="矩形 50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6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987824" y="535294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55" name="组合 54"/>
          <p:cNvGrpSpPr/>
          <p:nvPr/>
        </p:nvGrpSpPr>
        <p:grpSpPr>
          <a:xfrm>
            <a:off x="3419872" y="5025152"/>
            <a:ext cx="598241" cy="999030"/>
            <a:chOff x="2669234" y="2006633"/>
            <a:chExt cx="598241" cy="999030"/>
          </a:xfrm>
        </p:grpSpPr>
        <p:sp>
          <p:nvSpPr>
            <p:cNvPr id="56" name="矩形 55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57"/>
            <p:cNvSpPr/>
            <p:nvPr/>
          </p:nvSpPr>
          <p:spPr>
            <a:xfrm>
              <a:off x="2669234" y="2420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619672" y="5025152"/>
            <a:ext cx="598241" cy="999030"/>
            <a:chOff x="2669234" y="2006633"/>
            <a:chExt cx="598241" cy="999030"/>
          </a:xfrm>
        </p:grpSpPr>
        <p:sp>
          <p:nvSpPr>
            <p:cNvPr id="60" name="矩形 59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矩形 61"/>
            <p:cNvSpPr/>
            <p:nvPr/>
          </p:nvSpPr>
          <p:spPr>
            <a:xfrm>
              <a:off x="2669234" y="2420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4788024" y="535294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64" name="组合 63"/>
          <p:cNvGrpSpPr/>
          <p:nvPr/>
        </p:nvGrpSpPr>
        <p:grpSpPr>
          <a:xfrm>
            <a:off x="5269903" y="5025152"/>
            <a:ext cx="598241" cy="999030"/>
            <a:chOff x="2669234" y="2006633"/>
            <a:chExt cx="598241" cy="999030"/>
          </a:xfrm>
        </p:grpSpPr>
        <p:sp>
          <p:nvSpPr>
            <p:cNvPr id="65" name="矩形 64"/>
            <p:cNvSpPr/>
            <p:nvPr/>
          </p:nvSpPr>
          <p:spPr>
            <a:xfrm>
              <a:off x="2669234" y="2006633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矩形 66"/>
            <p:cNvSpPr/>
            <p:nvPr/>
          </p:nvSpPr>
          <p:spPr>
            <a:xfrm>
              <a:off x="2669234" y="2420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3851920" y="532189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69" name="组合 68"/>
          <p:cNvGrpSpPr/>
          <p:nvPr/>
        </p:nvGrpSpPr>
        <p:grpSpPr>
          <a:xfrm>
            <a:off x="4355976" y="5025152"/>
            <a:ext cx="432048" cy="999030"/>
            <a:chOff x="2741242" y="2006633"/>
            <a:chExt cx="432048" cy="999030"/>
          </a:xfrm>
        </p:grpSpPr>
        <p:sp>
          <p:nvSpPr>
            <p:cNvPr id="70" name="矩形 69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6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矩形 71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73" name="直接连接符 72"/>
          <p:cNvCxnSpPr/>
          <p:nvPr/>
        </p:nvCxnSpPr>
        <p:spPr>
          <a:xfrm>
            <a:off x="3668148" y="5622851"/>
            <a:ext cx="144016" cy="288032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4467740" y="5203176"/>
            <a:ext cx="144016" cy="288032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571868" y="5929330"/>
            <a:ext cx="216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+mn-ea"/>
                <a:ea typeface="+mn-ea"/>
              </a:rPr>
              <a:t>5</a:t>
            </a:r>
            <a:endParaRPr lang="zh-CN" altLang="en-US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382480" y="4826771"/>
            <a:ext cx="216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endParaRPr lang="zh-CN" altLang="en-US" dirty="0" smtClean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2" grpId="0"/>
      <p:bldP spid="31" grpId="0"/>
      <p:bldP spid="32" grpId="0"/>
      <p:bldP spid="40" grpId="0"/>
      <p:bldP spid="43" grpId="0"/>
      <p:bldP spid="48" grpId="0"/>
      <p:bldP spid="49" grpId="0"/>
      <p:bldP spid="54" grpId="0"/>
      <p:bldP spid="63" grpId="0"/>
      <p:bldP spid="68" grpId="0"/>
      <p:bldP spid="75" grpId="0"/>
      <p:bldP spid="7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3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8"/>
          <p:cNvGrpSpPr/>
          <p:nvPr/>
        </p:nvGrpSpPr>
        <p:grpSpPr bwMode="auto">
          <a:xfrm>
            <a:off x="5580063" y="6149975"/>
            <a:ext cx="1943100" cy="519113"/>
            <a:chOff x="1474" y="3793"/>
            <a:chExt cx="952" cy="327"/>
          </a:xfrm>
        </p:grpSpPr>
        <p:sp>
          <p:nvSpPr>
            <p:cNvPr id="6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7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21" name="Rectangle 68"/>
          <p:cNvSpPr>
            <a:spLocks noChangeArrowheads="1"/>
          </p:cNvSpPr>
          <p:nvPr/>
        </p:nvSpPr>
        <p:spPr bwMode="auto">
          <a:xfrm>
            <a:off x="468655" y="476672"/>
            <a:ext cx="4307589" cy="83099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计算</a:t>
            </a:r>
            <a:r>
              <a:rPr lang="zh-CN" altLang="zh-CN" sz="3200" dirty="0" smtClean="0">
                <a:solidFill>
                  <a:schemeClr val="tx1"/>
                </a:solidFill>
              </a:rPr>
              <a:t>。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07537" name="Object 17"/>
          <p:cNvGraphicFramePr>
            <a:graphicFrameLocks noChangeAspect="1"/>
          </p:cNvGraphicFramePr>
          <p:nvPr/>
        </p:nvGraphicFramePr>
        <p:xfrm>
          <a:off x="1569046" y="1628775"/>
          <a:ext cx="1274762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Equation" r:id="rId3" imgW="495300" imgH="393700" progId="Equation.DSMT4">
                  <p:embed/>
                </p:oleObj>
              </mc:Choice>
              <mc:Fallback>
                <p:oleObj name="Equation" r:id="rId3" imgW="495300" imgH="393700" progId="Equation.DSMT4">
                  <p:embed/>
                  <p:pic>
                    <p:nvPicPr>
                      <p:cNvPr id="0" name="图片 122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9046" y="1628775"/>
                        <a:ext cx="1274762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051" name="Object 3"/>
          <p:cNvGraphicFramePr>
            <a:graphicFrameLocks noChangeAspect="1"/>
          </p:cNvGraphicFramePr>
          <p:nvPr/>
        </p:nvGraphicFramePr>
        <p:xfrm>
          <a:off x="5116513" y="1628775"/>
          <a:ext cx="1339850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Equation" r:id="rId5" imgW="520700" imgH="393700" progId="Equation.DSMT4">
                  <p:embed/>
                </p:oleObj>
              </mc:Choice>
              <mc:Fallback>
                <p:oleObj name="Equation" r:id="rId5" imgW="520700" imgH="393700" progId="Equation.DSMT4">
                  <p:embed/>
                  <p:pic>
                    <p:nvPicPr>
                      <p:cNvPr id="0" name="图片 122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6513" y="1628775"/>
                        <a:ext cx="1339850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矩形 61"/>
          <p:cNvSpPr/>
          <p:nvPr/>
        </p:nvSpPr>
        <p:spPr>
          <a:xfrm>
            <a:off x="1115616" y="315268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63" name="矩形 62"/>
          <p:cNvSpPr/>
          <p:nvPr/>
        </p:nvSpPr>
        <p:spPr>
          <a:xfrm>
            <a:off x="1979712" y="315459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64" name="组合 63"/>
          <p:cNvGrpSpPr/>
          <p:nvPr/>
        </p:nvGrpSpPr>
        <p:grpSpPr>
          <a:xfrm>
            <a:off x="2411760" y="2857848"/>
            <a:ext cx="598241" cy="999030"/>
            <a:chOff x="2669234" y="2006633"/>
            <a:chExt cx="598241" cy="999030"/>
          </a:xfrm>
        </p:grpSpPr>
        <p:sp>
          <p:nvSpPr>
            <p:cNvPr id="65" name="矩形 64"/>
            <p:cNvSpPr/>
            <p:nvPr/>
          </p:nvSpPr>
          <p:spPr>
            <a:xfrm>
              <a:off x="2669234" y="2006633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16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矩形 66"/>
            <p:cNvSpPr/>
            <p:nvPr/>
          </p:nvSpPr>
          <p:spPr>
            <a:xfrm>
              <a:off x="2669234" y="2420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75656" y="2862018"/>
            <a:ext cx="598241" cy="999030"/>
            <a:chOff x="2669234" y="2006633"/>
            <a:chExt cx="598241" cy="999030"/>
          </a:xfrm>
        </p:grpSpPr>
        <p:sp>
          <p:nvSpPr>
            <p:cNvPr id="74" name="矩形 73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2669234" y="2420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1043608" y="448595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78" name="组合 77"/>
          <p:cNvGrpSpPr/>
          <p:nvPr/>
        </p:nvGrpSpPr>
        <p:grpSpPr>
          <a:xfrm>
            <a:off x="1588258" y="4158162"/>
            <a:ext cx="441285" cy="999030"/>
            <a:chOff x="2732005" y="2006633"/>
            <a:chExt cx="441285" cy="999030"/>
          </a:xfrm>
        </p:grpSpPr>
        <p:sp>
          <p:nvSpPr>
            <p:cNvPr id="79" name="矩形 78"/>
            <p:cNvSpPr/>
            <p:nvPr/>
          </p:nvSpPr>
          <p:spPr>
            <a:xfrm>
              <a:off x="2732005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矩形 80"/>
            <p:cNvSpPr/>
            <p:nvPr/>
          </p:nvSpPr>
          <p:spPr>
            <a:xfrm>
              <a:off x="2758509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9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87" name="直接连接符 86"/>
          <p:cNvCxnSpPr/>
          <p:nvPr/>
        </p:nvCxnSpPr>
        <p:spPr>
          <a:xfrm>
            <a:off x="2699792" y="3006034"/>
            <a:ext cx="144016" cy="288032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691680" y="3438082"/>
            <a:ext cx="144016" cy="288032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843808" y="2718002"/>
            <a:ext cx="216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endParaRPr lang="zh-CN" altLang="en-US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691680" y="3654106"/>
            <a:ext cx="216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endParaRPr lang="zh-CN" altLang="en-US" dirty="0" smtClean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1691680" y="3006034"/>
            <a:ext cx="144016" cy="288032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1835696" y="2718002"/>
            <a:ext cx="216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627784" y="3438082"/>
            <a:ext cx="144016" cy="288032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2627784" y="3654106"/>
            <a:ext cx="216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endParaRPr lang="zh-CN" altLang="en-US" dirty="0" smtClean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716016" y="315268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96" name="矩形 95"/>
          <p:cNvSpPr/>
          <p:nvPr/>
        </p:nvSpPr>
        <p:spPr>
          <a:xfrm>
            <a:off x="5580112" y="315459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97" name="组合 96"/>
          <p:cNvGrpSpPr/>
          <p:nvPr/>
        </p:nvGrpSpPr>
        <p:grpSpPr>
          <a:xfrm>
            <a:off x="6012160" y="2857848"/>
            <a:ext cx="598241" cy="999030"/>
            <a:chOff x="2669234" y="2006633"/>
            <a:chExt cx="598241" cy="999030"/>
          </a:xfrm>
        </p:grpSpPr>
        <p:sp>
          <p:nvSpPr>
            <p:cNvPr id="98" name="矩形 97"/>
            <p:cNvSpPr/>
            <p:nvPr/>
          </p:nvSpPr>
          <p:spPr>
            <a:xfrm>
              <a:off x="2669234" y="2006633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99" name="直接连接符 98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矩形 99"/>
            <p:cNvSpPr/>
            <p:nvPr/>
          </p:nvSpPr>
          <p:spPr>
            <a:xfrm>
              <a:off x="2669234" y="2420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076056" y="2862018"/>
            <a:ext cx="598241" cy="999030"/>
            <a:chOff x="2669234" y="2006633"/>
            <a:chExt cx="598241" cy="999030"/>
          </a:xfrm>
        </p:grpSpPr>
        <p:sp>
          <p:nvSpPr>
            <p:cNvPr id="102" name="矩形 101"/>
            <p:cNvSpPr/>
            <p:nvPr/>
          </p:nvSpPr>
          <p:spPr>
            <a:xfrm>
              <a:off x="2669234" y="2006633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03" name="直接连接符 10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矩形 103"/>
            <p:cNvSpPr/>
            <p:nvPr/>
          </p:nvSpPr>
          <p:spPr>
            <a:xfrm>
              <a:off x="2669234" y="2420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5" name="矩形 104"/>
          <p:cNvSpPr/>
          <p:nvPr/>
        </p:nvSpPr>
        <p:spPr>
          <a:xfrm>
            <a:off x="4644008" y="448595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106" name="组合 105"/>
          <p:cNvGrpSpPr/>
          <p:nvPr/>
        </p:nvGrpSpPr>
        <p:grpSpPr>
          <a:xfrm>
            <a:off x="5076056" y="4158162"/>
            <a:ext cx="598241" cy="999030"/>
            <a:chOff x="2619403" y="2006633"/>
            <a:chExt cx="598241" cy="999030"/>
          </a:xfrm>
        </p:grpSpPr>
        <p:sp>
          <p:nvSpPr>
            <p:cNvPr id="107" name="矩形 106"/>
            <p:cNvSpPr/>
            <p:nvPr/>
          </p:nvSpPr>
          <p:spPr>
            <a:xfrm>
              <a:off x="2764257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矩形 108"/>
            <p:cNvSpPr/>
            <p:nvPr/>
          </p:nvSpPr>
          <p:spPr>
            <a:xfrm>
              <a:off x="2619403" y="2420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10" name="直接连接符 109"/>
          <p:cNvCxnSpPr/>
          <p:nvPr/>
        </p:nvCxnSpPr>
        <p:spPr>
          <a:xfrm>
            <a:off x="6300192" y="3006034"/>
            <a:ext cx="144016" cy="288032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5292080" y="3438082"/>
            <a:ext cx="144016" cy="288032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6444208" y="2718002"/>
            <a:ext cx="216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endParaRPr lang="zh-CN" altLang="en-US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292080" y="3654106"/>
            <a:ext cx="216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endParaRPr lang="zh-CN" altLang="en-US" dirty="0" smtClean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5292080" y="3006034"/>
            <a:ext cx="144016" cy="288032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5436096" y="2718002"/>
            <a:ext cx="216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endParaRPr lang="zh-CN" altLang="en-US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6228184" y="3438082"/>
            <a:ext cx="144016" cy="288032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6228184" y="3654106"/>
            <a:ext cx="216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+mn-ea"/>
                <a:ea typeface="+mn-ea"/>
              </a:rPr>
              <a:t>5</a:t>
            </a:r>
            <a:endParaRPr lang="zh-CN" altLang="en-US" dirty="0" smtClean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77" grpId="0"/>
      <p:bldP spid="89" grpId="0"/>
      <p:bldP spid="90" grpId="0"/>
      <p:bldP spid="92" grpId="0"/>
      <p:bldP spid="94" grpId="0"/>
      <p:bldP spid="95" grpId="0"/>
      <p:bldP spid="96" grpId="0"/>
      <p:bldP spid="105" grpId="0"/>
      <p:bldP spid="112" grpId="0"/>
      <p:bldP spid="113" grpId="0"/>
      <p:bldP spid="115" grpId="0"/>
      <p:bldP spid="1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848600" y="0"/>
            <a:ext cx="1295400" cy="1292225"/>
            <a:chOff x="4944" y="210"/>
            <a:chExt cx="816" cy="814"/>
          </a:xfrm>
        </p:grpSpPr>
        <p:pic>
          <p:nvPicPr>
            <p:cNvPr id="3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107504" y="712222"/>
            <a:ext cx="9505056" cy="22127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（创新题）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小林假期去奶奶家玩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坐车的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路程占全程的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走路的路程是坐车的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,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走路的路程占全程的多少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19820" name="Object 12"/>
          <p:cNvGraphicFramePr>
            <a:graphicFrameLocks noChangeAspect="1"/>
          </p:cNvGraphicFramePr>
          <p:nvPr/>
        </p:nvGraphicFramePr>
        <p:xfrm>
          <a:off x="3314204" y="1353993"/>
          <a:ext cx="393700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Equation" r:id="rId2" imgW="152400" imgH="393700" progId="Equation.DSMT4">
                  <p:embed/>
                </p:oleObj>
              </mc:Choice>
              <mc:Fallback>
                <p:oleObj name="Equation" r:id="rId2" imgW="152400" imgH="393700" progId="Equation.DSMT4">
                  <p:embed/>
                  <p:pic>
                    <p:nvPicPr>
                      <p:cNvPr id="0" name="图片 133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4204" y="1353993"/>
                        <a:ext cx="393700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矩形 24"/>
          <p:cNvSpPr/>
          <p:nvPr/>
        </p:nvSpPr>
        <p:spPr>
          <a:xfrm>
            <a:off x="4860032" y="364502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3486970" y="3356992"/>
            <a:ext cx="436958" cy="963815"/>
            <a:chOff x="2618694" y="2022848"/>
            <a:chExt cx="436958" cy="963815"/>
          </a:xfrm>
        </p:grpSpPr>
        <p:sp>
          <p:nvSpPr>
            <p:cNvPr id="22" name="矩形 21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865172" y="365077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aphicFrame>
        <p:nvGraphicFramePr>
          <p:cNvPr id="119821" name="Object 13"/>
          <p:cNvGraphicFramePr>
            <a:graphicFrameLocks noChangeAspect="1"/>
          </p:cNvGraphicFramePr>
          <p:nvPr/>
        </p:nvGraphicFramePr>
        <p:xfrm>
          <a:off x="7623498" y="1346676"/>
          <a:ext cx="360362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Equation" r:id="rId4" imgW="139700" imgH="393700" progId="Equation.DSMT4">
                  <p:embed/>
                </p:oleObj>
              </mc:Choice>
              <mc:Fallback>
                <p:oleObj name="Equation" r:id="rId4" imgW="139700" imgH="393700" progId="Equation.DSMT4">
                  <p:embed/>
                  <p:pic>
                    <p:nvPicPr>
                      <p:cNvPr id="0" name="图片 133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3498" y="1346676"/>
                        <a:ext cx="360362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4390822" y="3356992"/>
            <a:ext cx="436958" cy="963815"/>
            <a:chOff x="2618694" y="2022848"/>
            <a:chExt cx="436958" cy="963815"/>
          </a:xfrm>
        </p:grpSpPr>
        <p:sp>
          <p:nvSpPr>
            <p:cNvPr id="20" name="矩形 19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359178" y="3356992"/>
            <a:ext cx="436958" cy="963815"/>
            <a:chOff x="2618694" y="2022848"/>
            <a:chExt cx="436958" cy="963815"/>
          </a:xfrm>
        </p:grpSpPr>
        <p:sp>
          <p:nvSpPr>
            <p:cNvPr id="31" name="矩形 30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763688" y="4811611"/>
            <a:ext cx="806489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  <a:ea typeface="华文楷体"/>
              </a:rPr>
              <a:t>答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华文楷体"/>
              </a:rPr>
              <a:t>：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走路的路程占全程的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   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华文楷体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n-ea"/>
              <a:ea typeface="华文楷体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465802" y="4653136"/>
            <a:ext cx="436958" cy="963815"/>
            <a:chOff x="2618694" y="2022848"/>
            <a:chExt cx="436958" cy="963815"/>
          </a:xfrm>
        </p:grpSpPr>
        <p:sp>
          <p:nvSpPr>
            <p:cNvPr id="35" name="矩形 34"/>
            <p:cNvSpPr/>
            <p:nvPr/>
          </p:nvSpPr>
          <p:spPr>
            <a:xfrm>
              <a:off x="2623604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115616" y="1052736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计算下列各题。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75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76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77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aphicFrame>
        <p:nvGraphicFramePr>
          <p:cNvPr id="26" name="Object 2"/>
          <p:cNvGraphicFramePr>
            <a:graphicFrameLocks noChangeAspect="1"/>
          </p:cNvGraphicFramePr>
          <p:nvPr/>
        </p:nvGraphicFramePr>
        <p:xfrm>
          <a:off x="1709738" y="2205038"/>
          <a:ext cx="1257300" cy="108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Equation" r:id="rId5" imgW="457200" imgH="393700" progId="Equation.KSEE3">
                  <p:embed/>
                </p:oleObj>
              </mc:Choice>
              <mc:Fallback>
                <p:oleObj name="Equation" r:id="rId5" imgW="457200" imgH="393700" progId="Equation.KSEE3">
                  <p:embed/>
                  <p:pic>
                    <p:nvPicPr>
                      <p:cNvPr id="0" name="图片 10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9738" y="2205038"/>
                        <a:ext cx="1257300" cy="1081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3"/>
          <p:cNvGraphicFramePr>
            <a:graphicFrameLocks noChangeAspect="1"/>
          </p:cNvGraphicFramePr>
          <p:nvPr/>
        </p:nvGraphicFramePr>
        <p:xfrm>
          <a:off x="5371058" y="2204864"/>
          <a:ext cx="1256128" cy="1081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7" imgW="457200" imgH="393700" progId="Equation.KSEE3">
                  <p:embed/>
                </p:oleObj>
              </mc:Choice>
              <mc:Fallback>
                <p:oleObj name="Equation" r:id="rId7" imgW="457200" imgH="393700" progId="Equation.KSEE3">
                  <p:embed/>
                  <p:pic>
                    <p:nvPicPr>
                      <p:cNvPr id="0" name="图片 10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1058" y="2204864"/>
                        <a:ext cx="1256128" cy="10812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4"/>
          <p:cNvGraphicFramePr>
            <a:graphicFrameLocks noChangeAspect="1"/>
          </p:cNvGraphicFramePr>
          <p:nvPr/>
        </p:nvGraphicFramePr>
        <p:xfrm>
          <a:off x="1471613" y="4003675"/>
          <a:ext cx="1431925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Equation" r:id="rId9" imgW="520700" imgH="393700" progId="Equation.KSEE3">
                  <p:embed/>
                </p:oleObj>
              </mc:Choice>
              <mc:Fallback>
                <p:oleObj name="Equation" r:id="rId9" imgW="520700" imgH="393700" progId="Equation.KSEE3">
                  <p:embed/>
                  <p:pic>
                    <p:nvPicPr>
                      <p:cNvPr id="0" name="图片 10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1613" y="4003675"/>
                        <a:ext cx="1431925" cy="108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5"/>
          <p:cNvGraphicFramePr>
            <a:graphicFrameLocks noChangeAspect="1"/>
          </p:cNvGraphicFramePr>
          <p:nvPr/>
        </p:nvGraphicFramePr>
        <p:xfrm>
          <a:off x="5227638" y="4003675"/>
          <a:ext cx="1290637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Equation" r:id="rId11" imgW="469900" imgH="393700" progId="Equation.KSEE3">
                  <p:embed/>
                </p:oleObj>
              </mc:Choice>
              <mc:Fallback>
                <p:oleObj name="Equation" r:id="rId11" imgW="469900" imgH="393700" progId="Equation.KSEE3">
                  <p:embed/>
                  <p:pic>
                    <p:nvPicPr>
                      <p:cNvPr id="0" name="图片 10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7638" y="4003675"/>
                        <a:ext cx="1290637" cy="1081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2987824" y="2191612"/>
            <a:ext cx="649537" cy="1097379"/>
            <a:chOff x="2629478" y="1969840"/>
            <a:chExt cx="649537" cy="1097379"/>
          </a:xfrm>
        </p:grpSpPr>
        <p:sp>
          <p:nvSpPr>
            <p:cNvPr id="34" name="矩形 33"/>
            <p:cNvSpPr/>
            <p:nvPr/>
          </p:nvSpPr>
          <p:spPr>
            <a:xfrm>
              <a:off x="2629478" y="1969840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20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2748684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69224" y="2191612"/>
            <a:ext cx="649537" cy="1097379"/>
            <a:chOff x="2616226" y="1969840"/>
            <a:chExt cx="649537" cy="1097379"/>
          </a:xfrm>
        </p:grpSpPr>
        <p:sp>
          <p:nvSpPr>
            <p:cNvPr id="38" name="矩形 37"/>
            <p:cNvSpPr/>
            <p:nvPr/>
          </p:nvSpPr>
          <p:spPr>
            <a:xfrm>
              <a:off x="2616226" y="1969840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24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2748684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7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915816" y="3933056"/>
            <a:ext cx="649537" cy="1097379"/>
            <a:chOff x="2629478" y="1969840"/>
            <a:chExt cx="649537" cy="1097379"/>
          </a:xfrm>
        </p:grpSpPr>
        <p:sp>
          <p:nvSpPr>
            <p:cNvPr id="46" name="矩形 45"/>
            <p:cNvSpPr/>
            <p:nvPr/>
          </p:nvSpPr>
          <p:spPr>
            <a:xfrm>
              <a:off x="2629478" y="1969840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48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/>
            <p:cNvSpPr/>
            <p:nvPr/>
          </p:nvSpPr>
          <p:spPr>
            <a:xfrm>
              <a:off x="2748684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497216" y="3933056"/>
            <a:ext cx="649537" cy="1097379"/>
            <a:chOff x="2616226" y="1969840"/>
            <a:chExt cx="649537" cy="1097379"/>
          </a:xfrm>
        </p:grpSpPr>
        <p:sp>
          <p:nvSpPr>
            <p:cNvPr id="50" name="矩形 49"/>
            <p:cNvSpPr/>
            <p:nvPr/>
          </p:nvSpPr>
          <p:spPr>
            <a:xfrm>
              <a:off x="2616226" y="1969840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27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2748684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848600" y="0"/>
            <a:ext cx="1295400" cy="1292225"/>
            <a:chOff x="4944" y="210"/>
            <a:chExt cx="816" cy="814"/>
          </a:xfrm>
        </p:grpSpPr>
        <p:pic>
          <p:nvPicPr>
            <p:cNvPr id="3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467544" y="688628"/>
            <a:ext cx="9505056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（创新题）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校园里有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18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棵松树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杨树的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棵数是松树的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柳树的棵数是杨树的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 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杨树有多少棵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柳树有多少棵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37847" y="362602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65547" y="358052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（棵）</a:t>
            </a:r>
            <a:endParaRPr lang="zh-CN" altLang="en-US" sz="2800" dirty="0"/>
          </a:p>
        </p:txBody>
      </p:sp>
      <p:grpSp>
        <p:nvGrpSpPr>
          <p:cNvPr id="8" name="组合 7"/>
          <p:cNvGrpSpPr/>
          <p:nvPr/>
        </p:nvGrpSpPr>
        <p:grpSpPr>
          <a:xfrm>
            <a:off x="5076056" y="3508512"/>
            <a:ext cx="598241" cy="784584"/>
            <a:chOff x="2623730" y="2188827"/>
            <a:chExt cx="598241" cy="784584"/>
          </a:xfrm>
        </p:grpSpPr>
        <p:sp>
          <p:nvSpPr>
            <p:cNvPr id="9" name="矩形 8"/>
            <p:cNvSpPr/>
            <p:nvPr/>
          </p:nvSpPr>
          <p:spPr>
            <a:xfrm>
              <a:off x="2623730" y="2188827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300397" y="3284984"/>
            <a:ext cx="436958" cy="963815"/>
            <a:chOff x="2618694" y="2022848"/>
            <a:chExt cx="436958" cy="963815"/>
          </a:xfrm>
        </p:grpSpPr>
        <p:sp>
          <p:nvSpPr>
            <p:cNvPr id="12" name="矩形 11"/>
            <p:cNvSpPr/>
            <p:nvPr/>
          </p:nvSpPr>
          <p:spPr>
            <a:xfrm>
              <a:off x="2636856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6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678599" y="357876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176397" y="3493504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18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3457718" y="1347720"/>
          <a:ext cx="36195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" name="Equation" r:id="rId2" imgW="139700" imgH="393700" progId="Equation.DSMT4">
                  <p:embed/>
                </p:oleObj>
              </mc:Choice>
              <mc:Fallback>
                <p:oleObj name="Equation" r:id="rId2" imgW="139700" imgH="393700" progId="Equation.DSMT4">
                  <p:embed/>
                  <p:pic>
                    <p:nvPicPr>
                      <p:cNvPr id="0" name="图片 143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7718" y="1347720"/>
                        <a:ext cx="361950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883" name="Object 3"/>
          <p:cNvGraphicFramePr>
            <a:graphicFrameLocks noChangeAspect="1"/>
          </p:cNvGraphicFramePr>
          <p:nvPr/>
        </p:nvGraphicFramePr>
        <p:xfrm>
          <a:off x="971600" y="2126556"/>
          <a:ext cx="360362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Equation" r:id="rId4" imgW="139700" imgH="393700" progId="Equation.DSMT4">
                  <p:embed/>
                </p:oleObj>
              </mc:Choice>
              <mc:Fallback>
                <p:oleObj name="Equation" r:id="rId4" imgW="139700" imgH="393700" progId="Equation.DSMT4">
                  <p:embed/>
                  <p:pic>
                    <p:nvPicPr>
                      <p:cNvPr id="0" name="图片 143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2126556"/>
                        <a:ext cx="360362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/>
          <p:nvPr/>
        </p:nvSpPr>
        <p:spPr>
          <a:xfrm>
            <a:off x="2182630" y="350100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杨树：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4750953" y="463413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406645" y="4588632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（棵）</a:t>
            </a:r>
            <a:endParaRPr lang="zh-CN" altLang="en-US" sz="2800" dirty="0"/>
          </a:p>
        </p:txBody>
      </p:sp>
      <p:grpSp>
        <p:nvGrpSpPr>
          <p:cNvPr id="22" name="组合 21"/>
          <p:cNvGrpSpPr/>
          <p:nvPr/>
        </p:nvGrpSpPr>
        <p:grpSpPr>
          <a:xfrm>
            <a:off x="5260666" y="4516624"/>
            <a:ext cx="391454" cy="784584"/>
            <a:chOff x="2623730" y="2188827"/>
            <a:chExt cx="391454" cy="784584"/>
          </a:xfrm>
        </p:grpSpPr>
        <p:sp>
          <p:nvSpPr>
            <p:cNvPr id="23" name="矩形 22"/>
            <p:cNvSpPr/>
            <p:nvPr/>
          </p:nvSpPr>
          <p:spPr>
            <a:xfrm>
              <a:off x="2623730" y="2188827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9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746866" y="2388636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313503" y="4293096"/>
            <a:ext cx="436958" cy="963815"/>
            <a:chOff x="2618694" y="2022848"/>
            <a:chExt cx="436958" cy="963815"/>
          </a:xfrm>
        </p:grpSpPr>
        <p:sp>
          <p:nvSpPr>
            <p:cNvPr id="26" name="矩形 25"/>
            <p:cNvSpPr/>
            <p:nvPr/>
          </p:nvSpPr>
          <p:spPr>
            <a:xfrm>
              <a:off x="2636856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691705" y="458687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4189503" y="4501616"/>
            <a:ext cx="857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</a:rPr>
              <a:t>15</a:t>
            </a:r>
            <a:endParaRPr lang="zh-CN" altLang="zh-CN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195736" y="450912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柳树：</a:t>
            </a:r>
            <a:endParaRPr lang="zh-CN" altLang="en-US" sz="2800" dirty="0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763688" y="5457418"/>
            <a:ext cx="806489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  <a:ea typeface="华文楷体"/>
              </a:rPr>
              <a:t>答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华文楷体"/>
              </a:rPr>
              <a:t>：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杨树有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15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棵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华文楷体"/>
              </a:rPr>
              <a:t>，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柳树有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9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棵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华文楷体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n-ea"/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9" grpId="0"/>
      <p:bldP spid="20" grpId="0"/>
      <p:bldP spid="21" grpId="0"/>
      <p:bldP spid="29" grpId="0"/>
      <p:bldP spid="30" grpId="0"/>
      <p:bldP spid="31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3" name="AutoShape 9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" name="Text Box 10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7848600" y="0"/>
            <a:ext cx="1295400" cy="1292225"/>
            <a:chOff x="4944" y="210"/>
            <a:chExt cx="816" cy="814"/>
          </a:xfrm>
        </p:grpSpPr>
        <p:pic>
          <p:nvPicPr>
            <p:cNvPr id="6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323528" y="692696"/>
            <a:ext cx="9505056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7.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（创新题）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一张桌子的桌面是长方形的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长是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宽是长的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宽是多少米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面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积是多少平方米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1894452" y="1341438"/>
          <a:ext cx="36195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" name="Equation" r:id="rId3" imgW="139700" imgH="393700" progId="Equation.DSMT4">
                  <p:embed/>
                </p:oleObj>
              </mc:Choice>
              <mc:Fallback>
                <p:oleObj name="Equation" r:id="rId3" imgW="139700" imgH="393700" progId="Equation.DSMT4">
                  <p:embed/>
                  <p:pic>
                    <p:nvPicPr>
                      <p:cNvPr id="0" name="图片 153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4452" y="1341438"/>
                        <a:ext cx="361950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497834" y="1354138"/>
          <a:ext cx="392113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Equation" r:id="rId5" imgW="152400" imgH="393700" progId="Equation.DSMT4">
                  <p:embed/>
                </p:oleObj>
              </mc:Choice>
              <mc:Fallback>
                <p:oleObj name="Equation" r:id="rId5" imgW="152400" imgH="393700" progId="Equation.DSMT4">
                  <p:embed/>
                  <p:pic>
                    <p:nvPicPr>
                      <p:cNvPr id="0" name="图片 153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7834" y="1354138"/>
                        <a:ext cx="392113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矩形 34"/>
          <p:cNvSpPr/>
          <p:nvPr/>
        </p:nvSpPr>
        <p:spPr>
          <a:xfrm>
            <a:off x="4425274" y="333799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5249523" y="329248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（米）</a:t>
            </a:r>
            <a:endParaRPr lang="zh-CN" altLang="en-US" sz="2800" dirty="0"/>
          </a:p>
        </p:txBody>
      </p:sp>
      <p:grpSp>
        <p:nvGrpSpPr>
          <p:cNvPr id="40" name="组合 39"/>
          <p:cNvGrpSpPr/>
          <p:nvPr/>
        </p:nvGrpSpPr>
        <p:grpSpPr>
          <a:xfrm>
            <a:off x="2992734" y="2996952"/>
            <a:ext cx="432048" cy="963815"/>
            <a:chOff x="2623604" y="2022848"/>
            <a:chExt cx="432048" cy="963815"/>
          </a:xfrm>
        </p:grpSpPr>
        <p:sp>
          <p:nvSpPr>
            <p:cNvPr id="41" name="矩形 40"/>
            <p:cNvSpPr/>
            <p:nvPr/>
          </p:nvSpPr>
          <p:spPr>
            <a:xfrm>
              <a:off x="2636856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矩形 42"/>
            <p:cNvSpPr/>
            <p:nvPr/>
          </p:nvSpPr>
          <p:spPr>
            <a:xfrm>
              <a:off x="2631946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3366026" y="329073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58" name="组合 57"/>
          <p:cNvGrpSpPr/>
          <p:nvPr/>
        </p:nvGrpSpPr>
        <p:grpSpPr>
          <a:xfrm>
            <a:off x="3923928" y="2996952"/>
            <a:ext cx="432048" cy="963815"/>
            <a:chOff x="2623604" y="2022848"/>
            <a:chExt cx="432048" cy="963815"/>
          </a:xfrm>
        </p:grpSpPr>
        <p:sp>
          <p:nvSpPr>
            <p:cNvPr id="59" name="矩形 58"/>
            <p:cNvSpPr/>
            <p:nvPr/>
          </p:nvSpPr>
          <p:spPr>
            <a:xfrm>
              <a:off x="2636856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矩形 60"/>
            <p:cNvSpPr/>
            <p:nvPr/>
          </p:nvSpPr>
          <p:spPr>
            <a:xfrm>
              <a:off x="2631946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932040" y="2996952"/>
            <a:ext cx="432048" cy="963815"/>
            <a:chOff x="2623604" y="2022848"/>
            <a:chExt cx="432048" cy="963815"/>
          </a:xfrm>
        </p:grpSpPr>
        <p:sp>
          <p:nvSpPr>
            <p:cNvPr id="63" name="矩形 62"/>
            <p:cNvSpPr/>
            <p:nvPr/>
          </p:nvSpPr>
          <p:spPr>
            <a:xfrm>
              <a:off x="2636856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矩形 64"/>
            <p:cNvSpPr/>
            <p:nvPr/>
          </p:nvSpPr>
          <p:spPr>
            <a:xfrm>
              <a:off x="2631946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6" name="矩形 65"/>
          <p:cNvSpPr/>
          <p:nvPr/>
        </p:nvSpPr>
        <p:spPr>
          <a:xfrm>
            <a:off x="4420364" y="4462409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sp>
        <p:nvSpPr>
          <p:cNvPr id="67" name="矩形 66"/>
          <p:cNvSpPr/>
          <p:nvPr/>
        </p:nvSpPr>
        <p:spPr>
          <a:xfrm>
            <a:off x="5248251" y="4416905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（平方米）</a:t>
            </a:r>
            <a:endParaRPr lang="zh-CN" altLang="en-US" sz="2800" dirty="0"/>
          </a:p>
        </p:txBody>
      </p:sp>
      <p:grpSp>
        <p:nvGrpSpPr>
          <p:cNvPr id="68" name="组合 67"/>
          <p:cNvGrpSpPr/>
          <p:nvPr/>
        </p:nvGrpSpPr>
        <p:grpSpPr>
          <a:xfrm>
            <a:off x="2987824" y="4121369"/>
            <a:ext cx="432048" cy="963815"/>
            <a:chOff x="2623604" y="2022848"/>
            <a:chExt cx="432048" cy="963815"/>
          </a:xfrm>
        </p:grpSpPr>
        <p:sp>
          <p:nvSpPr>
            <p:cNvPr id="69" name="矩形 68"/>
            <p:cNvSpPr/>
            <p:nvPr/>
          </p:nvSpPr>
          <p:spPr>
            <a:xfrm>
              <a:off x="2636856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8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矩形 70"/>
            <p:cNvSpPr/>
            <p:nvPr/>
          </p:nvSpPr>
          <p:spPr>
            <a:xfrm>
              <a:off x="2631946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3361116" y="441514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73" name="组合 72"/>
          <p:cNvGrpSpPr/>
          <p:nvPr/>
        </p:nvGrpSpPr>
        <p:grpSpPr>
          <a:xfrm>
            <a:off x="3919018" y="4121369"/>
            <a:ext cx="432048" cy="963815"/>
            <a:chOff x="2623604" y="2022848"/>
            <a:chExt cx="432048" cy="963815"/>
          </a:xfrm>
        </p:grpSpPr>
        <p:sp>
          <p:nvSpPr>
            <p:cNvPr id="74" name="矩形 73"/>
            <p:cNvSpPr/>
            <p:nvPr/>
          </p:nvSpPr>
          <p:spPr>
            <a:xfrm>
              <a:off x="2636856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2631946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807024" y="4121369"/>
            <a:ext cx="618997" cy="963815"/>
            <a:chOff x="2503498" y="2022848"/>
            <a:chExt cx="618997" cy="963815"/>
          </a:xfrm>
        </p:grpSpPr>
        <p:sp>
          <p:nvSpPr>
            <p:cNvPr id="78" name="矩形 77"/>
            <p:cNvSpPr/>
            <p:nvPr/>
          </p:nvSpPr>
          <p:spPr>
            <a:xfrm>
              <a:off x="2503498" y="202284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矩形 79"/>
            <p:cNvSpPr/>
            <p:nvPr/>
          </p:nvSpPr>
          <p:spPr>
            <a:xfrm>
              <a:off x="2524254" y="2401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1403648" y="5143940"/>
            <a:ext cx="806489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  <a:ea typeface="华文楷体"/>
              </a:rPr>
              <a:t>答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华文楷体"/>
              </a:rPr>
              <a:t>：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宽是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   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米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华文楷体"/>
              </a:rPr>
              <a:t>，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面积是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   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平方米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华文楷体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n-ea"/>
              <a:ea typeface="华文楷体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796136" y="5057473"/>
            <a:ext cx="603151" cy="963815"/>
            <a:chOff x="2618694" y="2022848"/>
            <a:chExt cx="603151" cy="963815"/>
          </a:xfrm>
        </p:grpSpPr>
        <p:sp>
          <p:nvSpPr>
            <p:cNvPr id="47" name="矩形 46"/>
            <p:cNvSpPr/>
            <p:nvPr/>
          </p:nvSpPr>
          <p:spPr>
            <a:xfrm>
              <a:off x="2623604" y="202284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2741116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48"/>
            <p:cNvSpPr/>
            <p:nvPr/>
          </p:nvSpPr>
          <p:spPr>
            <a:xfrm>
              <a:off x="2618694" y="2401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262604" y="5057473"/>
            <a:ext cx="436958" cy="963815"/>
            <a:chOff x="2618694" y="2022848"/>
            <a:chExt cx="436958" cy="963815"/>
          </a:xfrm>
        </p:grpSpPr>
        <p:sp>
          <p:nvSpPr>
            <p:cNvPr id="51" name="矩形 50"/>
            <p:cNvSpPr/>
            <p:nvPr/>
          </p:nvSpPr>
          <p:spPr>
            <a:xfrm>
              <a:off x="2623604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44" grpId="0"/>
      <p:bldP spid="66" grpId="0"/>
      <p:bldP spid="67" grpId="0"/>
      <p:bldP spid="72" grpId="0"/>
      <p:bldP spid="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95536" y="688628"/>
            <a:ext cx="8893175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0" dirty="0" smtClean="0">
                <a:solidFill>
                  <a:schemeClr val="tx1"/>
                </a:solidFill>
              </a:rPr>
              <a:t>8.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工程队修一段公路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第一天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修了全长的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第二天修了第一天的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,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第三天修完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第三天修了全长的几分之几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30724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30730" name="AutoShape 9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0731" name="Text Box 10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30725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347864" y="394176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—</a:t>
            </a:r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3923928" y="3645024"/>
            <a:ext cx="432048" cy="999030"/>
            <a:chOff x="2741242" y="2006633"/>
            <a:chExt cx="432048" cy="999030"/>
          </a:xfrm>
        </p:grpSpPr>
        <p:sp>
          <p:nvSpPr>
            <p:cNvPr id="29" name="矩形 28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4339482" y="397544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33" name="组合 32"/>
          <p:cNvGrpSpPr/>
          <p:nvPr/>
        </p:nvGrpSpPr>
        <p:grpSpPr>
          <a:xfrm>
            <a:off x="2020306" y="3884604"/>
            <a:ext cx="391454" cy="1056564"/>
            <a:chOff x="2755332" y="1969840"/>
            <a:chExt cx="391454" cy="1056564"/>
          </a:xfrm>
        </p:grpSpPr>
        <p:sp>
          <p:nvSpPr>
            <p:cNvPr id="34" name="矩形 33"/>
            <p:cNvSpPr/>
            <p:nvPr/>
          </p:nvSpPr>
          <p:spPr>
            <a:xfrm>
              <a:off x="2755332" y="1969840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755332" y="2441629"/>
              <a:ext cx="1847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292080" y="393305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aphicFrame>
        <p:nvGraphicFramePr>
          <p:cNvPr id="109573" name="Object 5"/>
          <p:cNvGraphicFramePr>
            <a:graphicFrameLocks noChangeAspect="1"/>
          </p:cNvGraphicFramePr>
          <p:nvPr/>
        </p:nvGraphicFramePr>
        <p:xfrm>
          <a:off x="2843808" y="1345195"/>
          <a:ext cx="392113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Equation" r:id="rId3" imgW="152400" imgH="393700" progId="Equation.DSMT4">
                  <p:embed/>
                </p:oleObj>
              </mc:Choice>
              <mc:Fallback>
                <p:oleObj name="Equation" r:id="rId3" imgW="152400" imgH="393700" progId="Equation.DSMT4">
                  <p:embed/>
                  <p:pic>
                    <p:nvPicPr>
                      <p:cNvPr id="0" name="图片 163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1345195"/>
                        <a:ext cx="392113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" name="组合 50"/>
          <p:cNvGrpSpPr/>
          <p:nvPr/>
        </p:nvGrpSpPr>
        <p:grpSpPr>
          <a:xfrm>
            <a:off x="5796136" y="3645024"/>
            <a:ext cx="598241" cy="999030"/>
            <a:chOff x="2669234" y="2006633"/>
            <a:chExt cx="598241" cy="999030"/>
          </a:xfrm>
        </p:grpSpPr>
        <p:sp>
          <p:nvSpPr>
            <p:cNvPr id="52" name="矩形 51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53"/>
            <p:cNvSpPr/>
            <p:nvPr/>
          </p:nvSpPr>
          <p:spPr>
            <a:xfrm>
              <a:off x="2669234" y="2420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109574" name="Object 6"/>
          <p:cNvGraphicFramePr>
            <a:graphicFrameLocks noChangeAspect="1"/>
          </p:cNvGraphicFramePr>
          <p:nvPr/>
        </p:nvGraphicFramePr>
        <p:xfrm>
          <a:off x="7236296" y="1345195"/>
          <a:ext cx="392113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name="Equation" r:id="rId5" imgW="152400" imgH="393700" progId="Equation.DSMT4">
                  <p:embed/>
                </p:oleObj>
              </mc:Choice>
              <mc:Fallback>
                <p:oleObj name="Equation" r:id="rId5" imgW="152400" imgH="393700" progId="Equation.DSMT4">
                  <p:embed/>
                  <p:pic>
                    <p:nvPicPr>
                      <p:cNvPr id="0" name="图片 163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6296" y="1345195"/>
                        <a:ext cx="392113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2915816" y="3649194"/>
            <a:ext cx="432048" cy="999030"/>
            <a:chOff x="2741242" y="2006633"/>
            <a:chExt cx="432048" cy="999030"/>
          </a:xfrm>
        </p:grpSpPr>
        <p:sp>
          <p:nvSpPr>
            <p:cNvPr id="39" name="矩形 38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2756188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788024" y="3645024"/>
            <a:ext cx="432048" cy="999030"/>
            <a:chOff x="2741242" y="2006633"/>
            <a:chExt cx="432048" cy="999030"/>
          </a:xfrm>
        </p:grpSpPr>
        <p:sp>
          <p:nvSpPr>
            <p:cNvPr id="46" name="矩形 45"/>
            <p:cNvSpPr/>
            <p:nvPr/>
          </p:nvSpPr>
          <p:spPr>
            <a:xfrm>
              <a:off x="2756188" y="2006633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56"/>
            <p:cNvSpPr/>
            <p:nvPr/>
          </p:nvSpPr>
          <p:spPr>
            <a:xfrm>
              <a:off x="2742936" y="2420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2349762" y="394630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—</a:t>
            </a:r>
            <a:endParaRPr lang="zh-CN" altLang="en-US" dirty="0"/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051720" y="5143940"/>
            <a:ext cx="8064896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  <a:ea typeface="华文楷体"/>
              </a:rPr>
              <a:t>答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华文楷体"/>
              </a:rPr>
              <a:t>：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第三天修了全长的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   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华文楷体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n-ea"/>
              <a:ea typeface="华文楷体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228184" y="5057473"/>
            <a:ext cx="598241" cy="963815"/>
            <a:chOff x="2618694" y="2022848"/>
            <a:chExt cx="598241" cy="963815"/>
          </a:xfrm>
        </p:grpSpPr>
        <p:sp>
          <p:nvSpPr>
            <p:cNvPr id="43" name="矩形 42"/>
            <p:cNvSpPr/>
            <p:nvPr/>
          </p:nvSpPr>
          <p:spPr>
            <a:xfrm>
              <a:off x="2757800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2741116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2618694" y="2401888"/>
              <a:ext cx="5982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10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2" grpId="0"/>
      <p:bldP spid="37" grpId="0"/>
      <p:bldP spid="55" grpId="0"/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0" descr="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241933"/>
            <a:ext cx="35401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99592" y="976660"/>
            <a:ext cx="7704856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一张长方形纸条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第一次剪去它的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，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第二次剪去剩余部分的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。此时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剩下的部分占这张纸条的几分之几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7060028" y="902420"/>
          <a:ext cx="39370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3" imgW="152400" imgH="393700" progId="Equation.DSMT4">
                  <p:embed/>
                </p:oleObj>
              </mc:Choice>
              <mc:Fallback>
                <p:oleObj name="Equation" r:id="rId3" imgW="152400" imgH="393700" progId="Equation.DSMT4">
                  <p:embed/>
                  <p:pic>
                    <p:nvPicPr>
                      <p:cNvPr id="0" name="图片 20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0028" y="902420"/>
                        <a:ext cx="393700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4813120" y="1622499"/>
          <a:ext cx="393700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5" imgW="152400" imgH="393700" progId="Equation.DSMT4">
                  <p:embed/>
                </p:oleObj>
              </mc:Choice>
              <mc:Fallback>
                <p:oleObj name="Equation" r:id="rId5" imgW="152400" imgH="393700" progId="Equation.DSMT4">
                  <p:embed/>
                  <p:pic>
                    <p:nvPicPr>
                      <p:cNvPr id="0" name="图片 20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3120" y="1622499"/>
                        <a:ext cx="393700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3693642" y="4293096"/>
            <a:ext cx="720725" cy="287337"/>
          </a:xfrm>
          <a:prstGeom prst="rect">
            <a:avLst/>
          </a:pr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85617" y="4293096"/>
            <a:ext cx="1439862" cy="287337"/>
          </a:xfrm>
          <a:prstGeom prst="rect">
            <a:avLst/>
          </a:prstGeom>
          <a:solidFill>
            <a:srgbClr val="FF99CC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68154" y="3534767"/>
            <a:ext cx="1441450" cy="287337"/>
          </a:xfrm>
          <a:prstGeom prst="rect">
            <a:avLst/>
          </a:prstGeom>
          <a:solidFill>
            <a:srgbClr val="FF99CC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398492" y="3534767"/>
            <a:ext cx="1439862" cy="287337"/>
          </a:xfrm>
          <a:prstGeom prst="rect">
            <a:avLst/>
          </a:pr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968154" y="3534767"/>
            <a:ext cx="2881313" cy="28733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414367" y="4293096"/>
            <a:ext cx="1439862" cy="287337"/>
          </a:xfrm>
          <a:prstGeom prst="rect">
            <a:avLst/>
          </a:pr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985617" y="4293096"/>
            <a:ext cx="719137" cy="287337"/>
          </a:xfrm>
          <a:prstGeom prst="rect">
            <a:avLst/>
          </a:prstGeom>
          <a:solidFill>
            <a:srgbClr val="FF99CC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499992" y="507734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27" name="组合 26"/>
          <p:cNvGrpSpPr/>
          <p:nvPr/>
        </p:nvGrpSpPr>
        <p:grpSpPr>
          <a:xfrm>
            <a:off x="3136750" y="4736302"/>
            <a:ext cx="432048" cy="963815"/>
            <a:chOff x="2623604" y="2022848"/>
            <a:chExt cx="432048" cy="963815"/>
          </a:xfrm>
        </p:grpSpPr>
        <p:sp>
          <p:nvSpPr>
            <p:cNvPr id="28" name="矩形 27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2645198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3510042" y="503008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3995936" y="4737509"/>
            <a:ext cx="432048" cy="963815"/>
            <a:chOff x="2623604" y="2022848"/>
            <a:chExt cx="432048" cy="963815"/>
          </a:xfrm>
        </p:grpSpPr>
        <p:sp>
          <p:nvSpPr>
            <p:cNvPr id="35" name="矩形 34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2645198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076056" y="4750761"/>
            <a:ext cx="432048" cy="963815"/>
            <a:chOff x="2623604" y="2022848"/>
            <a:chExt cx="432048" cy="963815"/>
          </a:xfrm>
        </p:grpSpPr>
        <p:sp>
          <p:nvSpPr>
            <p:cNvPr id="43" name="矩形 42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 44"/>
            <p:cNvSpPr/>
            <p:nvPr/>
          </p:nvSpPr>
          <p:spPr>
            <a:xfrm>
              <a:off x="2645198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331640" y="5758873"/>
            <a:ext cx="662473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答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：剩下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的部分占这张纸条的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844842" y="5600398"/>
            <a:ext cx="436958" cy="963815"/>
            <a:chOff x="2618694" y="2022848"/>
            <a:chExt cx="436958" cy="963815"/>
          </a:xfrm>
        </p:grpSpPr>
        <p:sp>
          <p:nvSpPr>
            <p:cNvPr id="36" name="矩形 35"/>
            <p:cNvSpPr/>
            <p:nvPr/>
          </p:nvSpPr>
          <p:spPr>
            <a:xfrm>
              <a:off x="2623604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7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6" grpId="1" animBg="1"/>
      <p:bldP spid="17" grpId="0" animBg="1"/>
      <p:bldP spid="18" grpId="0" animBg="1"/>
      <p:bldP spid="19" grpId="0" animBg="1"/>
      <p:bldP spid="19" grpId="1" animBg="1"/>
      <p:bldP spid="24" grpId="0" animBg="1"/>
      <p:bldP spid="25" grpId="0" animBg="1"/>
      <p:bldP spid="26" grpId="0"/>
      <p:bldP spid="33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5192713" y="4221163"/>
            <a:ext cx="720725" cy="287337"/>
          </a:xfrm>
          <a:prstGeom prst="rect">
            <a:avLst/>
          </a:pr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484688" y="4221163"/>
            <a:ext cx="1439862" cy="287337"/>
          </a:xfrm>
          <a:prstGeom prst="rect">
            <a:avLst/>
          </a:prstGeom>
          <a:solidFill>
            <a:srgbClr val="FF99CC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4467225" y="3141663"/>
            <a:ext cx="1441450" cy="287337"/>
          </a:xfrm>
          <a:prstGeom prst="rect">
            <a:avLst/>
          </a:prstGeom>
          <a:solidFill>
            <a:srgbClr val="FF99CC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5897563" y="3141663"/>
            <a:ext cx="1439862" cy="287337"/>
          </a:xfrm>
          <a:prstGeom prst="rect">
            <a:avLst/>
          </a:pr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467225" y="3141663"/>
            <a:ext cx="2881313" cy="28733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4467225" y="2205038"/>
            <a:ext cx="2881313" cy="287337"/>
          </a:xfrm>
          <a:prstGeom prst="rect">
            <a:avLst/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2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931962"/>
            <a:ext cx="319087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" name="TextBox 72"/>
          <p:cNvSpPr txBox="1"/>
          <p:nvPr/>
        </p:nvSpPr>
        <p:spPr>
          <a:xfrm>
            <a:off x="803275" y="796956"/>
            <a:ext cx="8340725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spc="-150" dirty="0">
                <a:solidFill>
                  <a:schemeClr val="tx1"/>
                </a:solidFill>
              </a:rPr>
              <a:t>读一读，想一想，剩下的部分占这张纸条的几分之几？</a:t>
            </a:r>
            <a:endParaRPr lang="zh-CN" altLang="en-US" sz="3200" b="1" spc="-150" dirty="0">
              <a:solidFill>
                <a:schemeClr val="tx1"/>
              </a:solidFill>
            </a:endParaRPr>
          </a:p>
        </p:txBody>
      </p:sp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0" y="2133600"/>
            <a:ext cx="3189288" cy="378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5" name="Object 4"/>
          <p:cNvGraphicFramePr>
            <a:graphicFrameLocks noChangeAspect="1"/>
          </p:cNvGraphicFramePr>
          <p:nvPr/>
        </p:nvGraphicFramePr>
        <p:xfrm>
          <a:off x="3779838" y="2133600"/>
          <a:ext cx="21272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公式" r:id="rId3" imgW="88900" imgH="164465" progId="Equation.KSEE3">
                  <p:embed/>
                </p:oleObj>
              </mc:Choice>
              <mc:Fallback>
                <p:oleObj name="公式" r:id="rId3" imgW="88900" imgH="164465" progId="Equation.KSEE3">
                  <p:embed/>
                  <p:pic>
                    <p:nvPicPr>
                      <p:cNvPr id="0" name="图片 30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2133600"/>
                        <a:ext cx="212725" cy="395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5"/>
          <p:cNvGraphicFramePr>
            <a:graphicFrameLocks noChangeAspect="1"/>
          </p:cNvGraphicFramePr>
          <p:nvPr/>
        </p:nvGraphicFramePr>
        <p:xfrm>
          <a:off x="3492500" y="2817813"/>
          <a:ext cx="782638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公式" r:id="rId5" imgW="342900" imgH="393700" progId="Equation.KSEE3">
                  <p:embed/>
                </p:oleObj>
              </mc:Choice>
              <mc:Fallback>
                <p:oleObj name="公式" r:id="rId5" imgW="342900" imgH="393700" progId="Equation.KSEE3">
                  <p:embed/>
                  <p:pic>
                    <p:nvPicPr>
                      <p:cNvPr id="0" name="图片 30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2817813"/>
                        <a:ext cx="782638" cy="898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6"/>
          <p:cNvGraphicFramePr>
            <a:graphicFrameLocks noChangeAspect="1"/>
          </p:cNvGraphicFramePr>
          <p:nvPr/>
        </p:nvGraphicFramePr>
        <p:xfrm>
          <a:off x="3406775" y="3860800"/>
          <a:ext cx="955675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公式" r:id="rId7" imgW="419100" imgH="393700" progId="Equation.KSEE3">
                  <p:embed/>
                </p:oleObj>
              </mc:Choice>
              <mc:Fallback>
                <p:oleObj name="公式" r:id="rId7" imgW="419100" imgH="393700" progId="Equation.KSEE3">
                  <p:embed/>
                  <p:pic>
                    <p:nvPicPr>
                      <p:cNvPr id="0" name="图片 30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6775" y="3860800"/>
                        <a:ext cx="955675" cy="900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"/>
          <p:cNvGraphicFramePr>
            <a:graphicFrameLocks noChangeAspect="1"/>
          </p:cNvGraphicFramePr>
          <p:nvPr/>
        </p:nvGraphicFramePr>
        <p:xfrm>
          <a:off x="3419475" y="5049838"/>
          <a:ext cx="957263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公式" r:id="rId9" imgW="419100" imgH="393700" progId="Equation.KSEE3">
                  <p:embed/>
                </p:oleObj>
              </mc:Choice>
              <mc:Fallback>
                <p:oleObj name="公式" r:id="rId9" imgW="419100" imgH="393700" progId="Equation.KSEE3">
                  <p:embed/>
                  <p:pic>
                    <p:nvPicPr>
                      <p:cNvPr id="0" name="图片 3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5049838"/>
                        <a:ext cx="957263" cy="900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8"/>
          <p:cNvGraphicFramePr>
            <a:graphicFrameLocks noChangeAspect="1"/>
          </p:cNvGraphicFramePr>
          <p:nvPr/>
        </p:nvGraphicFramePr>
        <p:xfrm>
          <a:off x="8247063" y="2133600"/>
          <a:ext cx="21272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公式" r:id="rId11" imgW="88900" imgH="164465" progId="Equation.KSEE3">
                  <p:embed/>
                </p:oleObj>
              </mc:Choice>
              <mc:Fallback>
                <p:oleObj name="公式" r:id="rId11" imgW="88900" imgH="164465" progId="Equation.KSEE3">
                  <p:embed/>
                  <p:pic>
                    <p:nvPicPr>
                      <p:cNvPr id="0" name="图片 31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47063" y="2133600"/>
                        <a:ext cx="212725" cy="395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9"/>
          <p:cNvGraphicFramePr>
            <a:graphicFrameLocks noChangeAspect="1"/>
          </p:cNvGraphicFramePr>
          <p:nvPr/>
        </p:nvGraphicFramePr>
        <p:xfrm>
          <a:off x="7659688" y="2820988"/>
          <a:ext cx="1304925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公式" r:id="rId13" imgW="571500" imgH="393700" progId="Equation.KSEE3">
                  <p:embed/>
                </p:oleObj>
              </mc:Choice>
              <mc:Fallback>
                <p:oleObj name="公式" r:id="rId13" imgW="571500" imgH="393700" progId="Equation.KSEE3">
                  <p:embed/>
                  <p:pic>
                    <p:nvPicPr>
                      <p:cNvPr id="0" name="图片 3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9688" y="2820988"/>
                        <a:ext cx="1304925" cy="898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10"/>
          <p:cNvGraphicFramePr>
            <a:graphicFrameLocks noChangeAspect="1"/>
          </p:cNvGraphicFramePr>
          <p:nvPr/>
        </p:nvGraphicFramePr>
        <p:xfrm>
          <a:off x="7578725" y="3865563"/>
          <a:ext cx="1420813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公式" r:id="rId15" imgW="622300" imgH="393700" progId="Equation.KSEE3">
                  <p:embed/>
                </p:oleObj>
              </mc:Choice>
              <mc:Fallback>
                <p:oleObj name="公式" r:id="rId15" imgW="622300" imgH="393700" progId="Equation.KSEE3">
                  <p:embed/>
                  <p:pic>
                    <p:nvPicPr>
                      <p:cNvPr id="0" name="图片 3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8725" y="3865563"/>
                        <a:ext cx="1420813" cy="898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11"/>
          <p:cNvGraphicFramePr>
            <a:graphicFrameLocks noChangeAspect="1"/>
          </p:cNvGraphicFramePr>
          <p:nvPr/>
        </p:nvGraphicFramePr>
        <p:xfrm>
          <a:off x="7521575" y="5024438"/>
          <a:ext cx="1420813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公式" r:id="rId17" imgW="622300" imgH="393700" progId="Equation.KSEE3">
                  <p:embed/>
                </p:oleObj>
              </mc:Choice>
              <mc:Fallback>
                <p:oleObj name="公式" r:id="rId17" imgW="622300" imgH="393700" progId="Equation.KSEE3">
                  <p:embed/>
                  <p:pic>
                    <p:nvPicPr>
                      <p:cNvPr id="0" name="图片 3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1575" y="5024438"/>
                        <a:ext cx="1420813" cy="898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矩形 82"/>
          <p:cNvSpPr/>
          <p:nvPr/>
        </p:nvSpPr>
        <p:spPr>
          <a:xfrm>
            <a:off x="4473575" y="2205038"/>
            <a:ext cx="2879725" cy="28733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5913438" y="4221163"/>
            <a:ext cx="1439862" cy="287337"/>
          </a:xfrm>
          <a:prstGeom prst="rect">
            <a:avLst/>
          </a:pr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4484688" y="4221163"/>
            <a:ext cx="719137" cy="287337"/>
          </a:xfrm>
          <a:prstGeom prst="rect">
            <a:avLst/>
          </a:prstGeom>
          <a:solidFill>
            <a:srgbClr val="FF99CC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5219700" y="5397500"/>
            <a:ext cx="2160588" cy="287338"/>
          </a:xfrm>
          <a:prstGeom prst="rect">
            <a:avLst/>
          </a:pr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4500563" y="5397500"/>
            <a:ext cx="719137" cy="287338"/>
          </a:xfrm>
          <a:prstGeom prst="rect">
            <a:avLst/>
          </a:prstGeom>
          <a:solidFill>
            <a:srgbClr val="FF99CC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5219700" y="5397500"/>
            <a:ext cx="720725" cy="287338"/>
          </a:xfrm>
          <a:prstGeom prst="rect">
            <a:avLst/>
          </a:pr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4500563" y="5399088"/>
            <a:ext cx="358775" cy="287337"/>
          </a:xfrm>
          <a:prstGeom prst="rect">
            <a:avLst/>
          </a:prstGeom>
          <a:solidFill>
            <a:srgbClr val="FF99CC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4856163" y="5397500"/>
            <a:ext cx="358775" cy="288925"/>
          </a:xfrm>
          <a:prstGeom prst="rect">
            <a:avLst/>
          </a:prstGeom>
          <a:noFill/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67" grpId="0" animBg="1"/>
      <p:bldP spid="67" grpId="1" animBg="1"/>
      <p:bldP spid="68" grpId="0" animBg="1"/>
      <p:bldP spid="69" grpId="0" animBg="1"/>
      <p:bldP spid="70" grpId="0" animBg="1"/>
      <p:bldP spid="70" grpId="1" animBg="1"/>
      <p:bldP spid="71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7" grpId="1" animBg="1"/>
      <p:bldP spid="88" grpId="0" animBg="1"/>
      <p:bldP spid="89" grpId="0" animBg="1"/>
      <p:bldP spid="9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5" descr="深色下对角线"/>
          <p:cNvSpPr>
            <a:spLocks noChangeArrowheads="1"/>
          </p:cNvSpPr>
          <p:nvPr/>
        </p:nvSpPr>
        <p:spPr bwMode="auto">
          <a:xfrm>
            <a:off x="3435350" y="2276475"/>
            <a:ext cx="1079500" cy="1800225"/>
          </a:xfrm>
          <a:prstGeom prst="rect">
            <a:avLst/>
          </a:prstGeom>
          <a:pattFill prst="dkDnDiag">
            <a:fgClr>
              <a:srgbClr val="40404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" name="Rectangle 7" descr="深色下对角线"/>
          <p:cNvSpPr>
            <a:spLocks noChangeArrowheads="1"/>
          </p:cNvSpPr>
          <p:nvPr/>
        </p:nvSpPr>
        <p:spPr bwMode="auto">
          <a:xfrm>
            <a:off x="3419475" y="2292350"/>
            <a:ext cx="1079500" cy="450850"/>
          </a:xfrm>
          <a:prstGeom prst="rect">
            <a:avLst/>
          </a:prstGeom>
          <a:pattFill prst="dkDnDiag">
            <a:fgClr>
              <a:srgbClr val="FF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8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1268413"/>
            <a:ext cx="319087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TextBox 68"/>
          <p:cNvSpPr txBox="1"/>
          <p:nvPr/>
        </p:nvSpPr>
        <p:spPr>
          <a:xfrm>
            <a:off x="2243138" y="1173163"/>
            <a:ext cx="6937375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spc="-300" dirty="0">
                <a:solidFill>
                  <a:schemeClr val="tx1"/>
                </a:solidFill>
              </a:rPr>
              <a:t>用一张长方形的纸折一折，想一想，再算一算。</a:t>
            </a:r>
            <a:endParaRPr lang="zh-CN" altLang="en-US" sz="2800" b="1" spc="-300" dirty="0">
              <a:solidFill>
                <a:schemeClr val="tx1"/>
              </a:solidFill>
            </a:endParaRPr>
          </a:p>
        </p:txBody>
      </p:sp>
      <p:graphicFrame>
        <p:nvGraphicFramePr>
          <p:cNvPr id="70" name="Object 2"/>
          <p:cNvGraphicFramePr>
            <a:graphicFrameLocks noChangeAspect="1"/>
          </p:cNvGraphicFramePr>
          <p:nvPr/>
        </p:nvGraphicFramePr>
        <p:xfrm>
          <a:off x="987425" y="1017588"/>
          <a:ext cx="1255713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公式" r:id="rId2" imgW="596900" imgH="393700" progId="Equation.KSEE3">
                  <p:embed/>
                </p:oleObj>
              </mc:Choice>
              <mc:Fallback>
                <p:oleObj name="公式" r:id="rId2" imgW="596900" imgH="393700" progId="Equation.KSEE3">
                  <p:embed/>
                  <p:pic>
                    <p:nvPicPr>
                      <p:cNvPr id="0" name="图片 41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7425" y="1017588"/>
                        <a:ext cx="1255713" cy="827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矩形 70"/>
          <p:cNvSpPr/>
          <p:nvPr/>
        </p:nvSpPr>
        <p:spPr>
          <a:xfrm>
            <a:off x="3419475" y="2276475"/>
            <a:ext cx="1439863" cy="18002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72" name="直接连接符 71"/>
          <p:cNvCxnSpPr>
            <a:stCxn id="71" idx="0"/>
            <a:endCxn id="71" idx="2"/>
          </p:cNvCxnSpPr>
          <p:nvPr/>
        </p:nvCxnSpPr>
        <p:spPr>
          <a:xfrm>
            <a:off x="4140200" y="2276475"/>
            <a:ext cx="0" cy="1800225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3779838" y="2276475"/>
            <a:ext cx="0" cy="1800225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4516438" y="2276475"/>
            <a:ext cx="0" cy="1800225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>
            <a:stCxn id="71" idx="1"/>
            <a:endCxn id="71" idx="3"/>
          </p:cNvCxnSpPr>
          <p:nvPr/>
        </p:nvCxnSpPr>
        <p:spPr>
          <a:xfrm>
            <a:off x="3419475" y="3176588"/>
            <a:ext cx="1116013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3419475" y="2752725"/>
            <a:ext cx="1116013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510088" y="3176588"/>
            <a:ext cx="358775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4510088" y="2752725"/>
            <a:ext cx="358775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7" name="Object 10"/>
          <p:cNvGraphicFramePr>
            <a:graphicFrameLocks noChangeAspect="1"/>
          </p:cNvGraphicFramePr>
          <p:nvPr/>
        </p:nvGraphicFramePr>
        <p:xfrm>
          <a:off x="3376614" y="5085184"/>
          <a:ext cx="1115490" cy="863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公式" r:id="rId4" imgW="508000" imgH="393700" progId="Equation.KSEE3">
                  <p:embed/>
                </p:oleObj>
              </mc:Choice>
              <mc:Fallback>
                <p:oleObj name="公式" r:id="rId4" imgW="508000" imgH="393700" progId="Equation.KSEE3">
                  <p:embed/>
                  <p:pic>
                    <p:nvPicPr>
                      <p:cNvPr id="0" name="图片 4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6614" y="5085184"/>
                        <a:ext cx="1115490" cy="8635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11"/>
          <p:cNvGraphicFramePr>
            <a:graphicFrameLocks noChangeAspect="1"/>
          </p:cNvGraphicFramePr>
          <p:nvPr/>
        </p:nvGraphicFramePr>
        <p:xfrm>
          <a:off x="4462464" y="5085184"/>
          <a:ext cx="427632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公式" r:id="rId6" imgW="203200" imgH="393700" progId="Equation.KSEE3">
                  <p:embed/>
                </p:oleObj>
              </mc:Choice>
              <mc:Fallback>
                <p:oleObj name="公式" r:id="rId6" imgW="203200" imgH="393700" progId="Equation.KSEE3">
                  <p:embed/>
                  <p:pic>
                    <p:nvPicPr>
                      <p:cNvPr id="0" name="图片 4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2464" y="5085184"/>
                        <a:ext cx="427632" cy="827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0" name="组合 89"/>
          <p:cNvGrpSpPr/>
          <p:nvPr/>
        </p:nvGrpSpPr>
        <p:grpSpPr>
          <a:xfrm>
            <a:off x="2654300" y="4293096"/>
            <a:ext cx="3689350" cy="927683"/>
            <a:chOff x="2654300" y="5013176"/>
            <a:chExt cx="3689350" cy="927683"/>
          </a:xfrm>
        </p:grpSpPr>
        <p:sp>
          <p:nvSpPr>
            <p:cNvPr id="85" name="TextBox 29"/>
            <p:cNvSpPr txBox="1">
              <a:spLocks noChangeArrowheads="1"/>
            </p:cNvSpPr>
            <p:nvPr/>
          </p:nvSpPr>
          <p:spPr bwMode="auto">
            <a:xfrm>
              <a:off x="2654300" y="5105790"/>
              <a:ext cx="368935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spc="-300" dirty="0">
                  <a:solidFill>
                    <a:schemeClr val="tx1"/>
                  </a:solidFill>
                  <a:latin typeface="+mn-ea"/>
                  <a:ea typeface="+mn-ea"/>
                </a:rPr>
                <a:t>涂出斜线部分的</a:t>
              </a:r>
              <a:endParaRPr lang="zh-CN" altLang="en-US" sz="3200" spc="-3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graphicFrame>
          <p:nvGraphicFramePr>
            <p:cNvPr id="92167" name="Object 7"/>
            <p:cNvGraphicFramePr>
              <a:graphicFrameLocks noChangeAspect="1"/>
            </p:cNvGraphicFramePr>
            <p:nvPr/>
          </p:nvGraphicFramePr>
          <p:xfrm>
            <a:off x="5409592" y="5013176"/>
            <a:ext cx="360040" cy="9276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6" name="Equation" r:id="rId8" imgW="152400" imgH="393700" progId="Equation.DSMT4">
                    <p:embed/>
                  </p:oleObj>
                </mc:Choice>
                <mc:Fallback>
                  <p:oleObj name="Equation" r:id="rId8" imgW="152400" imgH="393700" progId="Equation.DSMT4">
                    <p:embed/>
                    <p:pic>
                      <p:nvPicPr>
                        <p:cNvPr id="0" name="图片 41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09592" y="5013176"/>
                          <a:ext cx="360040" cy="92768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9" name="组合 88"/>
          <p:cNvGrpSpPr/>
          <p:nvPr/>
        </p:nvGrpSpPr>
        <p:grpSpPr>
          <a:xfrm>
            <a:off x="2555776" y="4243344"/>
            <a:ext cx="4968205" cy="927100"/>
            <a:chOff x="2124074" y="4058072"/>
            <a:chExt cx="4968205" cy="927100"/>
          </a:xfrm>
        </p:grpSpPr>
        <p:sp>
          <p:nvSpPr>
            <p:cNvPr id="82" name="TextBox 25"/>
            <p:cNvSpPr txBox="1">
              <a:spLocks noChangeArrowheads="1"/>
            </p:cNvSpPr>
            <p:nvPr/>
          </p:nvSpPr>
          <p:spPr bwMode="auto">
            <a:xfrm>
              <a:off x="2124074" y="4196930"/>
              <a:ext cx="4968205" cy="6803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200" spc="-300" dirty="0">
                  <a:solidFill>
                    <a:schemeClr val="tx1"/>
                  </a:solidFill>
                  <a:latin typeface="+mn-ea"/>
                  <a:ea typeface="+mn-ea"/>
                </a:rPr>
                <a:t>平均分成</a:t>
              </a:r>
              <a:r>
                <a:rPr lang="en-US" altLang="zh-CN" sz="3200" spc="-300" dirty="0">
                  <a:solidFill>
                    <a:schemeClr val="tx1"/>
                  </a:solidFill>
                  <a:latin typeface="+mn-ea"/>
                  <a:ea typeface="+mn-ea"/>
                </a:rPr>
                <a:t>4</a:t>
              </a:r>
              <a:r>
                <a:rPr lang="zh-CN" altLang="en-US" sz="3200" spc="-300" dirty="0">
                  <a:solidFill>
                    <a:schemeClr val="tx1"/>
                  </a:solidFill>
                  <a:latin typeface="+mn-ea"/>
                  <a:ea typeface="+mn-ea"/>
                </a:rPr>
                <a:t>份，涂出它的</a:t>
              </a:r>
              <a:endParaRPr lang="zh-CN" altLang="en-US" sz="3200" spc="-3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graphicFrame>
          <p:nvGraphicFramePr>
            <p:cNvPr id="92168" name="Object 8"/>
            <p:cNvGraphicFramePr>
              <a:graphicFrameLocks noChangeAspect="1"/>
            </p:cNvGraphicFramePr>
            <p:nvPr/>
          </p:nvGraphicFramePr>
          <p:xfrm>
            <a:off x="6201357" y="4058072"/>
            <a:ext cx="360363" cy="927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7" name="Equation" r:id="rId10" imgW="152400" imgH="393700" progId="Equation.DSMT4">
                    <p:embed/>
                  </p:oleObj>
                </mc:Choice>
                <mc:Fallback>
                  <p:oleObj name="Equation" r:id="rId10" imgW="152400" imgH="393700" progId="Equation.DSMT4">
                    <p:embed/>
                    <p:pic>
                      <p:nvPicPr>
                        <p:cNvPr id="0" name="图片 41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01357" y="4058072"/>
                          <a:ext cx="360363" cy="9271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25" name="直接连接符 24"/>
          <p:cNvCxnSpPr/>
          <p:nvPr/>
        </p:nvCxnSpPr>
        <p:spPr>
          <a:xfrm>
            <a:off x="3433124" y="3631772"/>
            <a:ext cx="1116013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523737" y="3631772"/>
            <a:ext cx="358775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7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18" descr="深色下对角线"/>
          <p:cNvSpPr>
            <a:spLocks noChangeArrowheads="1"/>
          </p:cNvSpPr>
          <p:nvPr/>
        </p:nvSpPr>
        <p:spPr bwMode="auto">
          <a:xfrm>
            <a:off x="4932363" y="4597623"/>
            <a:ext cx="1260475" cy="1079500"/>
          </a:xfrm>
          <a:prstGeom prst="rect">
            <a:avLst/>
          </a:prstGeom>
          <a:pattFill prst="dkDnDiag">
            <a:fgClr>
              <a:srgbClr val="00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" name="Rectangle 19" descr="深色下对角线"/>
          <p:cNvSpPr>
            <a:spLocks noChangeArrowheads="1"/>
          </p:cNvSpPr>
          <p:nvPr/>
        </p:nvSpPr>
        <p:spPr bwMode="auto">
          <a:xfrm>
            <a:off x="4933950" y="4596036"/>
            <a:ext cx="1260475" cy="269875"/>
          </a:xfrm>
          <a:prstGeom prst="rect">
            <a:avLst/>
          </a:prstGeom>
          <a:pattFill prst="dkDnDiag">
            <a:fgClr>
              <a:srgbClr val="FF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9" name="Rectangle 14" descr="深色下对角线"/>
          <p:cNvSpPr>
            <a:spLocks noChangeArrowheads="1"/>
          </p:cNvSpPr>
          <p:nvPr/>
        </p:nvSpPr>
        <p:spPr bwMode="auto">
          <a:xfrm>
            <a:off x="4921250" y="3237136"/>
            <a:ext cx="884238" cy="1079500"/>
          </a:xfrm>
          <a:prstGeom prst="rect">
            <a:avLst/>
          </a:prstGeom>
          <a:pattFill prst="dkDnDiag">
            <a:fgClr>
              <a:srgbClr val="000000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" name="Rectangle 15" descr="深色下对角线"/>
          <p:cNvSpPr>
            <a:spLocks noChangeArrowheads="1"/>
          </p:cNvSpPr>
          <p:nvPr/>
        </p:nvSpPr>
        <p:spPr bwMode="auto">
          <a:xfrm>
            <a:off x="4932363" y="3253011"/>
            <a:ext cx="863600" cy="900112"/>
          </a:xfrm>
          <a:prstGeom prst="rect">
            <a:avLst/>
          </a:prstGeom>
          <a:pattFill prst="dkDnDiag">
            <a:fgClr>
              <a:srgbClr val="FF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" name="Rectangle 7" descr="深色下对角线"/>
          <p:cNvSpPr>
            <a:spLocks noChangeArrowheads="1"/>
          </p:cNvSpPr>
          <p:nvPr/>
        </p:nvSpPr>
        <p:spPr bwMode="auto">
          <a:xfrm>
            <a:off x="4932363" y="1851248"/>
            <a:ext cx="360362" cy="1079500"/>
          </a:xfrm>
          <a:prstGeom prst="rect">
            <a:avLst/>
          </a:prstGeom>
          <a:pattFill prst="dkDnDiag">
            <a:fgClr>
              <a:srgbClr val="00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" name="Rectangle 11" descr="深色下对角线"/>
          <p:cNvSpPr>
            <a:spLocks noChangeArrowheads="1"/>
          </p:cNvSpPr>
          <p:nvPr/>
        </p:nvSpPr>
        <p:spPr bwMode="auto">
          <a:xfrm>
            <a:off x="4949825" y="1840136"/>
            <a:ext cx="360363" cy="720725"/>
          </a:xfrm>
          <a:prstGeom prst="rect">
            <a:avLst/>
          </a:prstGeom>
          <a:pattFill prst="dkDnDiag">
            <a:fgClr>
              <a:srgbClr val="FF0000"/>
            </a:fgClr>
            <a:bgClr>
              <a:srgbClr val="FFFFFF"/>
            </a:bgClr>
          </a:patt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83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8951" y="931962"/>
            <a:ext cx="319087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" name="TextBox 83"/>
          <p:cNvSpPr txBox="1"/>
          <p:nvPr/>
        </p:nvSpPr>
        <p:spPr>
          <a:xfrm>
            <a:off x="1019001" y="836712"/>
            <a:ext cx="69373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spc="-300" dirty="0">
                <a:solidFill>
                  <a:schemeClr val="tx1"/>
                </a:solidFill>
              </a:rPr>
              <a:t>折一折，算一算，说一说。</a:t>
            </a:r>
            <a:endParaRPr lang="zh-CN" altLang="en-US" sz="3200" b="1" spc="-300" dirty="0">
              <a:solidFill>
                <a:schemeClr val="tx1"/>
              </a:solidFill>
            </a:endParaRPr>
          </a:p>
        </p:txBody>
      </p:sp>
      <p:graphicFrame>
        <p:nvGraphicFramePr>
          <p:cNvPr id="85" name="Object 2"/>
          <p:cNvGraphicFramePr>
            <a:graphicFrameLocks noChangeAspect="1"/>
          </p:cNvGraphicFramePr>
          <p:nvPr/>
        </p:nvGraphicFramePr>
        <p:xfrm>
          <a:off x="962025" y="2032223"/>
          <a:ext cx="1068388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5" name="公式" r:id="rId2" imgW="508000" imgH="393700" progId="Equation.KSEE3">
                  <p:embed/>
                </p:oleObj>
              </mc:Choice>
              <mc:Fallback>
                <p:oleObj name="公式" r:id="rId2" imgW="508000" imgH="393700" progId="Equation.KSEE3">
                  <p:embed/>
                  <p:pic>
                    <p:nvPicPr>
                      <p:cNvPr id="0" name="图片 51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2025" y="2032223"/>
                        <a:ext cx="1068388" cy="827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5"/>
          <p:cNvGraphicFramePr>
            <a:graphicFrameLocks noChangeAspect="1"/>
          </p:cNvGraphicFramePr>
          <p:nvPr/>
        </p:nvGraphicFramePr>
        <p:xfrm>
          <a:off x="962025" y="3343498"/>
          <a:ext cx="10414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" name="公式" r:id="rId4" imgW="495300" imgH="393700" progId="Equation.KSEE3">
                  <p:embed/>
                </p:oleObj>
              </mc:Choice>
              <mc:Fallback>
                <p:oleObj name="公式" r:id="rId4" imgW="495300" imgH="393700" progId="Equation.KSEE3">
                  <p:embed/>
                  <p:pic>
                    <p:nvPicPr>
                      <p:cNvPr id="0" name="图片 51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2025" y="3343498"/>
                        <a:ext cx="1041400" cy="828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6"/>
          <p:cNvGraphicFramePr>
            <a:graphicFrameLocks noChangeAspect="1"/>
          </p:cNvGraphicFramePr>
          <p:nvPr/>
        </p:nvGraphicFramePr>
        <p:xfrm>
          <a:off x="962025" y="4711923"/>
          <a:ext cx="1068388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" name="公式" r:id="rId6" imgW="508000" imgH="393700" progId="Equation.KSEE3">
                  <p:embed/>
                </p:oleObj>
              </mc:Choice>
              <mc:Fallback>
                <p:oleObj name="公式" r:id="rId6" imgW="508000" imgH="393700" progId="Equation.KSEE3">
                  <p:embed/>
                  <p:pic>
                    <p:nvPicPr>
                      <p:cNvPr id="0" name="图片 51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2025" y="4711923"/>
                        <a:ext cx="1068388" cy="828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" name="矩形 87"/>
          <p:cNvSpPr/>
          <p:nvPr/>
        </p:nvSpPr>
        <p:spPr>
          <a:xfrm>
            <a:off x="4932363" y="1851248"/>
            <a:ext cx="1439862" cy="10795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4932363" y="3237136"/>
            <a:ext cx="1439862" cy="10795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4932363" y="4605561"/>
            <a:ext cx="1439862" cy="10795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91" name="直接连接符 90"/>
          <p:cNvCxnSpPr>
            <a:stCxn id="88" idx="0"/>
            <a:endCxn id="88" idx="2"/>
          </p:cNvCxnSpPr>
          <p:nvPr/>
        </p:nvCxnSpPr>
        <p:spPr>
          <a:xfrm>
            <a:off x="5651500" y="1851248"/>
            <a:ext cx="0" cy="107950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5292725" y="1851248"/>
            <a:ext cx="0" cy="107950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6011863" y="1851248"/>
            <a:ext cx="0" cy="107950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4932363" y="2214786"/>
            <a:ext cx="1439862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4932363" y="2587848"/>
            <a:ext cx="1439862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6529388" y="1730598"/>
            <a:ext cx="216058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spc="-300" dirty="0">
                <a:solidFill>
                  <a:schemeClr val="tx1"/>
                </a:solidFill>
              </a:rPr>
              <a:t>先分</a:t>
            </a:r>
            <a:r>
              <a:rPr lang="en-US" altLang="zh-CN" sz="2400" spc="-300" dirty="0">
                <a:solidFill>
                  <a:schemeClr val="tx1"/>
                </a:solidFill>
              </a:rPr>
              <a:t>4</a:t>
            </a:r>
            <a:r>
              <a:rPr lang="zh-CN" altLang="en-US" sz="2400" spc="-300" dirty="0">
                <a:solidFill>
                  <a:schemeClr val="tx1"/>
                </a:solidFill>
              </a:rPr>
              <a:t>份，取</a:t>
            </a:r>
            <a:r>
              <a:rPr lang="en-US" altLang="zh-CN" sz="2400" spc="-300" dirty="0">
                <a:solidFill>
                  <a:schemeClr val="tx1"/>
                </a:solidFill>
              </a:rPr>
              <a:t>1</a:t>
            </a:r>
            <a:r>
              <a:rPr lang="zh-CN" altLang="en-US" sz="2400" spc="-300" dirty="0">
                <a:solidFill>
                  <a:schemeClr val="tx1"/>
                </a:solidFill>
              </a:rPr>
              <a:t>份</a:t>
            </a:r>
            <a:endParaRPr lang="zh-CN" altLang="en-US" sz="2400" spc="-300" dirty="0">
              <a:solidFill>
                <a:schemeClr val="tx1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516688" y="2138586"/>
            <a:ext cx="2159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spc="-300" dirty="0">
                <a:solidFill>
                  <a:schemeClr val="tx1"/>
                </a:solidFill>
              </a:rPr>
              <a:t>再分</a:t>
            </a:r>
            <a:r>
              <a:rPr lang="en-US" altLang="zh-CN" sz="2400" spc="-300" dirty="0">
                <a:solidFill>
                  <a:schemeClr val="tx1"/>
                </a:solidFill>
              </a:rPr>
              <a:t>3</a:t>
            </a:r>
            <a:r>
              <a:rPr lang="zh-CN" altLang="en-US" sz="2400" spc="-300" dirty="0">
                <a:solidFill>
                  <a:schemeClr val="tx1"/>
                </a:solidFill>
              </a:rPr>
              <a:t>份，取</a:t>
            </a:r>
            <a:r>
              <a:rPr lang="en-US" altLang="zh-CN" sz="2400" spc="-300" dirty="0">
                <a:solidFill>
                  <a:schemeClr val="tx1"/>
                </a:solidFill>
              </a:rPr>
              <a:t>2</a:t>
            </a:r>
            <a:r>
              <a:rPr lang="zh-CN" altLang="en-US" sz="2400" spc="-300" dirty="0">
                <a:solidFill>
                  <a:schemeClr val="tx1"/>
                </a:solidFill>
              </a:rPr>
              <a:t>份</a:t>
            </a:r>
            <a:endParaRPr lang="zh-CN" altLang="en-US" sz="2400" spc="-300" dirty="0">
              <a:solidFill>
                <a:schemeClr val="tx1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529388" y="2575148"/>
            <a:ext cx="2484437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spc="-300" dirty="0">
                <a:solidFill>
                  <a:schemeClr val="tx1"/>
                </a:solidFill>
              </a:rPr>
              <a:t>共分</a:t>
            </a:r>
            <a:r>
              <a:rPr lang="en-US" altLang="zh-CN" sz="2400" spc="-300" dirty="0">
                <a:solidFill>
                  <a:schemeClr val="tx1"/>
                </a:solidFill>
              </a:rPr>
              <a:t>12</a:t>
            </a:r>
            <a:r>
              <a:rPr lang="zh-CN" altLang="en-US" sz="2400" spc="-300" dirty="0">
                <a:solidFill>
                  <a:schemeClr val="tx1"/>
                </a:solidFill>
              </a:rPr>
              <a:t>份，共取</a:t>
            </a:r>
            <a:r>
              <a:rPr lang="en-US" altLang="zh-CN" sz="2400" spc="-300" dirty="0">
                <a:solidFill>
                  <a:schemeClr val="tx1"/>
                </a:solidFill>
              </a:rPr>
              <a:t>2</a:t>
            </a:r>
            <a:r>
              <a:rPr lang="zh-CN" altLang="en-US" sz="2400" spc="-300" dirty="0">
                <a:solidFill>
                  <a:schemeClr val="tx1"/>
                </a:solidFill>
              </a:rPr>
              <a:t>份</a:t>
            </a:r>
            <a:endParaRPr lang="zh-CN" altLang="en-US" sz="2400" spc="-300" dirty="0">
              <a:solidFill>
                <a:schemeClr val="tx1"/>
              </a:solidFill>
            </a:endParaRPr>
          </a:p>
        </p:txBody>
      </p:sp>
      <p:graphicFrame>
        <p:nvGraphicFramePr>
          <p:cNvPr id="99" name="Object 12"/>
          <p:cNvGraphicFramePr>
            <a:graphicFrameLocks noChangeAspect="1"/>
          </p:cNvGraphicFramePr>
          <p:nvPr/>
        </p:nvGraphicFramePr>
        <p:xfrm>
          <a:off x="2030413" y="1990948"/>
          <a:ext cx="427037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" name="公式" r:id="rId8" imgW="203200" imgH="393700" progId="Equation.KSEE3">
                  <p:embed/>
                </p:oleObj>
              </mc:Choice>
              <mc:Fallback>
                <p:oleObj name="公式" r:id="rId8" imgW="203200" imgH="393700" progId="Equation.KSEE3">
                  <p:embed/>
                  <p:pic>
                    <p:nvPicPr>
                      <p:cNvPr id="0" name="图片 51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0413" y="1990948"/>
                        <a:ext cx="427037" cy="827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13"/>
          <p:cNvGraphicFramePr>
            <a:graphicFrameLocks noChangeAspect="1"/>
          </p:cNvGraphicFramePr>
          <p:nvPr/>
        </p:nvGraphicFramePr>
        <p:xfrm>
          <a:off x="3708400" y="2032223"/>
          <a:ext cx="58737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" name="公式" r:id="rId10" imgW="279400" imgH="393700" progId="Equation.KSEE3">
                  <p:embed/>
                </p:oleObj>
              </mc:Choice>
              <mc:Fallback>
                <p:oleObj name="公式" r:id="rId10" imgW="279400" imgH="393700" progId="Equation.KSEE3">
                  <p:embed/>
                  <p:pic>
                    <p:nvPicPr>
                      <p:cNvPr id="0" name="图片 51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2032223"/>
                        <a:ext cx="587375" cy="827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1" name="直接连接符 100"/>
          <p:cNvCxnSpPr/>
          <p:nvPr/>
        </p:nvCxnSpPr>
        <p:spPr>
          <a:xfrm>
            <a:off x="5210175" y="3245073"/>
            <a:ext cx="0" cy="107950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5513388" y="3245073"/>
            <a:ext cx="0" cy="107950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5805488" y="3237136"/>
            <a:ext cx="0" cy="107950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6094413" y="3237136"/>
            <a:ext cx="0" cy="107950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>
            <a:off x="4932363" y="3411761"/>
            <a:ext cx="1439862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4932363" y="3607023"/>
            <a:ext cx="1439862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4932363" y="3789586"/>
            <a:ext cx="1439862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>
            <a:off x="4932363" y="3970561"/>
            <a:ext cx="1439862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4932363" y="4145186"/>
            <a:ext cx="1439862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6559550" y="3126011"/>
            <a:ext cx="2160588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spc="-300" dirty="0">
                <a:solidFill>
                  <a:schemeClr val="tx1"/>
                </a:solidFill>
              </a:rPr>
              <a:t>先分</a:t>
            </a:r>
            <a:r>
              <a:rPr lang="en-US" altLang="zh-CN" sz="2400" spc="-300" dirty="0">
                <a:solidFill>
                  <a:schemeClr val="tx1"/>
                </a:solidFill>
              </a:rPr>
              <a:t>5</a:t>
            </a:r>
            <a:r>
              <a:rPr lang="zh-CN" altLang="en-US" sz="2400" spc="-300" dirty="0">
                <a:solidFill>
                  <a:schemeClr val="tx1"/>
                </a:solidFill>
              </a:rPr>
              <a:t>份，取</a:t>
            </a:r>
            <a:r>
              <a:rPr lang="en-US" altLang="zh-CN" sz="2400" spc="-300" dirty="0">
                <a:solidFill>
                  <a:schemeClr val="tx1"/>
                </a:solidFill>
              </a:rPr>
              <a:t>3</a:t>
            </a:r>
            <a:r>
              <a:rPr lang="zh-CN" altLang="en-US" sz="2400" spc="-300" dirty="0">
                <a:solidFill>
                  <a:schemeClr val="tx1"/>
                </a:solidFill>
              </a:rPr>
              <a:t>份</a:t>
            </a:r>
            <a:endParaRPr lang="zh-CN" altLang="en-US" sz="2400" spc="-300" dirty="0">
              <a:solidFill>
                <a:schemeClr val="tx1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6545263" y="3551461"/>
            <a:ext cx="21605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spc="-300" dirty="0">
                <a:solidFill>
                  <a:schemeClr val="tx1"/>
                </a:solidFill>
              </a:rPr>
              <a:t>再分</a:t>
            </a:r>
            <a:r>
              <a:rPr lang="en-US" altLang="zh-CN" sz="2400" spc="-300" dirty="0">
                <a:solidFill>
                  <a:schemeClr val="tx1"/>
                </a:solidFill>
              </a:rPr>
              <a:t>6</a:t>
            </a:r>
            <a:r>
              <a:rPr lang="zh-CN" altLang="en-US" sz="2400" spc="-300" dirty="0">
                <a:solidFill>
                  <a:schemeClr val="tx1"/>
                </a:solidFill>
              </a:rPr>
              <a:t>份，取</a:t>
            </a:r>
            <a:r>
              <a:rPr lang="en-US" altLang="zh-CN" sz="2400" spc="-300" dirty="0">
                <a:solidFill>
                  <a:schemeClr val="tx1"/>
                </a:solidFill>
              </a:rPr>
              <a:t>5</a:t>
            </a:r>
            <a:r>
              <a:rPr lang="zh-CN" altLang="en-US" sz="2400" spc="-300" dirty="0">
                <a:solidFill>
                  <a:schemeClr val="tx1"/>
                </a:solidFill>
              </a:rPr>
              <a:t>份</a:t>
            </a:r>
            <a:endParaRPr lang="zh-CN" altLang="en-US" sz="2400" spc="-300" dirty="0">
              <a:solidFill>
                <a:schemeClr val="tx1"/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6559550" y="3968973"/>
            <a:ext cx="28511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spc="-300" dirty="0">
                <a:solidFill>
                  <a:schemeClr val="tx1"/>
                </a:solidFill>
              </a:rPr>
              <a:t>共分</a:t>
            </a:r>
            <a:r>
              <a:rPr lang="en-US" altLang="zh-CN" sz="2400" spc="-300" dirty="0">
                <a:solidFill>
                  <a:schemeClr val="tx1"/>
                </a:solidFill>
              </a:rPr>
              <a:t>30</a:t>
            </a:r>
            <a:r>
              <a:rPr lang="zh-CN" altLang="en-US" sz="2400" spc="-300" dirty="0">
                <a:solidFill>
                  <a:schemeClr val="tx1"/>
                </a:solidFill>
              </a:rPr>
              <a:t>份，共取</a:t>
            </a:r>
            <a:r>
              <a:rPr lang="en-US" altLang="zh-CN" sz="2400" spc="-300" dirty="0">
                <a:solidFill>
                  <a:schemeClr val="tx1"/>
                </a:solidFill>
              </a:rPr>
              <a:t>15</a:t>
            </a:r>
            <a:r>
              <a:rPr lang="zh-CN" altLang="en-US" sz="2400" spc="-300" dirty="0">
                <a:solidFill>
                  <a:schemeClr val="tx1"/>
                </a:solidFill>
              </a:rPr>
              <a:t>份</a:t>
            </a:r>
            <a:endParaRPr lang="zh-CN" altLang="en-US" sz="2400" spc="-300" dirty="0">
              <a:solidFill>
                <a:schemeClr val="tx1"/>
              </a:solidFill>
            </a:endParaRPr>
          </a:p>
        </p:txBody>
      </p:sp>
      <p:graphicFrame>
        <p:nvGraphicFramePr>
          <p:cNvPr id="113" name="Object 16"/>
          <p:cNvGraphicFramePr>
            <a:graphicFrameLocks noChangeAspect="1"/>
          </p:cNvGraphicFramePr>
          <p:nvPr/>
        </p:nvGraphicFramePr>
        <p:xfrm>
          <a:off x="1990725" y="3326036"/>
          <a:ext cx="454025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0" name="公式" r:id="rId12" imgW="215900" imgH="393065" progId="Equation.KSEE3">
                  <p:embed/>
                </p:oleObj>
              </mc:Choice>
              <mc:Fallback>
                <p:oleObj name="公式" r:id="rId12" imgW="215900" imgH="393065" progId="Equation.KSEE3">
                  <p:embed/>
                  <p:pic>
                    <p:nvPicPr>
                      <p:cNvPr id="0" name="图片 51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725" y="3326036"/>
                        <a:ext cx="454025" cy="827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" name="Object 17"/>
          <p:cNvGraphicFramePr>
            <a:graphicFrameLocks noChangeAspect="1"/>
          </p:cNvGraphicFramePr>
          <p:nvPr/>
        </p:nvGraphicFramePr>
        <p:xfrm>
          <a:off x="3708400" y="3345086"/>
          <a:ext cx="614363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" name="公式" r:id="rId14" imgW="292100" imgH="393700" progId="Equation.KSEE3">
                  <p:embed/>
                </p:oleObj>
              </mc:Choice>
              <mc:Fallback>
                <p:oleObj name="公式" r:id="rId14" imgW="292100" imgH="393700" progId="Equation.KSEE3">
                  <p:embed/>
                  <p:pic>
                    <p:nvPicPr>
                      <p:cNvPr id="0" name="图片 51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3345086"/>
                        <a:ext cx="614363" cy="827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5" name="直接连接符 114"/>
          <p:cNvCxnSpPr/>
          <p:nvPr/>
        </p:nvCxnSpPr>
        <p:spPr>
          <a:xfrm>
            <a:off x="5130800" y="4611911"/>
            <a:ext cx="0" cy="107950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5318125" y="4608736"/>
            <a:ext cx="0" cy="107950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5494338" y="4607148"/>
            <a:ext cx="0" cy="1081088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5668963" y="4603973"/>
            <a:ext cx="0" cy="1081088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5842000" y="4608736"/>
            <a:ext cx="0" cy="107950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6015038" y="4607148"/>
            <a:ext cx="0" cy="1081088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6186488" y="4603973"/>
            <a:ext cx="0" cy="1081088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6556375" y="4481736"/>
            <a:ext cx="2160588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spc="-300" dirty="0">
                <a:solidFill>
                  <a:schemeClr val="tx1"/>
                </a:solidFill>
              </a:rPr>
              <a:t>先分</a:t>
            </a:r>
            <a:r>
              <a:rPr lang="en-US" altLang="zh-CN" sz="2400" spc="-300" dirty="0">
                <a:solidFill>
                  <a:schemeClr val="tx1"/>
                </a:solidFill>
              </a:rPr>
              <a:t>8</a:t>
            </a:r>
            <a:r>
              <a:rPr lang="zh-CN" altLang="en-US" sz="2400" spc="-300" dirty="0">
                <a:solidFill>
                  <a:schemeClr val="tx1"/>
                </a:solidFill>
              </a:rPr>
              <a:t>份，取</a:t>
            </a:r>
            <a:r>
              <a:rPr lang="en-US" altLang="zh-CN" sz="2400" spc="-300" dirty="0">
                <a:solidFill>
                  <a:schemeClr val="tx1"/>
                </a:solidFill>
              </a:rPr>
              <a:t>7</a:t>
            </a:r>
            <a:r>
              <a:rPr lang="zh-CN" altLang="en-US" sz="2400" spc="-300" dirty="0">
                <a:solidFill>
                  <a:schemeClr val="tx1"/>
                </a:solidFill>
              </a:rPr>
              <a:t>份</a:t>
            </a:r>
            <a:endParaRPr lang="zh-CN" altLang="en-US" sz="2400" spc="-300" dirty="0">
              <a:solidFill>
                <a:schemeClr val="tx1"/>
              </a:solidFill>
            </a:endParaRPr>
          </a:p>
        </p:txBody>
      </p:sp>
      <p:cxnSp>
        <p:nvCxnSpPr>
          <p:cNvPr id="123" name="直接连接符 122"/>
          <p:cNvCxnSpPr/>
          <p:nvPr/>
        </p:nvCxnSpPr>
        <p:spPr>
          <a:xfrm>
            <a:off x="4935538" y="5146898"/>
            <a:ext cx="1439862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4932363" y="4881786"/>
            <a:ext cx="1439862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4932363" y="5413598"/>
            <a:ext cx="1439862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6548438" y="4915123"/>
            <a:ext cx="21590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spc="-300" dirty="0">
                <a:solidFill>
                  <a:schemeClr val="tx1"/>
                </a:solidFill>
              </a:rPr>
              <a:t>再分</a:t>
            </a:r>
            <a:r>
              <a:rPr lang="en-US" altLang="zh-CN" sz="2400" spc="-300" dirty="0">
                <a:solidFill>
                  <a:schemeClr val="tx1"/>
                </a:solidFill>
              </a:rPr>
              <a:t>4</a:t>
            </a:r>
            <a:r>
              <a:rPr lang="zh-CN" altLang="en-US" sz="2400" spc="-300" dirty="0">
                <a:solidFill>
                  <a:schemeClr val="tx1"/>
                </a:solidFill>
              </a:rPr>
              <a:t>份，取</a:t>
            </a:r>
            <a:r>
              <a:rPr lang="en-US" altLang="zh-CN" sz="2400" spc="-300" dirty="0">
                <a:solidFill>
                  <a:schemeClr val="tx1"/>
                </a:solidFill>
              </a:rPr>
              <a:t>1</a:t>
            </a:r>
            <a:r>
              <a:rPr lang="zh-CN" altLang="en-US" sz="2400" spc="-300" dirty="0">
                <a:solidFill>
                  <a:schemeClr val="tx1"/>
                </a:solidFill>
              </a:rPr>
              <a:t>份</a:t>
            </a:r>
            <a:endParaRPr lang="zh-CN" altLang="en-US" sz="2400" spc="-300" dirty="0">
              <a:solidFill>
                <a:schemeClr val="tx1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6529388" y="5294536"/>
            <a:ext cx="2484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spc="-300" dirty="0">
                <a:solidFill>
                  <a:schemeClr val="tx1"/>
                </a:solidFill>
              </a:rPr>
              <a:t>共分</a:t>
            </a:r>
            <a:r>
              <a:rPr lang="en-US" altLang="zh-CN" sz="2400" spc="-300" dirty="0">
                <a:solidFill>
                  <a:schemeClr val="tx1"/>
                </a:solidFill>
              </a:rPr>
              <a:t>32</a:t>
            </a:r>
            <a:r>
              <a:rPr lang="zh-CN" altLang="en-US" sz="2400" spc="-300" dirty="0">
                <a:solidFill>
                  <a:schemeClr val="tx1"/>
                </a:solidFill>
              </a:rPr>
              <a:t>份，共取</a:t>
            </a:r>
            <a:r>
              <a:rPr lang="en-US" altLang="zh-CN" sz="2400" spc="-300" dirty="0">
                <a:solidFill>
                  <a:schemeClr val="tx1"/>
                </a:solidFill>
              </a:rPr>
              <a:t>7</a:t>
            </a:r>
            <a:r>
              <a:rPr lang="zh-CN" altLang="en-US" sz="2400" spc="-300" dirty="0">
                <a:solidFill>
                  <a:schemeClr val="tx1"/>
                </a:solidFill>
              </a:rPr>
              <a:t>份</a:t>
            </a:r>
            <a:endParaRPr lang="zh-CN" altLang="en-US" sz="2400" spc="-300" dirty="0">
              <a:solidFill>
                <a:schemeClr val="tx1"/>
              </a:solidFill>
            </a:endParaRPr>
          </a:p>
        </p:txBody>
      </p:sp>
      <p:graphicFrame>
        <p:nvGraphicFramePr>
          <p:cNvPr id="128" name="Object 20"/>
          <p:cNvGraphicFramePr>
            <a:graphicFrameLocks noChangeAspect="1"/>
          </p:cNvGraphicFramePr>
          <p:nvPr/>
        </p:nvGraphicFramePr>
        <p:xfrm>
          <a:off x="2035175" y="4676998"/>
          <a:ext cx="45402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" name="公式" r:id="rId16" imgW="215900" imgH="393065" progId="Equation.KSEE3">
                  <p:embed/>
                </p:oleObj>
              </mc:Choice>
              <mc:Fallback>
                <p:oleObj name="公式" r:id="rId16" imgW="215900" imgH="393065" progId="Equation.KSEE3">
                  <p:embed/>
                  <p:pic>
                    <p:nvPicPr>
                      <p:cNvPr id="0" name="图片 51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5175" y="4676998"/>
                        <a:ext cx="454025" cy="827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" name="Object 21"/>
          <p:cNvGraphicFramePr>
            <a:graphicFrameLocks noChangeAspect="1"/>
          </p:cNvGraphicFramePr>
          <p:nvPr/>
        </p:nvGraphicFramePr>
        <p:xfrm>
          <a:off x="2127250" y="2016348"/>
          <a:ext cx="989013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" name="公式" r:id="rId18" imgW="469900" imgH="393700" progId="Equation.KSEE3">
                  <p:embed/>
                </p:oleObj>
              </mc:Choice>
              <mc:Fallback>
                <p:oleObj name="公式" r:id="rId18" imgW="469900" imgH="393700" progId="Equation.KSEE3">
                  <p:embed/>
                  <p:pic>
                    <p:nvPicPr>
                      <p:cNvPr id="0" name="图片 51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7250" y="2016348"/>
                        <a:ext cx="989013" cy="827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" name="Object 22"/>
          <p:cNvGraphicFramePr>
            <a:graphicFrameLocks noChangeAspect="1"/>
          </p:cNvGraphicFramePr>
          <p:nvPr/>
        </p:nvGraphicFramePr>
        <p:xfrm>
          <a:off x="2066925" y="3343498"/>
          <a:ext cx="98742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4" name="公式" r:id="rId20" imgW="469900" imgH="393700" progId="Equation.KSEE3">
                  <p:embed/>
                </p:oleObj>
              </mc:Choice>
              <mc:Fallback>
                <p:oleObj name="公式" r:id="rId20" imgW="469900" imgH="393700" progId="Equation.KSEE3">
                  <p:embed/>
                  <p:pic>
                    <p:nvPicPr>
                      <p:cNvPr id="0" name="图片 51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6925" y="3343498"/>
                        <a:ext cx="987425" cy="828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1" name="Object 23"/>
          <p:cNvGraphicFramePr>
            <a:graphicFrameLocks noChangeAspect="1"/>
          </p:cNvGraphicFramePr>
          <p:nvPr/>
        </p:nvGraphicFramePr>
        <p:xfrm>
          <a:off x="2082800" y="4700811"/>
          <a:ext cx="987425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5" name="公式" r:id="rId22" imgW="469900" imgH="393700" progId="Equation.KSEE3">
                  <p:embed/>
                </p:oleObj>
              </mc:Choice>
              <mc:Fallback>
                <p:oleObj name="公式" r:id="rId22" imgW="469900" imgH="393700" progId="Equation.KSEE3">
                  <p:embed/>
                  <p:pic>
                    <p:nvPicPr>
                      <p:cNvPr id="0" name="图片 51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2800" y="4700811"/>
                        <a:ext cx="987425" cy="828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2" name="TextBox 131"/>
          <p:cNvSpPr txBox="1">
            <a:spLocks noChangeArrowheads="1"/>
          </p:cNvSpPr>
          <p:nvPr/>
        </p:nvSpPr>
        <p:spPr bwMode="auto">
          <a:xfrm>
            <a:off x="285720" y="5572140"/>
            <a:ext cx="4774384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两个分数相乘，只要分子乘分子，分母乘分母就可以了。</a:t>
            </a:r>
            <a:endParaRPr lang="zh-CN" altLang="en-US" sz="2800" b="1" dirty="0">
              <a:solidFill>
                <a:srgbClr val="C00000"/>
              </a:solidFill>
              <a:latin typeface="华文楷体"/>
              <a:ea typeface="楷体_GB2312" pitchFamily="49" charset="-122"/>
            </a:endParaRPr>
          </a:p>
        </p:txBody>
      </p:sp>
      <p:sp>
        <p:nvSpPr>
          <p:cNvPr id="133" name="圆角矩形 132"/>
          <p:cNvSpPr/>
          <p:nvPr/>
        </p:nvSpPr>
        <p:spPr>
          <a:xfrm>
            <a:off x="2095500" y="1990948"/>
            <a:ext cx="757238" cy="827088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4" name="圆角矩形 133"/>
          <p:cNvSpPr/>
          <p:nvPr/>
        </p:nvSpPr>
        <p:spPr>
          <a:xfrm>
            <a:off x="2044700" y="3360961"/>
            <a:ext cx="755650" cy="827087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5" name="圆角矩形 134"/>
          <p:cNvSpPr/>
          <p:nvPr/>
        </p:nvSpPr>
        <p:spPr>
          <a:xfrm>
            <a:off x="2044700" y="4689698"/>
            <a:ext cx="755650" cy="827088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1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62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63" name="Text Box 18">
              <a:hlinkClick r:id="rId25" action="ppaction://hlinksldjump" highlightClick="1">
                <a:snd r:embed="rId2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4444E-6 L 0.12865 4.44444E-6 " pathEditMode="relative" rAng="0" ptsTypes="AA">
                                      <p:cBhvr>
                                        <p:cTn id="18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" y="0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48148E-6 L 0.13143 -1.48148E-6 " pathEditMode="relative" rAng="0" ptsTypes="AA">
                                      <p:cBhvr>
                                        <p:cTn id="18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" y="0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0.12656 -2.22222E-6 " pathEditMode="relative" rAng="0" ptsTypes="AA">
                                      <p:cBhvr>
                                        <p:cTn id="18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8" grpId="0" animBg="1"/>
      <p:bldP spid="89" grpId="0" animBg="1"/>
      <p:bldP spid="90" grpId="0" animBg="1"/>
      <p:bldP spid="96" grpId="0"/>
      <p:bldP spid="97" grpId="0"/>
      <p:bldP spid="98" grpId="0"/>
      <p:bldP spid="110" grpId="0"/>
      <p:bldP spid="111" grpId="0"/>
      <p:bldP spid="112" grpId="0"/>
      <p:bldP spid="122" grpId="0"/>
      <p:bldP spid="126" grpId="0"/>
      <p:bldP spid="127" grpId="0"/>
      <p:bldP spid="132" grpId="0"/>
      <p:bldP spid="1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随堂练习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70" y="620688"/>
            <a:ext cx="921547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81" name="TextBox 9"/>
          <p:cNvSpPr txBox="1">
            <a:spLocks noChangeArrowheads="1"/>
          </p:cNvSpPr>
          <p:nvPr/>
        </p:nvSpPr>
        <p:spPr bwMode="auto">
          <a:xfrm>
            <a:off x="539750" y="1497013"/>
            <a:ext cx="7993063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淘气过生日，妈妈买来一个蛋糕，切了   给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淘气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，淘气只吃了其中的   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，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淘气吃了整个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蛋糕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的几分之几？画一画，算一算。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82" name="图片 5" descr="5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61037" y="3643314"/>
            <a:ext cx="3382963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8305" name="Object 1"/>
          <p:cNvGraphicFramePr>
            <a:graphicFrameLocks noChangeAspect="1"/>
          </p:cNvGraphicFramePr>
          <p:nvPr/>
        </p:nvGraphicFramePr>
        <p:xfrm>
          <a:off x="8023225" y="1366838"/>
          <a:ext cx="360363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Equation" r:id="rId3" imgW="139700" imgH="393700" progId="Equation.DSMT4">
                  <p:embed/>
                </p:oleObj>
              </mc:Choice>
              <mc:Fallback>
                <p:oleObj name="Equation" r:id="rId3" imgW="139700" imgH="393700" progId="Equation.DSMT4">
                  <p:embed/>
                  <p:pic>
                    <p:nvPicPr>
                      <p:cNvPr id="0" name="图片 61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3225" y="1366838"/>
                        <a:ext cx="360363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5671120" y="2132856"/>
          <a:ext cx="393700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5" imgW="152400" imgH="393700" progId="Equation.DSMT4">
                  <p:embed/>
                </p:oleObj>
              </mc:Choice>
              <mc:Fallback>
                <p:oleObj name="Equation" r:id="rId5" imgW="152400" imgH="393700" progId="Equation.DSMT4">
                  <p:embed/>
                  <p:pic>
                    <p:nvPicPr>
                      <p:cNvPr id="0" name="图片 61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1120" y="2132856"/>
                        <a:ext cx="393700" cy="101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矩形 82"/>
          <p:cNvSpPr/>
          <p:nvPr/>
        </p:nvSpPr>
        <p:spPr>
          <a:xfrm>
            <a:off x="2910906" y="434610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＝</a:t>
            </a:r>
            <a:endParaRPr lang="zh-CN" altLang="en-US" dirty="0"/>
          </a:p>
        </p:txBody>
      </p:sp>
      <p:grpSp>
        <p:nvGrpSpPr>
          <p:cNvPr id="84" name="组合 83"/>
          <p:cNvGrpSpPr/>
          <p:nvPr/>
        </p:nvGrpSpPr>
        <p:grpSpPr>
          <a:xfrm>
            <a:off x="1547664" y="4005064"/>
            <a:ext cx="432048" cy="963815"/>
            <a:chOff x="2623604" y="2022848"/>
            <a:chExt cx="432048" cy="963815"/>
          </a:xfrm>
        </p:grpSpPr>
        <p:sp>
          <p:nvSpPr>
            <p:cNvPr id="85" name="矩形 84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矩形 86"/>
            <p:cNvSpPr/>
            <p:nvPr/>
          </p:nvSpPr>
          <p:spPr>
            <a:xfrm>
              <a:off x="2645198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1920956" y="429884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×</a:t>
            </a:r>
            <a:endParaRPr lang="zh-CN" altLang="en-US" dirty="0"/>
          </a:p>
        </p:txBody>
      </p:sp>
      <p:grpSp>
        <p:nvGrpSpPr>
          <p:cNvPr id="89" name="组合 88"/>
          <p:cNvGrpSpPr/>
          <p:nvPr/>
        </p:nvGrpSpPr>
        <p:grpSpPr>
          <a:xfrm>
            <a:off x="2406850" y="4006271"/>
            <a:ext cx="432048" cy="963815"/>
            <a:chOff x="2623604" y="2022848"/>
            <a:chExt cx="432048" cy="963815"/>
          </a:xfrm>
        </p:grpSpPr>
        <p:sp>
          <p:nvSpPr>
            <p:cNvPr id="90" name="矩形 89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矩形 91"/>
            <p:cNvSpPr/>
            <p:nvPr/>
          </p:nvSpPr>
          <p:spPr>
            <a:xfrm>
              <a:off x="2645198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486970" y="4019523"/>
            <a:ext cx="432048" cy="963815"/>
            <a:chOff x="2623604" y="2022848"/>
            <a:chExt cx="432048" cy="963815"/>
          </a:xfrm>
        </p:grpSpPr>
        <p:sp>
          <p:nvSpPr>
            <p:cNvPr id="94" name="矩形 93"/>
            <p:cNvSpPr/>
            <p:nvPr/>
          </p:nvSpPr>
          <p:spPr>
            <a:xfrm>
              <a:off x="2650108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95" name="直接连接符 94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矩形 95"/>
            <p:cNvSpPr/>
            <p:nvPr/>
          </p:nvSpPr>
          <p:spPr>
            <a:xfrm>
              <a:off x="2645198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6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95536" y="5229200"/>
            <a:ext cx="662473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+mn-ea"/>
                <a:ea typeface="华文楷体"/>
              </a:rPr>
              <a:t>答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华文楷体"/>
              </a:rPr>
              <a:t>：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华文楷体"/>
              </a:rPr>
              <a:t>淘气吃了整个蛋糕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的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华文楷体"/>
              </a:rPr>
              <a:t>   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华文楷体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n-ea"/>
              <a:ea typeface="华文楷体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116650" y="5070725"/>
            <a:ext cx="436958" cy="963815"/>
            <a:chOff x="2618694" y="2022848"/>
            <a:chExt cx="436958" cy="963815"/>
          </a:xfrm>
        </p:grpSpPr>
        <p:sp>
          <p:nvSpPr>
            <p:cNvPr id="27" name="矩形 26"/>
            <p:cNvSpPr/>
            <p:nvPr/>
          </p:nvSpPr>
          <p:spPr>
            <a:xfrm>
              <a:off x="2623604" y="202284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623604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2618694" y="2401888"/>
              <a:ext cx="3914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j-ea"/>
                  <a:ea typeface="+mj-ea"/>
                </a:rPr>
                <a:t>6</a:t>
              </a:r>
              <a:endParaRPr lang="zh-CN" altLang="zh-CN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8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620688"/>
            <a:ext cx="921547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539750" y="1268760"/>
            <a:ext cx="7993063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用纸折一折，涂一涂，再算出结果。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24" name="图片 6" descr="6.pn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0125" y="2349500"/>
            <a:ext cx="2871788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7" descr="7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2325" y="3644900"/>
            <a:ext cx="26955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8" descr="8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5013325"/>
            <a:ext cx="28463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" name="组合 26"/>
          <p:cNvGrpSpPr/>
          <p:nvPr/>
        </p:nvGrpSpPr>
        <p:grpSpPr>
          <a:xfrm>
            <a:off x="4211960" y="2348880"/>
            <a:ext cx="649537" cy="1097379"/>
            <a:chOff x="2602974" y="1969840"/>
            <a:chExt cx="649537" cy="1097379"/>
          </a:xfrm>
        </p:grpSpPr>
        <p:sp>
          <p:nvSpPr>
            <p:cNvPr id="28" name="矩形 27"/>
            <p:cNvSpPr/>
            <p:nvPr/>
          </p:nvSpPr>
          <p:spPr>
            <a:xfrm>
              <a:off x="2735432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2602974" y="2420888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12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42543" y="3627765"/>
            <a:ext cx="649537" cy="1097379"/>
            <a:chOff x="2602974" y="1969840"/>
            <a:chExt cx="649537" cy="1097379"/>
          </a:xfrm>
        </p:grpSpPr>
        <p:sp>
          <p:nvSpPr>
            <p:cNvPr id="32" name="矩形 31"/>
            <p:cNvSpPr/>
            <p:nvPr/>
          </p:nvSpPr>
          <p:spPr>
            <a:xfrm>
              <a:off x="2761936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2602974" y="2420888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15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932939" y="4995917"/>
            <a:ext cx="439261" cy="1097379"/>
            <a:chOff x="2741242" y="1969840"/>
            <a:chExt cx="439261" cy="1097379"/>
          </a:xfrm>
        </p:grpSpPr>
        <p:sp>
          <p:nvSpPr>
            <p:cNvPr id="36" name="矩形 35"/>
            <p:cNvSpPr/>
            <p:nvPr/>
          </p:nvSpPr>
          <p:spPr>
            <a:xfrm>
              <a:off x="2761936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7"/>
            <p:cNvSpPr/>
            <p:nvPr/>
          </p:nvSpPr>
          <p:spPr>
            <a:xfrm>
              <a:off x="2763401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9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16"/>
          <p:cNvGrpSpPr/>
          <p:nvPr/>
        </p:nvGrpSpPr>
        <p:grpSpPr bwMode="auto">
          <a:xfrm>
            <a:off x="6072198" y="5715016"/>
            <a:ext cx="1684338" cy="877887"/>
            <a:chOff x="2699" y="3612"/>
            <a:chExt cx="1061" cy="553"/>
          </a:xfrm>
        </p:grpSpPr>
        <p:pic>
          <p:nvPicPr>
            <p:cNvPr id="5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60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71" name="TextBox 9"/>
          <p:cNvSpPr txBox="1">
            <a:spLocks noChangeArrowheads="1"/>
          </p:cNvSpPr>
          <p:nvPr/>
        </p:nvSpPr>
        <p:spPr bwMode="auto">
          <a:xfrm>
            <a:off x="-71470" y="620688"/>
            <a:ext cx="921547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练”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TextBox 9"/>
          <p:cNvSpPr txBox="1">
            <a:spLocks noChangeArrowheads="1"/>
          </p:cNvSpPr>
          <p:nvPr/>
        </p:nvSpPr>
        <p:spPr bwMode="auto">
          <a:xfrm>
            <a:off x="539750" y="1497013"/>
            <a:ext cx="647700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3.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27" name="Object 2"/>
          <p:cNvGraphicFramePr>
            <a:graphicFrameLocks noChangeAspect="1"/>
          </p:cNvGraphicFramePr>
          <p:nvPr/>
        </p:nvGraphicFramePr>
        <p:xfrm>
          <a:off x="1331366" y="2380406"/>
          <a:ext cx="1011040" cy="1080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公式" r:id="rId4" imgW="368300" imgH="393700" progId="Equation.KSEE3">
                  <p:embed/>
                </p:oleObj>
              </mc:Choice>
              <mc:Fallback>
                <p:oleObj name="公式" r:id="rId4" imgW="368300" imgH="393700" progId="Equation.KSEE3">
                  <p:embed/>
                  <p:pic>
                    <p:nvPicPr>
                      <p:cNvPr id="0" name="图片 71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366" y="2380406"/>
                        <a:ext cx="1011040" cy="10806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3839616" y="2374056"/>
          <a:ext cx="1011040" cy="1080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公式" r:id="rId6" imgW="368300" imgH="393700" progId="Equation.KSEE3">
                  <p:embed/>
                </p:oleObj>
              </mc:Choice>
              <mc:Fallback>
                <p:oleObj name="公式" r:id="rId6" imgW="368300" imgH="393700" progId="Equation.KSEE3">
                  <p:embed/>
                  <p:pic>
                    <p:nvPicPr>
                      <p:cNvPr id="0" name="图片 71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9616" y="2374056"/>
                        <a:ext cx="1011040" cy="10806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4"/>
          <p:cNvGraphicFramePr>
            <a:graphicFrameLocks noChangeAspect="1"/>
          </p:cNvGraphicFramePr>
          <p:nvPr/>
        </p:nvGraphicFramePr>
        <p:xfrm>
          <a:off x="6251029" y="3788519"/>
          <a:ext cx="1219842" cy="1080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公式" r:id="rId8" imgW="444500" imgH="393700" progId="Equation.KSEE3">
                  <p:embed/>
                </p:oleObj>
              </mc:Choice>
              <mc:Fallback>
                <p:oleObj name="公式" r:id="rId8" imgW="444500" imgH="393700" progId="Equation.KSEE3">
                  <p:embed/>
                  <p:pic>
                    <p:nvPicPr>
                      <p:cNvPr id="0" name="图片 71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1029" y="3788519"/>
                        <a:ext cx="1219842" cy="10806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5"/>
          <p:cNvGraphicFramePr>
            <a:graphicFrameLocks noChangeAspect="1"/>
          </p:cNvGraphicFramePr>
          <p:nvPr/>
        </p:nvGraphicFramePr>
        <p:xfrm>
          <a:off x="1240879" y="3788519"/>
          <a:ext cx="1219842" cy="1080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1" name="公式" r:id="rId10" imgW="444500" imgH="393700" progId="Equation.KSEE3">
                  <p:embed/>
                </p:oleObj>
              </mc:Choice>
              <mc:Fallback>
                <p:oleObj name="公式" r:id="rId10" imgW="444500" imgH="393700" progId="Equation.KSEE3">
                  <p:embed/>
                  <p:pic>
                    <p:nvPicPr>
                      <p:cNvPr id="0" name="图片 71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0879" y="3788519"/>
                        <a:ext cx="1219842" cy="10806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6"/>
          <p:cNvGraphicFramePr>
            <a:graphicFrameLocks noChangeAspect="1"/>
          </p:cNvGraphicFramePr>
          <p:nvPr/>
        </p:nvGraphicFramePr>
        <p:xfrm>
          <a:off x="3839616" y="3782169"/>
          <a:ext cx="1011040" cy="1080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2" name="公式" r:id="rId12" imgW="368300" imgH="393700" progId="Equation.KSEE3">
                  <p:embed/>
                </p:oleObj>
              </mc:Choice>
              <mc:Fallback>
                <p:oleObj name="公式" r:id="rId12" imgW="368300" imgH="393700" progId="Equation.KSEE3">
                  <p:embed/>
                  <p:pic>
                    <p:nvPicPr>
                      <p:cNvPr id="0" name="图片 71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9616" y="3782169"/>
                        <a:ext cx="1011040" cy="10806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7"/>
          <p:cNvGraphicFramePr>
            <a:graphicFrameLocks noChangeAspect="1"/>
          </p:cNvGraphicFramePr>
          <p:nvPr/>
        </p:nvGraphicFramePr>
        <p:xfrm>
          <a:off x="6301829" y="2396281"/>
          <a:ext cx="976240" cy="1080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3" name="公式" r:id="rId14" imgW="355600" imgH="393065" progId="Equation.KSEE3">
                  <p:embed/>
                </p:oleObj>
              </mc:Choice>
              <mc:Fallback>
                <p:oleObj name="公式" r:id="rId14" imgW="355600" imgH="393065" progId="Equation.KSEE3">
                  <p:embed/>
                  <p:pic>
                    <p:nvPicPr>
                      <p:cNvPr id="0" name="图片 71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1829" y="2396281"/>
                        <a:ext cx="976240" cy="10806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2555776" y="2420888"/>
            <a:ext cx="433513" cy="1097379"/>
            <a:chOff x="2741242" y="1969840"/>
            <a:chExt cx="433513" cy="1097379"/>
          </a:xfrm>
        </p:grpSpPr>
        <p:sp>
          <p:nvSpPr>
            <p:cNvPr id="34" name="矩形 33"/>
            <p:cNvSpPr/>
            <p:nvPr/>
          </p:nvSpPr>
          <p:spPr>
            <a:xfrm>
              <a:off x="2757653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2748684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3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860032" y="2420888"/>
            <a:ext cx="649537" cy="1097379"/>
            <a:chOff x="2597226" y="1969840"/>
            <a:chExt cx="649537" cy="1097379"/>
          </a:xfrm>
        </p:grpSpPr>
        <p:sp>
          <p:nvSpPr>
            <p:cNvPr id="38" name="矩形 37"/>
            <p:cNvSpPr/>
            <p:nvPr/>
          </p:nvSpPr>
          <p:spPr>
            <a:xfrm>
              <a:off x="2731149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9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2597226" y="2420888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14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308304" y="2420888"/>
            <a:ext cx="649537" cy="1097379"/>
            <a:chOff x="2597226" y="1969840"/>
            <a:chExt cx="649537" cy="1097379"/>
          </a:xfrm>
        </p:grpSpPr>
        <p:sp>
          <p:nvSpPr>
            <p:cNvPr id="42" name="矩形 41"/>
            <p:cNvSpPr/>
            <p:nvPr/>
          </p:nvSpPr>
          <p:spPr>
            <a:xfrm>
              <a:off x="2731149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9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/>
          </p:nvSpPr>
          <p:spPr>
            <a:xfrm>
              <a:off x="2597226" y="2420888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28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555776" y="3771781"/>
            <a:ext cx="433513" cy="1097379"/>
            <a:chOff x="2741242" y="1969840"/>
            <a:chExt cx="433513" cy="1097379"/>
          </a:xfrm>
        </p:grpSpPr>
        <p:sp>
          <p:nvSpPr>
            <p:cNvPr id="46" name="矩形 45"/>
            <p:cNvSpPr/>
            <p:nvPr/>
          </p:nvSpPr>
          <p:spPr>
            <a:xfrm>
              <a:off x="2757653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1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/>
            <p:cNvSpPr/>
            <p:nvPr/>
          </p:nvSpPr>
          <p:spPr>
            <a:xfrm>
              <a:off x="2748684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4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860032" y="3771781"/>
            <a:ext cx="668537" cy="1097379"/>
            <a:chOff x="2597226" y="1969840"/>
            <a:chExt cx="668537" cy="1097379"/>
          </a:xfrm>
        </p:grpSpPr>
        <p:sp>
          <p:nvSpPr>
            <p:cNvPr id="50" name="矩形 49"/>
            <p:cNvSpPr/>
            <p:nvPr/>
          </p:nvSpPr>
          <p:spPr>
            <a:xfrm>
              <a:off x="2616226" y="1969840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35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2597226" y="2420888"/>
              <a:ext cx="64953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54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522863" y="3771781"/>
            <a:ext cx="433513" cy="1097379"/>
            <a:chOff x="2741242" y="1969840"/>
            <a:chExt cx="433513" cy="1097379"/>
          </a:xfrm>
        </p:grpSpPr>
        <p:sp>
          <p:nvSpPr>
            <p:cNvPr id="54" name="矩形 53"/>
            <p:cNvSpPr/>
            <p:nvPr/>
          </p:nvSpPr>
          <p:spPr>
            <a:xfrm>
              <a:off x="2757653" y="1969840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2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2741242" y="2538400"/>
              <a:ext cx="432048" cy="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矩形 55"/>
            <p:cNvSpPr/>
            <p:nvPr/>
          </p:nvSpPr>
          <p:spPr>
            <a:xfrm>
              <a:off x="2757653" y="2420888"/>
              <a:ext cx="4171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  <a:latin typeface="+mj-ea"/>
                  <a:ea typeface="+mj-ea"/>
                </a:rPr>
                <a:t>5</a:t>
              </a:r>
              <a:endParaRPr lang="zh-CN" altLang="zh-CN" sz="36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c4e996e5-0a4c-49f5-89fc-d7c6b3f6737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1680</Words>
  <Application>WPS 演示</Application>
  <PresentationFormat>全屏显示(4:3)</PresentationFormat>
  <Paragraphs>653</Paragraphs>
  <Slides>23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59</vt:i4>
      </vt:variant>
      <vt:variant>
        <vt:lpstr>幻灯片标题</vt:lpstr>
      </vt:variant>
      <vt:variant>
        <vt:i4>23</vt:i4>
      </vt:variant>
    </vt:vector>
  </HeadingPairs>
  <TitlesOfParts>
    <vt:vector size="103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华文仿宋</vt:lpstr>
      <vt:lpstr>仿宋</vt:lpstr>
      <vt:lpstr>微软雅黑</vt:lpstr>
      <vt:lpstr>黑体</vt:lpstr>
      <vt:lpstr>楷体_GB2312</vt:lpstr>
      <vt:lpstr>华文楷体</vt:lpstr>
      <vt:lpstr>华文楷体</vt:lpstr>
      <vt:lpstr>Arial Unicode MS</vt:lpstr>
      <vt:lpstr>隶书</vt:lpstr>
      <vt:lpstr>NEU-BZ-S92</vt:lpstr>
      <vt:lpstr>Segoe Print</vt:lpstr>
      <vt:lpstr>Times New Roman</vt:lpstr>
      <vt:lpstr>Arial</vt:lpstr>
      <vt:lpstr>第一PPT模板网-WWW.1PPT.COM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Equation.DSMT4</vt:lpstr>
      <vt:lpstr>Equation.DSMT4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Equation.DSMT4</vt:lpstr>
      <vt:lpstr>Equation.DSMT4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Equation.DSMT4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569</cp:revision>
  <dcterms:created xsi:type="dcterms:W3CDTF">2015-11-21T07:20:00Z</dcterms:created>
  <dcterms:modified xsi:type="dcterms:W3CDTF">2023-02-09T05:04:51Z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CF4C79969DCA45D58041B3E75F2304E5</vt:lpwstr>
  </property>
</Properties>
</file>