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1" Type="http://schemas.openxmlformats.org/officeDocument/2006/relationships/image" Target="../media/image21.wmf"/><Relationship Id="rId10" Type="http://schemas.openxmlformats.org/officeDocument/2006/relationships/image" Target="../media/image20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slide" Target="slide8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audio" Target="../media/audio2.wav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37.wmf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35.wmf"/><Relationship Id="rId2" Type="http://schemas.openxmlformats.org/officeDocument/2006/relationships/oleObject" Target="../embeddings/oleObject23.bin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9.xml"/><Relationship Id="rId6" Type="http://schemas.openxmlformats.org/officeDocument/2006/relationships/slide" Target="slide10.xml"/><Relationship Id="rId5" Type="http://schemas.openxmlformats.org/officeDocument/2006/relationships/image" Target="../media/image41.wmf"/><Relationship Id="rId4" Type="http://schemas.openxmlformats.org/officeDocument/2006/relationships/oleObject" Target="../embeddings/oleObject28.bin"/><Relationship Id="rId3" Type="http://schemas.openxmlformats.org/officeDocument/2006/relationships/image" Target="../media/image40.wmf"/><Relationship Id="rId2" Type="http://schemas.openxmlformats.org/officeDocument/2006/relationships/oleObject" Target="../embeddings/oleObject27.bin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42.png"/><Relationship Id="rId11" Type="http://schemas.openxmlformats.org/officeDocument/2006/relationships/notesSlide" Target="../notesSlides/notesSlide4.xml"/><Relationship Id="rId10" Type="http://schemas.openxmlformats.org/officeDocument/2006/relationships/vmlDrawing" Target="../drawings/vmlDrawing7.vml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46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4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7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3.bin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9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8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Relationship Id="rId30" Type="http://schemas.openxmlformats.org/officeDocument/2006/relationships/vmlDrawing" Target="../drawings/vmlDrawing3.vml"/><Relationship Id="rId3" Type="http://schemas.openxmlformats.org/officeDocument/2006/relationships/image" Target="../media/image11.wmf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23.png"/><Relationship Id="rId27" Type="http://schemas.openxmlformats.org/officeDocument/2006/relationships/audio" Target="../media/audio1.wav"/><Relationship Id="rId26" Type="http://schemas.openxmlformats.org/officeDocument/2006/relationships/slide" Target="slide1.xml"/><Relationship Id="rId25" Type="http://schemas.openxmlformats.org/officeDocument/2006/relationships/image" Target="../media/image2.emf"/><Relationship Id="rId24" Type="http://schemas.openxmlformats.org/officeDocument/2006/relationships/image" Target="../media/image22.png"/><Relationship Id="rId23" Type="http://schemas.openxmlformats.org/officeDocument/2006/relationships/image" Target="../media/image21.wmf"/><Relationship Id="rId22" Type="http://schemas.openxmlformats.org/officeDocument/2006/relationships/oleObject" Target="../embeddings/oleObject16.bin"/><Relationship Id="rId21" Type="http://schemas.openxmlformats.org/officeDocument/2006/relationships/image" Target="../media/image20.wmf"/><Relationship Id="rId20" Type="http://schemas.openxmlformats.org/officeDocument/2006/relationships/oleObject" Target="../embeddings/oleObject15.bin"/><Relationship Id="rId2" Type="http://schemas.openxmlformats.org/officeDocument/2006/relationships/oleObject" Target="../embeddings/oleObject6.bin"/><Relationship Id="rId19" Type="http://schemas.openxmlformats.org/officeDocument/2006/relationships/image" Target="../media/image19.wmf"/><Relationship Id="rId18" Type="http://schemas.openxmlformats.org/officeDocument/2006/relationships/oleObject" Target="../embeddings/oleObject14.bin"/><Relationship Id="rId17" Type="http://schemas.openxmlformats.org/officeDocument/2006/relationships/image" Target="../media/image18.wmf"/><Relationship Id="rId16" Type="http://schemas.openxmlformats.org/officeDocument/2006/relationships/oleObject" Target="../embeddings/oleObject13.bin"/><Relationship Id="rId15" Type="http://schemas.openxmlformats.org/officeDocument/2006/relationships/image" Target="../media/image17.wmf"/><Relationship Id="rId14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12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5.wmf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slide" Target="slide1.xml"/><Relationship Id="rId13" Type="http://schemas.openxmlformats.org/officeDocument/2006/relationships/image" Target="../media/image2.emf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32.emf"/><Relationship Id="rId5" Type="http://schemas.openxmlformats.org/officeDocument/2006/relationships/image" Target="../media/image31.png"/><Relationship Id="rId4" Type="http://schemas.openxmlformats.org/officeDocument/2006/relationships/slide" Target="slide10.xml"/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2538106" y="4734662"/>
            <a:ext cx="2159001" cy="1009650"/>
            <a:chOff x="340" y="3022"/>
            <a:chExt cx="1360" cy="636"/>
          </a:xfrm>
        </p:grpSpPr>
        <p:sp>
          <p:nvSpPr>
            <p:cNvPr id="32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3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Group 43"/>
          <p:cNvGrpSpPr/>
          <p:nvPr/>
        </p:nvGrpSpPr>
        <p:grpSpPr bwMode="auto">
          <a:xfrm>
            <a:off x="4824122" y="4725144"/>
            <a:ext cx="2160587" cy="1009650"/>
            <a:chOff x="2018" y="2976"/>
            <a:chExt cx="1361" cy="636"/>
          </a:xfrm>
        </p:grpSpPr>
        <p:sp>
          <p:nvSpPr>
            <p:cNvPr id="3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7" name="Group 44"/>
          <p:cNvGrpSpPr/>
          <p:nvPr/>
        </p:nvGrpSpPr>
        <p:grpSpPr bwMode="auto">
          <a:xfrm>
            <a:off x="7038700" y="4725144"/>
            <a:ext cx="2232025" cy="1009650"/>
            <a:chOff x="3696" y="2976"/>
            <a:chExt cx="1406" cy="636"/>
          </a:xfrm>
        </p:grpSpPr>
        <p:sp>
          <p:nvSpPr>
            <p:cNvPr id="3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9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Group 42"/>
          <p:cNvGrpSpPr/>
          <p:nvPr/>
        </p:nvGrpSpPr>
        <p:grpSpPr bwMode="auto">
          <a:xfrm>
            <a:off x="323528" y="4734662"/>
            <a:ext cx="2159000" cy="1009650"/>
            <a:chOff x="340" y="3022"/>
            <a:chExt cx="1360" cy="636"/>
          </a:xfrm>
        </p:grpSpPr>
        <p:sp>
          <p:nvSpPr>
            <p:cNvPr id="41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-20406" y="764704"/>
            <a:ext cx="91644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单元  分数乘法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27273" y="3429000"/>
            <a:ext cx="16690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zh-CN" sz="32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-12620" y="2013226"/>
            <a:ext cx="9156620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分数乘法（三）</a:t>
            </a:r>
            <a:endParaRPr lang="zh-CN" altLang="en-US" sz="5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>
                <a:hlinkClick r:id="rId1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395536" y="1404065"/>
            <a:ext cx="8223726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用“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&gt;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&lt;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”或“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=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”填空。</a:t>
            </a:r>
            <a:endParaRPr lang="zh-CN" altLang="zh-CN" sz="32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35" name="Object 10"/>
          <p:cNvGraphicFramePr>
            <a:graphicFrameLocks noChangeAspect="1"/>
          </p:cNvGraphicFramePr>
          <p:nvPr/>
        </p:nvGraphicFramePr>
        <p:xfrm>
          <a:off x="1894681" y="2486596"/>
          <a:ext cx="176847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2" imgW="685800" imgH="393700" progId="Equation.DSMT4">
                  <p:embed/>
                </p:oleObj>
              </mc:Choice>
              <mc:Fallback>
                <p:oleObj name="Equation" r:id="rId2" imgW="685800" imgH="393700" progId="Equation.DSMT4">
                  <p:embed/>
                  <p:pic>
                    <p:nvPicPr>
                      <p:cNvPr id="0" name="图片 5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4681" y="2486596"/>
                        <a:ext cx="176847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矩形 35"/>
          <p:cNvSpPr/>
          <p:nvPr/>
        </p:nvSpPr>
        <p:spPr>
          <a:xfrm>
            <a:off x="2728608" y="2663168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37" name="Object 11"/>
          <p:cNvGraphicFramePr>
            <a:graphicFrameLocks noChangeAspect="1"/>
          </p:cNvGraphicFramePr>
          <p:nvPr/>
        </p:nvGraphicFramePr>
        <p:xfrm>
          <a:off x="5170488" y="2446338"/>
          <a:ext cx="160655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4" imgW="622300" imgH="393700" progId="Equation.DSMT4">
                  <p:embed/>
                </p:oleObj>
              </mc:Choice>
              <mc:Fallback>
                <p:oleObj name="Equation" r:id="rId4" imgW="622300" imgH="393700" progId="Equation.DSMT4">
                  <p:embed/>
                  <p:pic>
                    <p:nvPicPr>
                      <p:cNvPr id="0" name="图片 5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0488" y="2446338"/>
                        <a:ext cx="160655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矩形 37"/>
          <p:cNvSpPr/>
          <p:nvPr/>
        </p:nvSpPr>
        <p:spPr>
          <a:xfrm>
            <a:off x="5894414" y="2646953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39" name="Object 10"/>
          <p:cNvGraphicFramePr>
            <a:graphicFrameLocks noChangeAspect="1"/>
          </p:cNvGraphicFramePr>
          <p:nvPr/>
        </p:nvGraphicFramePr>
        <p:xfrm>
          <a:off x="1822450" y="4286250"/>
          <a:ext cx="189865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6" imgW="735965" imgH="393700" progId="Equation.DSMT4">
                  <p:embed/>
                </p:oleObj>
              </mc:Choice>
              <mc:Fallback>
                <p:oleObj name="Equation" r:id="rId6" imgW="735965" imgH="393700" progId="Equation.DSMT4">
                  <p:embed/>
                  <p:pic>
                    <p:nvPicPr>
                      <p:cNvPr id="0" name="图片 5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2450" y="4286250"/>
                        <a:ext cx="189865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矩形 39"/>
          <p:cNvSpPr/>
          <p:nvPr/>
        </p:nvSpPr>
        <p:spPr>
          <a:xfrm>
            <a:off x="2720646" y="4463417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41" name="Object 11"/>
          <p:cNvGraphicFramePr>
            <a:graphicFrameLocks noChangeAspect="1"/>
          </p:cNvGraphicFramePr>
          <p:nvPr/>
        </p:nvGraphicFramePr>
        <p:xfrm>
          <a:off x="5162550" y="4246563"/>
          <a:ext cx="160655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8" imgW="622300" imgH="393700" progId="Equation.DSMT4">
                  <p:embed/>
                </p:oleObj>
              </mc:Choice>
              <mc:Fallback>
                <p:oleObj name="Equation" r:id="rId8" imgW="622300" imgH="393700" progId="Equation.DSMT4">
                  <p:embed/>
                  <p:pic>
                    <p:nvPicPr>
                      <p:cNvPr id="0" name="图片 5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2550" y="4246563"/>
                        <a:ext cx="160655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矩形 41"/>
          <p:cNvSpPr/>
          <p:nvPr/>
        </p:nvSpPr>
        <p:spPr>
          <a:xfrm>
            <a:off x="5886452" y="4447202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sp>
        <p:nvSpPr>
          <p:cNvPr id="43" name="矩形 42"/>
          <p:cNvSpPr/>
          <p:nvPr/>
        </p:nvSpPr>
        <p:spPr>
          <a:xfrm>
            <a:off x="2851256" y="2708672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44" name="矩形 43"/>
          <p:cNvSpPr/>
          <p:nvPr/>
        </p:nvSpPr>
        <p:spPr>
          <a:xfrm>
            <a:off x="6006356" y="4509169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61" name="矩形 60"/>
          <p:cNvSpPr/>
          <p:nvPr/>
        </p:nvSpPr>
        <p:spPr>
          <a:xfrm>
            <a:off x="2846120" y="4522421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62" name="矩形 61"/>
          <p:cNvSpPr/>
          <p:nvPr/>
        </p:nvSpPr>
        <p:spPr>
          <a:xfrm>
            <a:off x="6019608" y="2716012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1" name="Rectangle 68"/>
          <p:cNvSpPr>
            <a:spLocks noChangeArrowheads="1"/>
          </p:cNvSpPr>
          <p:nvPr/>
        </p:nvSpPr>
        <p:spPr bwMode="auto">
          <a:xfrm>
            <a:off x="468655" y="476672"/>
            <a:ext cx="4719562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判断题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5576" y="1643316"/>
            <a:ext cx="78854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一个数与分数的积一定比原来的数小。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	(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9816" y="3501008"/>
            <a:ext cx="840668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一个不为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的自然数和一个真分数的积不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一定小于这个自然数。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     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83084" y="253840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7564084" y="4415149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683568" y="836687"/>
            <a:ext cx="950505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学校食堂现有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吨大米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用去一部分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后还剩原有大米的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用去大米多少吨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4499669" y="1504479"/>
          <a:ext cx="360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2" imgW="139700" imgH="393700" progId="Equation.DSMT4">
                  <p:embed/>
                </p:oleObj>
              </mc:Choice>
              <mc:Fallback>
                <p:oleObj name="Equation" r:id="rId2" imgW="139700" imgH="393700" progId="Equation.DSMT4">
                  <p:embed/>
                  <p:pic>
                    <p:nvPicPr>
                      <p:cNvPr id="0" name="图片 6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669" y="1504479"/>
                        <a:ext cx="360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4437221" y="42210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899970" y="3933056"/>
            <a:ext cx="600835" cy="963815"/>
            <a:chOff x="2530840" y="2022848"/>
            <a:chExt cx="600835" cy="963815"/>
          </a:xfrm>
        </p:grpSpPr>
        <p:sp>
          <p:nvSpPr>
            <p:cNvPr id="22" name="矩形 21"/>
            <p:cNvSpPr/>
            <p:nvPr/>
          </p:nvSpPr>
          <p:spPr>
            <a:xfrm>
              <a:off x="2530840" y="202284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533434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442361" y="422683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aphicFrame>
        <p:nvGraphicFramePr>
          <p:cNvPr id="119821" name="Object 13"/>
          <p:cNvGraphicFramePr>
            <a:graphicFrameLocks noChangeAspect="1"/>
          </p:cNvGraphicFramePr>
          <p:nvPr/>
        </p:nvGraphicFramePr>
        <p:xfrm>
          <a:off x="3697412" y="764704"/>
          <a:ext cx="5254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4" imgW="203200" imgH="393700" progId="Equation.DSMT4">
                  <p:embed/>
                </p:oleObj>
              </mc:Choice>
              <mc:Fallback>
                <p:oleObj name="Equation" r:id="rId4" imgW="203200" imgH="393700" progId="Equation.DSMT4">
                  <p:embed/>
                  <p:pic>
                    <p:nvPicPr>
                      <p:cNvPr id="0" name="图片 6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7412" y="764704"/>
                        <a:ext cx="52546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954759" y="3933056"/>
            <a:ext cx="436958" cy="963815"/>
            <a:chOff x="2618694" y="2022848"/>
            <a:chExt cx="436958" cy="963815"/>
          </a:xfrm>
        </p:grpSpPr>
        <p:sp>
          <p:nvSpPr>
            <p:cNvPr id="20" name="矩形 19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51107" y="3933056"/>
            <a:ext cx="611493" cy="963815"/>
            <a:chOff x="2533434" y="2022848"/>
            <a:chExt cx="611493" cy="963815"/>
          </a:xfrm>
        </p:grpSpPr>
        <p:sp>
          <p:nvSpPr>
            <p:cNvPr id="31" name="矩形 30"/>
            <p:cNvSpPr/>
            <p:nvPr/>
          </p:nvSpPr>
          <p:spPr>
            <a:xfrm>
              <a:off x="2533434" y="202284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546686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Group 8"/>
          <p:cNvGrpSpPr/>
          <p:nvPr/>
        </p:nvGrpSpPr>
        <p:grpSpPr bwMode="auto">
          <a:xfrm>
            <a:off x="5508625" y="5949280"/>
            <a:ext cx="1943100" cy="519113"/>
            <a:chOff x="1474" y="3765"/>
            <a:chExt cx="952" cy="327"/>
          </a:xfrm>
        </p:grpSpPr>
        <p:sp>
          <p:nvSpPr>
            <p:cNvPr id="34" name="AutoShape 9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5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56410" y="2948500"/>
            <a:ext cx="391454" cy="1056564"/>
            <a:chOff x="2755332" y="1969840"/>
            <a:chExt cx="391454" cy="1056564"/>
          </a:xfrm>
        </p:grpSpPr>
        <p:sp>
          <p:nvSpPr>
            <p:cNvPr id="37" name="矩形 36"/>
            <p:cNvSpPr/>
            <p:nvPr/>
          </p:nvSpPr>
          <p:spPr>
            <a:xfrm>
              <a:off x="2755332" y="196984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355976" y="299695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4932040" y="2708920"/>
            <a:ext cx="432048" cy="999030"/>
            <a:chOff x="2741242" y="2006633"/>
            <a:chExt cx="432048" cy="999030"/>
          </a:xfrm>
        </p:grpSpPr>
        <p:sp>
          <p:nvSpPr>
            <p:cNvPr id="41" name="矩形 40"/>
            <p:cNvSpPr/>
            <p:nvPr/>
          </p:nvSpPr>
          <p:spPr>
            <a:xfrm>
              <a:off x="2741242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2742080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51920" y="2713090"/>
            <a:ext cx="432048" cy="999030"/>
            <a:chOff x="2741242" y="2006633"/>
            <a:chExt cx="432048" cy="999030"/>
          </a:xfrm>
        </p:grpSpPr>
        <p:sp>
          <p:nvSpPr>
            <p:cNvPr id="45" name="矩形 44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3285866" y="30102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5292080" y="42210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（吨）</a:t>
            </a:r>
            <a:endParaRPr lang="zh-CN" altLang="en-US" sz="2800" dirty="0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483768" y="5171651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用去大米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吨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053879" y="5013176"/>
            <a:ext cx="620418" cy="963815"/>
            <a:chOff x="2524509" y="2022848"/>
            <a:chExt cx="620418" cy="963815"/>
          </a:xfrm>
        </p:grpSpPr>
        <p:sp>
          <p:nvSpPr>
            <p:cNvPr id="52" name="矩形 51"/>
            <p:cNvSpPr/>
            <p:nvPr/>
          </p:nvSpPr>
          <p:spPr>
            <a:xfrm>
              <a:off x="2524509" y="202284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546686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9" grpId="0"/>
      <p:bldP spid="48" grpId="0"/>
      <p:bldP spid="49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1214414" y="3429000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楷体"/>
              </a:rPr>
              <a:t>不对。</a:t>
            </a:r>
            <a:r>
              <a:rPr lang="zh-CN" altLang="zh-CN" sz="2800" dirty="0" smtClean="0"/>
              <a:t>因为第二次截去的是剩下部分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的</a:t>
            </a:r>
            <a:r>
              <a:rPr lang="en-US" altLang="zh-CN" sz="2800" dirty="0" smtClean="0"/>
              <a:t>       ,                    ,</a:t>
            </a:r>
            <a:r>
              <a:rPr lang="zh-CN" altLang="zh-CN" sz="2800" dirty="0" smtClean="0"/>
              <a:t>第二次截去了</a:t>
            </a:r>
            <a:r>
              <a:rPr lang="en-US" altLang="zh-CN" sz="2800" dirty="0" smtClean="0"/>
              <a:t>                   ,</a:t>
            </a:r>
            <a:endParaRPr lang="en-US" altLang="zh-CN" sz="28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华文楷体"/>
              </a:rPr>
              <a:t>所以两次截去的一样多</a:t>
            </a:r>
            <a:r>
              <a:rPr lang="en-US" altLang="zh-CN" sz="2800" dirty="0" smtClean="0"/>
              <a:t>,</a:t>
            </a:r>
            <a:r>
              <a:rPr lang="zh-CN" altLang="zh-CN" sz="2800" dirty="0" smtClean="0">
                <a:latin typeface="华文楷体"/>
              </a:rPr>
              <a:t>所以小红说得不对。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39552" y="382012"/>
            <a:ext cx="8893175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一根钢管长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第一次截去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第二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次截去剩下部分的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。因为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所以小红说第二次截去的比第一次截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去的多。你认为小红说得对吗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为什么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7"/>
          <p:cNvGrpSpPr/>
          <p:nvPr/>
        </p:nvGrpSpPr>
        <p:grpSpPr>
          <a:xfrm>
            <a:off x="6732240" y="3933056"/>
            <a:ext cx="432048" cy="999030"/>
            <a:chOff x="2741242" y="2006633"/>
            <a:chExt cx="432048" cy="999030"/>
          </a:xfrm>
        </p:grpSpPr>
        <p:sp>
          <p:nvSpPr>
            <p:cNvPr id="29" name="矩形 2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075786" y="426347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3590392" y="42210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4355654" y="1118543"/>
          <a:ext cx="360362" cy="942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3" imgW="139700" imgH="393700" progId="Equation.DSMT4">
                  <p:embed/>
                </p:oleObj>
              </mc:Choice>
              <mc:Fallback>
                <p:oleObj name="Equation" r:id="rId3" imgW="139700" imgH="393700" progId="Equation.DSMT4">
                  <p:embed/>
                  <p:pic>
                    <p:nvPicPr>
                      <p:cNvPr id="0" name="图片 71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654" y="1118543"/>
                        <a:ext cx="360362" cy="942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50"/>
          <p:cNvGrpSpPr/>
          <p:nvPr/>
        </p:nvGrpSpPr>
        <p:grpSpPr>
          <a:xfrm>
            <a:off x="3995936" y="3933056"/>
            <a:ext cx="432048" cy="999030"/>
            <a:chOff x="2741242" y="2006633"/>
            <a:chExt cx="432048" cy="999030"/>
          </a:xfrm>
        </p:grpSpPr>
        <p:sp>
          <p:nvSpPr>
            <p:cNvPr id="52" name="矩形 51"/>
            <p:cNvSpPr/>
            <p:nvPr/>
          </p:nvSpPr>
          <p:spPr>
            <a:xfrm>
              <a:off x="2742936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749584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6079455" y="1145048"/>
          <a:ext cx="1012825" cy="863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5" imgW="393700" imgH="393700" progId="Equation.DSMT4">
                  <p:embed/>
                </p:oleObj>
              </mc:Choice>
              <mc:Fallback>
                <p:oleObj name="Equation" r:id="rId5" imgW="393700" imgH="393700" progId="Equation.DSMT4">
                  <p:embed/>
                  <p:pic>
                    <p:nvPicPr>
                      <p:cNvPr id="0" name="图片 7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9455" y="1145048"/>
                        <a:ext cx="1012825" cy="8633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44"/>
          <p:cNvGrpSpPr/>
          <p:nvPr/>
        </p:nvGrpSpPr>
        <p:grpSpPr>
          <a:xfrm>
            <a:off x="7452320" y="3933056"/>
            <a:ext cx="432048" cy="999030"/>
            <a:chOff x="2741242" y="2006633"/>
            <a:chExt cx="432048" cy="999030"/>
          </a:xfrm>
        </p:grpSpPr>
        <p:sp>
          <p:nvSpPr>
            <p:cNvPr id="46" name="矩形 45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2742936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5966656" y="398464"/>
          <a:ext cx="392112" cy="870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7" imgW="152400" imgH="393700" progId="Equation.DSMT4">
                  <p:embed/>
                </p:oleObj>
              </mc:Choice>
              <mc:Fallback>
                <p:oleObj name="Equation" r:id="rId7" imgW="152400" imgH="393700" progId="Equation.DSMT4">
                  <p:embed/>
                  <p:pic>
                    <p:nvPicPr>
                      <p:cNvPr id="0" name="图片 7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6656" y="398464"/>
                        <a:ext cx="392112" cy="8703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37"/>
          <p:cNvGrpSpPr/>
          <p:nvPr/>
        </p:nvGrpSpPr>
        <p:grpSpPr>
          <a:xfrm>
            <a:off x="1907704" y="3933056"/>
            <a:ext cx="432048" cy="999030"/>
            <a:chOff x="2741242" y="2006633"/>
            <a:chExt cx="432048" cy="999030"/>
          </a:xfrm>
        </p:grpSpPr>
        <p:sp>
          <p:nvSpPr>
            <p:cNvPr id="39" name="矩形 3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42936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42"/>
          <p:cNvGrpSpPr/>
          <p:nvPr/>
        </p:nvGrpSpPr>
        <p:grpSpPr>
          <a:xfrm>
            <a:off x="3229334" y="3933056"/>
            <a:ext cx="432048" cy="999030"/>
            <a:chOff x="2741242" y="2006633"/>
            <a:chExt cx="432048" cy="999030"/>
          </a:xfrm>
        </p:grpSpPr>
        <p:sp>
          <p:nvSpPr>
            <p:cNvPr id="44" name="矩形 43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699792" y="423434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2451516" y="414036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03368" y="422108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9" name="组合 58"/>
          <p:cNvGrpSpPr/>
          <p:nvPr/>
        </p:nvGrpSpPr>
        <p:grpSpPr>
          <a:xfrm>
            <a:off x="8204002" y="3933056"/>
            <a:ext cx="436958" cy="999030"/>
            <a:chOff x="2736332" y="2006633"/>
            <a:chExt cx="436958" cy="999030"/>
          </a:xfrm>
        </p:grpSpPr>
        <p:sp>
          <p:nvSpPr>
            <p:cNvPr id="60" name="矩形 59"/>
            <p:cNvSpPr/>
            <p:nvPr/>
          </p:nvSpPr>
          <p:spPr>
            <a:xfrm>
              <a:off x="2742936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61"/>
            <p:cNvSpPr/>
            <p:nvPr/>
          </p:nvSpPr>
          <p:spPr>
            <a:xfrm>
              <a:off x="273633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2" grpId="0"/>
      <p:bldP spid="37" grpId="0"/>
      <p:bldP spid="49" grpId="0"/>
      <p:bldP spid="50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15616" y="105273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计算。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7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1419225" y="2708275"/>
          <a:ext cx="15716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5" imgW="571500" imgH="393700" progId="Equation.KSEE3">
                  <p:embed/>
                </p:oleObj>
              </mc:Choice>
              <mc:Fallback>
                <p:oleObj name="Equation" r:id="rId5" imgW="571500" imgH="393700" progId="Equation.KSEE3">
                  <p:embed/>
                  <p:pic>
                    <p:nvPicPr>
                      <p:cNvPr id="0" name="图片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9225" y="2708275"/>
                        <a:ext cx="157162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"/>
          <p:cNvGraphicFramePr>
            <a:graphicFrameLocks noChangeAspect="1"/>
          </p:cNvGraphicFramePr>
          <p:nvPr/>
        </p:nvGraphicFramePr>
        <p:xfrm>
          <a:off x="5122863" y="2708275"/>
          <a:ext cx="1535112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7" imgW="558800" imgH="393700" progId="Equation.KSEE3">
                  <p:embed/>
                </p:oleObj>
              </mc:Choice>
              <mc:Fallback>
                <p:oleObj name="Equation" r:id="rId7" imgW="558800" imgH="393700" progId="Equation.KSEE3">
                  <p:embed/>
                  <p:pic>
                    <p:nvPicPr>
                      <p:cNvPr id="0" name="图片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2863" y="2708275"/>
                        <a:ext cx="1535112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2942320" y="2691661"/>
            <a:ext cx="693576" cy="1097379"/>
            <a:chOff x="2611943" y="1969840"/>
            <a:chExt cx="693576" cy="1097379"/>
          </a:xfrm>
        </p:grpSpPr>
        <p:sp>
          <p:nvSpPr>
            <p:cNvPr id="46" name="矩形 45"/>
            <p:cNvSpPr/>
            <p:nvPr/>
          </p:nvSpPr>
          <p:spPr>
            <a:xfrm>
              <a:off x="2655982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81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611943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60232" y="2691661"/>
            <a:ext cx="649537" cy="1097379"/>
            <a:chOff x="2617691" y="1969840"/>
            <a:chExt cx="649537" cy="1097379"/>
          </a:xfrm>
        </p:grpSpPr>
        <p:sp>
          <p:nvSpPr>
            <p:cNvPr id="50" name="矩形 49"/>
            <p:cNvSpPr/>
            <p:nvPr/>
          </p:nvSpPr>
          <p:spPr>
            <a:xfrm>
              <a:off x="2723645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617691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15616" y="105273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下面各题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32" name="Object 4"/>
          <p:cNvGraphicFramePr>
            <a:graphicFrameLocks noChangeAspect="1"/>
          </p:cNvGraphicFramePr>
          <p:nvPr/>
        </p:nvGraphicFramePr>
        <p:xfrm>
          <a:off x="971600" y="2348880"/>
          <a:ext cx="1327150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2" imgW="482600" imgH="393700" progId="Equation.KSEE3">
                  <p:embed/>
                </p:oleObj>
              </mc:Choice>
              <mc:Fallback>
                <p:oleObj name="Equation" r:id="rId2" imgW="482600" imgH="393700" progId="Equation.KSEE3">
                  <p:embed/>
                  <p:pic>
                    <p:nvPicPr>
                      <p:cNvPr id="0" name="图片 20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348880"/>
                        <a:ext cx="1327150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ChangeAspect="1"/>
          </p:cNvGraphicFramePr>
          <p:nvPr/>
        </p:nvGraphicFramePr>
        <p:xfrm>
          <a:off x="3635896" y="2348880"/>
          <a:ext cx="1465262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4" imgW="533400" imgH="393700" progId="Equation.KSEE3">
                  <p:embed/>
                </p:oleObj>
              </mc:Choice>
              <mc:Fallback>
                <p:oleObj name="Equation" r:id="rId4" imgW="533400" imgH="393700" progId="Equation.KSEE3">
                  <p:embed/>
                  <p:pic>
                    <p:nvPicPr>
                      <p:cNvPr id="0" name="图片 20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348880"/>
                        <a:ext cx="1465262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2498714" y="2332266"/>
            <a:ext cx="435090" cy="1097379"/>
            <a:chOff x="2738200" y="1969840"/>
            <a:chExt cx="435090" cy="1097379"/>
          </a:xfrm>
        </p:grpSpPr>
        <p:sp>
          <p:nvSpPr>
            <p:cNvPr id="38" name="矩形 37"/>
            <p:cNvSpPr/>
            <p:nvPr/>
          </p:nvSpPr>
          <p:spPr>
            <a:xfrm>
              <a:off x="275145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2738200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48064" y="2332266"/>
            <a:ext cx="649537" cy="808702"/>
            <a:chOff x="2627415" y="1969840"/>
            <a:chExt cx="649537" cy="808702"/>
          </a:xfrm>
        </p:grpSpPr>
        <p:sp>
          <p:nvSpPr>
            <p:cNvPr id="48" name="矩形 47"/>
            <p:cNvSpPr/>
            <p:nvPr/>
          </p:nvSpPr>
          <p:spPr>
            <a:xfrm>
              <a:off x="2723645" y="1969840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627415" y="2132211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51" name="Object 5"/>
          <p:cNvGraphicFramePr>
            <a:graphicFrameLocks noChangeAspect="1"/>
          </p:cNvGraphicFramePr>
          <p:nvPr/>
        </p:nvGraphicFramePr>
        <p:xfrm>
          <a:off x="6444208" y="2610408"/>
          <a:ext cx="1116012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6" imgW="405765" imgH="177800" progId="Equation.KSEE3">
                  <p:embed/>
                </p:oleObj>
              </mc:Choice>
              <mc:Fallback>
                <p:oleObj name="Equation" r:id="rId6" imgW="405765" imgH="177800" progId="Equation.KSEE3">
                  <p:embed/>
                  <p:pic>
                    <p:nvPicPr>
                      <p:cNvPr id="0" name="图片 20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2610408"/>
                        <a:ext cx="1116012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7485756" y="2492896"/>
            <a:ext cx="523056" cy="1097379"/>
            <a:chOff x="2617691" y="1969840"/>
            <a:chExt cx="523056" cy="1097379"/>
          </a:xfrm>
        </p:grpSpPr>
        <p:sp>
          <p:nvSpPr>
            <p:cNvPr id="53" name="矩形 52"/>
            <p:cNvSpPr/>
            <p:nvPr/>
          </p:nvSpPr>
          <p:spPr>
            <a:xfrm>
              <a:off x="2723645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617691" y="2420888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899592" y="3789040"/>
            <a:ext cx="7812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仔细观察、比较这组算式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你能发现什么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57" name="图片 6" descr="1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7544" y="3933056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矩形 57"/>
          <p:cNvSpPr/>
          <p:nvPr/>
        </p:nvSpPr>
        <p:spPr>
          <a:xfrm>
            <a:off x="611560" y="4725144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一个因数不变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另一个因数变化了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它们的积</a:t>
            </a:r>
            <a:endParaRPr lang="en-US" altLang="zh-CN" sz="3200" dirty="0" smtClean="0">
              <a:solidFill>
                <a:srgbClr val="C00000"/>
              </a:solidFill>
              <a:latin typeface="+mn-ea"/>
              <a:ea typeface="+mn-ea"/>
            </a:endParaRPr>
          </a:p>
          <a:p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也变化了。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7038" y="1088926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762001" y="764704"/>
            <a:ext cx="8202488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乐乐认为：一个数与分数相乘，积一定小于这个数。你同意吗？举例说明你的想法。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pic>
        <p:nvPicPr>
          <p:cNvPr id="29" name="图片 28" descr="9.png"/>
          <p:cNvPicPr>
            <a:picLocks noChangeAspect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166938" y="2636838"/>
            <a:ext cx="33559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10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188" y="4240213"/>
            <a:ext cx="3582987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7038" y="1003970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62000" y="908720"/>
            <a:ext cx="86344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算一算，并观察这些算式，你发现了什么？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84274" y="1965325"/>
          <a:ext cx="32356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8900"/>
                <a:gridCol w="808900"/>
                <a:gridCol w="808900"/>
                <a:gridCol w="808900"/>
              </a:tblGrid>
              <a:tr h="864000">
                <a:tc rowSpan="5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zh-CN" altLang="en-US" sz="4000" b="0" dirty="0" smtClean="0"/>
                        <a:t>＝</a:t>
                      </a:r>
                      <a:endParaRPr lang="zh-CN" altLang="en-US" sz="4000" b="0" dirty="0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00"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00"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00"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00"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E971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179512" y="3649663"/>
          <a:ext cx="725487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公式" r:id="rId2" imgW="304800" imgH="393065" progId="Equation.KSEE3">
                  <p:embed/>
                </p:oleObj>
              </mc:Choice>
              <mc:Fallback>
                <p:oleObj name="公式" r:id="rId2" imgW="304800" imgH="393065" progId="Equation.KSEE3">
                  <p:embed/>
                  <p:pic>
                    <p:nvPicPr>
                      <p:cNvPr id="0" name="图片 3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649663"/>
                        <a:ext cx="725487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4"/>
          <p:cNvGraphicFramePr>
            <a:graphicFrameLocks noChangeAspect="1"/>
          </p:cNvGraphicFramePr>
          <p:nvPr/>
        </p:nvGraphicFramePr>
        <p:xfrm>
          <a:off x="1222295" y="1924050"/>
          <a:ext cx="36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公式" r:id="rId4" imgW="152400" imgH="393700" progId="Equation.KSEE3">
                  <p:embed/>
                </p:oleObj>
              </mc:Choice>
              <mc:Fallback>
                <p:oleObj name="公式" r:id="rId4" imgW="152400" imgH="393700" progId="Equation.KSEE3">
                  <p:embed/>
                  <p:pic>
                    <p:nvPicPr>
                      <p:cNvPr id="0" name="图片 3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295" y="1924050"/>
                        <a:ext cx="36195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/>
          <p:cNvGraphicFramePr>
            <a:graphicFrameLocks noChangeAspect="1"/>
          </p:cNvGraphicFramePr>
          <p:nvPr/>
        </p:nvGraphicFramePr>
        <p:xfrm>
          <a:off x="1225470" y="2808288"/>
          <a:ext cx="36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公式" r:id="rId6" imgW="152400" imgH="393700" progId="Equation.KSEE3">
                  <p:embed/>
                </p:oleObj>
              </mc:Choice>
              <mc:Fallback>
                <p:oleObj name="公式" r:id="rId6" imgW="152400" imgH="393700" progId="Equation.KSEE3">
                  <p:embed/>
                  <p:pic>
                    <p:nvPicPr>
                      <p:cNvPr id="0" name="图片 3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470" y="2808288"/>
                        <a:ext cx="36195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6"/>
          <p:cNvGraphicFramePr>
            <a:graphicFrameLocks noChangeAspect="1"/>
          </p:cNvGraphicFramePr>
          <p:nvPr/>
        </p:nvGraphicFramePr>
        <p:xfrm>
          <a:off x="1215945" y="3660775"/>
          <a:ext cx="36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公式" r:id="rId8" imgW="152400" imgH="393700" progId="Equation.KSEE3">
                  <p:embed/>
                </p:oleObj>
              </mc:Choice>
              <mc:Fallback>
                <p:oleObj name="公式" r:id="rId8" imgW="152400" imgH="393700" progId="Equation.KSEE3">
                  <p:embed/>
                  <p:pic>
                    <p:nvPicPr>
                      <p:cNvPr id="0" name="图片 3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5945" y="3660775"/>
                        <a:ext cx="36195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1225470" y="4524375"/>
          <a:ext cx="36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公式" r:id="rId10" imgW="152400" imgH="393700" progId="Equation.KSEE3">
                  <p:embed/>
                </p:oleObj>
              </mc:Choice>
              <mc:Fallback>
                <p:oleObj name="公式" r:id="rId10" imgW="152400" imgH="393700" progId="Equation.KSEE3">
                  <p:embed/>
                  <p:pic>
                    <p:nvPicPr>
                      <p:cNvPr id="0" name="图片 3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470" y="4524375"/>
                        <a:ext cx="36195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8"/>
          <p:cNvGraphicFramePr>
            <a:graphicFrameLocks noChangeAspect="1"/>
          </p:cNvGraphicFramePr>
          <p:nvPr/>
        </p:nvGraphicFramePr>
        <p:xfrm>
          <a:off x="1215945" y="5387975"/>
          <a:ext cx="3619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公式" r:id="rId12" imgW="152400" imgH="393700" progId="Equation.KSEE3">
                  <p:embed/>
                </p:oleObj>
              </mc:Choice>
              <mc:Fallback>
                <p:oleObj name="公式" r:id="rId12" imgW="152400" imgH="393700" progId="Equation.KSEE3">
                  <p:embed/>
                  <p:pic>
                    <p:nvPicPr>
                      <p:cNvPr id="0" name="图片 3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5945" y="5387975"/>
                        <a:ext cx="36195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2781462" y="1916113"/>
          <a:ext cx="482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公式" r:id="rId14" imgW="203200" imgH="393700" progId="Equation.KSEE3">
                  <p:embed/>
                </p:oleObj>
              </mc:Choice>
              <mc:Fallback>
                <p:oleObj name="公式" r:id="rId14" imgW="203200" imgH="393700" progId="Equation.KSEE3">
                  <p:embed/>
                  <p:pic>
                    <p:nvPicPr>
                      <p:cNvPr id="0" name="图片 3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1462" y="1916113"/>
                        <a:ext cx="48260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0"/>
          <p:cNvGraphicFramePr>
            <a:graphicFrameLocks noChangeAspect="1"/>
          </p:cNvGraphicFramePr>
          <p:nvPr/>
        </p:nvGraphicFramePr>
        <p:xfrm>
          <a:off x="2875124" y="3071813"/>
          <a:ext cx="3016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公式" r:id="rId16" imgW="127000" imgH="165100" progId="Equation.KSEE3">
                  <p:embed/>
                </p:oleObj>
              </mc:Choice>
              <mc:Fallback>
                <p:oleObj name="公式" r:id="rId16" imgW="127000" imgH="165100" progId="Equation.KSEE3">
                  <p:embed/>
                  <p:pic>
                    <p:nvPicPr>
                      <p:cNvPr id="0" name="图片 3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5124" y="3071813"/>
                        <a:ext cx="301625" cy="392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1"/>
          <p:cNvGraphicFramePr>
            <a:graphicFrameLocks noChangeAspect="1"/>
          </p:cNvGraphicFramePr>
          <p:nvPr/>
        </p:nvGraphicFramePr>
        <p:xfrm>
          <a:off x="2775112" y="3652838"/>
          <a:ext cx="482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公式" r:id="rId18" imgW="203200" imgH="393700" progId="Equation.KSEE3">
                  <p:embed/>
                </p:oleObj>
              </mc:Choice>
              <mc:Fallback>
                <p:oleObj name="公式" r:id="rId18" imgW="203200" imgH="393700" progId="Equation.KSEE3">
                  <p:embed/>
                  <p:pic>
                    <p:nvPicPr>
                      <p:cNvPr id="0" name="图片 3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112" y="3652838"/>
                        <a:ext cx="48260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2"/>
          <p:cNvGraphicFramePr>
            <a:graphicFrameLocks noChangeAspect="1"/>
          </p:cNvGraphicFramePr>
          <p:nvPr/>
        </p:nvGraphicFramePr>
        <p:xfrm>
          <a:off x="2784637" y="4516438"/>
          <a:ext cx="482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公式" r:id="rId20" imgW="203200" imgH="393700" progId="Equation.KSEE3">
                  <p:embed/>
                </p:oleObj>
              </mc:Choice>
              <mc:Fallback>
                <p:oleObj name="公式" r:id="rId20" imgW="203200" imgH="393700" progId="Equation.KSEE3">
                  <p:embed/>
                  <p:pic>
                    <p:nvPicPr>
                      <p:cNvPr id="0" name="图片 3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4637" y="4516438"/>
                        <a:ext cx="48260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13"/>
          <p:cNvGraphicFramePr>
            <a:graphicFrameLocks noChangeAspect="1"/>
          </p:cNvGraphicFramePr>
          <p:nvPr/>
        </p:nvGraphicFramePr>
        <p:xfrm>
          <a:off x="2865599" y="5637213"/>
          <a:ext cx="3016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公式" r:id="rId22" imgW="127000" imgH="177165" progId="Equation.KSEE3">
                  <p:embed/>
                </p:oleObj>
              </mc:Choice>
              <mc:Fallback>
                <p:oleObj name="公式" r:id="rId22" imgW="127000" imgH="177165" progId="Equation.KSEE3">
                  <p:embed/>
                  <p:pic>
                    <p:nvPicPr>
                      <p:cNvPr id="0" name="图片 3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5599" y="5637213"/>
                        <a:ext cx="301625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图片 38" descr="11.png"/>
          <p:cNvPicPr>
            <a:picLocks noChangeAspect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3491880" y="2283048"/>
            <a:ext cx="37560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16"/>
          <p:cNvGrpSpPr/>
          <p:nvPr/>
        </p:nvGrpSpPr>
        <p:grpSpPr bwMode="auto">
          <a:xfrm>
            <a:off x="6272038" y="5863481"/>
            <a:ext cx="1684338" cy="877887"/>
            <a:chOff x="2699" y="3612"/>
            <a:chExt cx="1061" cy="553"/>
          </a:xfrm>
        </p:grpSpPr>
        <p:pic>
          <p:nvPicPr>
            <p:cNvPr id="4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42" name="Text Box 18">
              <a:hlinkClick r:id="rId26" action="ppaction://hlinksldjump" highlightClick="1">
                <a:snd r:embed="rId2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92180" name="Picture 20" descr="C:\Users\Administrator\Desktop\图库\图片2.pn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707904" y="3933056"/>
            <a:ext cx="4957763" cy="1781175"/>
          </a:xfrm>
          <a:prstGeom prst="rect">
            <a:avLst/>
          </a:prstGeom>
          <a:noFill/>
        </p:spPr>
      </p:pic>
      <p:sp>
        <p:nvSpPr>
          <p:cNvPr id="21" name="圆角矩形标注 20"/>
          <p:cNvSpPr/>
          <p:nvPr/>
        </p:nvSpPr>
        <p:spPr>
          <a:xfrm>
            <a:off x="7272808" y="2348880"/>
            <a:ext cx="1835696" cy="1368152"/>
          </a:xfrm>
          <a:prstGeom prst="wedgeRoundRectCallout">
            <a:avLst/>
          </a:prstGeom>
          <a:solidFill>
            <a:schemeClr val="accent6">
              <a:lumMod val="20000"/>
              <a:lumOff val="80000"/>
              <a:alpha val="91000"/>
            </a:schemeClr>
          </a:solidFill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可以借助分数的意义来解释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1" name="TextBox 9"/>
          <p:cNvSpPr txBox="1">
            <a:spLocks noChangeArrowheads="1"/>
          </p:cNvSpPr>
          <p:nvPr/>
        </p:nvSpPr>
        <p:spPr bwMode="auto">
          <a:xfrm>
            <a:off x="899417" y="764704"/>
            <a:ext cx="799306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填空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584" y="1772816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一个因数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除外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不变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乘小于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的分数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 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则积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7828" y="3414916"/>
            <a:ext cx="831641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除外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乘一个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积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大于这个数。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5576" y="5148481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一个数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除外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积等于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83768" y="268241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小于这个数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87348" y="3586268"/>
            <a:ext cx="2209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/>
              </a:rPr>
              <a:t>大</a:t>
            </a:r>
            <a:r>
              <a:rPr lang="zh-CN" altLang="zh-CN" sz="2800" dirty="0" smtClean="0">
                <a:latin typeface="华文楷体"/>
              </a:rPr>
              <a:t>于</a:t>
            </a:r>
            <a:r>
              <a:rPr lang="en-US" altLang="zh-CN" sz="2800" dirty="0" smtClean="0">
                <a:latin typeface="华文楷体"/>
              </a:rPr>
              <a:t>1</a:t>
            </a:r>
            <a:r>
              <a:rPr lang="zh-CN" altLang="en-US" sz="2800" dirty="0" smtClean="0">
                <a:latin typeface="华文楷体"/>
              </a:rPr>
              <a:t>的分</a:t>
            </a:r>
            <a:r>
              <a:rPr lang="zh-CN" altLang="zh-CN" sz="2800" dirty="0" smtClean="0">
                <a:latin typeface="华文楷体"/>
              </a:rPr>
              <a:t>数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4383" y="519694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这个数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971425" y="1052736"/>
            <a:ext cx="79930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&gt;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”“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&lt;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”或“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”填空。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1852613" y="1982788"/>
          <a:ext cx="1768475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1" imgW="685800" imgH="393700" progId="Equation.DSMT4">
                  <p:embed/>
                </p:oleObj>
              </mc:Choice>
              <mc:Fallback>
                <p:oleObj name="Equation" r:id="rId1" imgW="685800" imgH="393700" progId="Equation.DSMT4">
                  <p:embed/>
                  <p:pic>
                    <p:nvPicPr>
                      <p:cNvPr id="0" name="图片 4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2613" y="1982788"/>
                        <a:ext cx="1768475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2686540" y="2159360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21" name="Object 11"/>
          <p:cNvGraphicFramePr>
            <a:graphicFrameLocks noChangeAspect="1"/>
          </p:cNvGraphicFramePr>
          <p:nvPr/>
        </p:nvGraphicFramePr>
        <p:xfrm>
          <a:off x="5032375" y="1943100"/>
          <a:ext cx="180181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3" imgW="698500" imgH="393700" progId="Equation.DSMT4">
                  <p:embed/>
                </p:oleObj>
              </mc:Choice>
              <mc:Fallback>
                <p:oleObj name="Equation" r:id="rId3" imgW="698500" imgH="393700" progId="Equation.DSMT4">
                  <p:embed/>
                  <p:pic>
                    <p:nvPicPr>
                      <p:cNvPr id="0" name="图片 4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75" y="1943100"/>
                        <a:ext cx="1801813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5852346" y="2143145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39" name="Object 10"/>
          <p:cNvGraphicFramePr>
            <a:graphicFrameLocks noChangeAspect="1"/>
          </p:cNvGraphicFramePr>
          <p:nvPr/>
        </p:nvGraphicFramePr>
        <p:xfrm>
          <a:off x="1862138" y="3422650"/>
          <a:ext cx="1735137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Equation" r:id="rId5" imgW="673100" imgH="393700" progId="Equation.DSMT4">
                  <p:embed/>
                </p:oleObj>
              </mc:Choice>
              <mc:Fallback>
                <p:oleObj name="Equation" r:id="rId5" imgW="673100" imgH="393700" progId="Equation.DSMT4">
                  <p:embed/>
                  <p:pic>
                    <p:nvPicPr>
                      <p:cNvPr id="0" name="图片 4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2138" y="3422650"/>
                        <a:ext cx="1735137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矩形 39"/>
          <p:cNvSpPr/>
          <p:nvPr/>
        </p:nvSpPr>
        <p:spPr>
          <a:xfrm>
            <a:off x="2678578" y="3599272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41" name="Object 11"/>
          <p:cNvGraphicFramePr>
            <a:graphicFrameLocks noChangeAspect="1"/>
          </p:cNvGraphicFramePr>
          <p:nvPr/>
        </p:nvGraphicFramePr>
        <p:xfrm>
          <a:off x="5105400" y="3382963"/>
          <a:ext cx="16383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7" imgW="635000" imgH="393700" progId="Equation.DSMT4">
                  <p:embed/>
                </p:oleObj>
              </mc:Choice>
              <mc:Fallback>
                <p:oleObj name="Equation" r:id="rId7" imgW="635000" imgH="393700" progId="Equation.DSMT4">
                  <p:embed/>
                  <p:pic>
                    <p:nvPicPr>
                      <p:cNvPr id="0" name="图片 4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382963"/>
                        <a:ext cx="16383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矩形 41"/>
          <p:cNvSpPr/>
          <p:nvPr/>
        </p:nvSpPr>
        <p:spPr>
          <a:xfrm>
            <a:off x="5844384" y="3583057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43" name="Object 10"/>
          <p:cNvGraphicFramePr>
            <a:graphicFrameLocks noChangeAspect="1"/>
          </p:cNvGraphicFramePr>
          <p:nvPr/>
        </p:nvGraphicFramePr>
        <p:xfrm>
          <a:off x="1935163" y="4803775"/>
          <a:ext cx="160496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9" imgW="622300" imgH="393700" progId="Equation.DSMT4">
                  <p:embed/>
                </p:oleObj>
              </mc:Choice>
              <mc:Fallback>
                <p:oleObj name="Equation" r:id="rId9" imgW="622300" imgH="393700" progId="Equation.DSMT4">
                  <p:embed/>
                  <p:pic>
                    <p:nvPicPr>
                      <p:cNvPr id="0" name="图片 4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163" y="4803775"/>
                        <a:ext cx="160496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矩形 43"/>
          <p:cNvSpPr/>
          <p:nvPr/>
        </p:nvSpPr>
        <p:spPr>
          <a:xfrm>
            <a:off x="2686540" y="4980924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graphicFrame>
        <p:nvGraphicFramePr>
          <p:cNvPr id="45" name="Object 11"/>
          <p:cNvGraphicFramePr>
            <a:graphicFrameLocks noChangeAspect="1"/>
          </p:cNvGraphicFramePr>
          <p:nvPr/>
        </p:nvGraphicFramePr>
        <p:xfrm>
          <a:off x="5032375" y="4765675"/>
          <a:ext cx="180181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11" imgW="698500" imgH="393700" progId="Equation.DSMT4">
                  <p:embed/>
                </p:oleObj>
              </mc:Choice>
              <mc:Fallback>
                <p:oleObj name="Equation" r:id="rId11" imgW="698500" imgH="393700" progId="Equation.DSMT4">
                  <p:embed/>
                  <p:pic>
                    <p:nvPicPr>
                      <p:cNvPr id="0" name="图片 4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75" y="4765675"/>
                        <a:ext cx="1801813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/>
          <p:cNvSpPr/>
          <p:nvPr/>
        </p:nvSpPr>
        <p:spPr>
          <a:xfrm>
            <a:off x="5852346" y="4964709"/>
            <a:ext cx="709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1"/>
                </a:solidFill>
                <a:latin typeface="+mn-ea"/>
              </a:rPr>
              <a:t>○</a:t>
            </a:r>
            <a:endParaRPr lang="zh-CN" altLang="en-US" sz="3600" dirty="0"/>
          </a:p>
        </p:txBody>
      </p:sp>
      <p:sp>
        <p:nvSpPr>
          <p:cNvPr id="47" name="矩形 46"/>
          <p:cNvSpPr/>
          <p:nvPr/>
        </p:nvSpPr>
        <p:spPr>
          <a:xfrm>
            <a:off x="2809188" y="2204864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48" name="矩形 47"/>
          <p:cNvSpPr/>
          <p:nvPr/>
        </p:nvSpPr>
        <p:spPr>
          <a:xfrm>
            <a:off x="5996540" y="5033768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=</a:t>
            </a:r>
            <a:endParaRPr lang="zh-CN" altLang="en-US" sz="2800" dirty="0"/>
          </a:p>
        </p:txBody>
      </p:sp>
      <p:sp>
        <p:nvSpPr>
          <p:cNvPr id="50" name="矩形 49"/>
          <p:cNvSpPr/>
          <p:nvPr/>
        </p:nvSpPr>
        <p:spPr>
          <a:xfrm>
            <a:off x="5964288" y="3645024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51" name="矩形 50"/>
          <p:cNvSpPr/>
          <p:nvPr/>
        </p:nvSpPr>
        <p:spPr>
          <a:xfrm>
            <a:off x="2804052" y="3658276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=</a:t>
            </a:r>
            <a:endParaRPr lang="zh-CN" altLang="en-US" sz="2800" dirty="0"/>
          </a:p>
        </p:txBody>
      </p:sp>
      <p:sp>
        <p:nvSpPr>
          <p:cNvPr id="52" name="矩形 51"/>
          <p:cNvSpPr/>
          <p:nvPr/>
        </p:nvSpPr>
        <p:spPr>
          <a:xfrm>
            <a:off x="5977540" y="2212204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&lt;</a:t>
            </a:r>
            <a:endParaRPr lang="zh-CN" altLang="en-US" sz="2800" dirty="0"/>
          </a:p>
        </p:txBody>
      </p:sp>
      <p:sp>
        <p:nvSpPr>
          <p:cNvPr id="53" name="矩形 52"/>
          <p:cNvSpPr/>
          <p:nvPr/>
        </p:nvSpPr>
        <p:spPr>
          <a:xfrm>
            <a:off x="2838060" y="5052768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/>
              <a:t>&gt;</a:t>
            </a:r>
            <a:endParaRPr lang="zh-CN" altLang="en-US" sz="2800" dirty="0"/>
          </a:p>
        </p:txBody>
      </p:sp>
      <p:grpSp>
        <p:nvGrpSpPr>
          <p:cNvPr id="54" name="Group 16"/>
          <p:cNvGrpSpPr/>
          <p:nvPr/>
        </p:nvGrpSpPr>
        <p:grpSpPr bwMode="auto">
          <a:xfrm>
            <a:off x="6084168" y="5863481"/>
            <a:ext cx="1684338" cy="877887"/>
            <a:chOff x="2699" y="3612"/>
            <a:chExt cx="1061" cy="553"/>
          </a:xfrm>
        </p:grpSpPr>
        <p:pic>
          <p:nvPicPr>
            <p:cNvPr id="5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56" name="Text Box 18">
              <a:hlinkClick r:id="rId14" action="ppaction://hlinksldjump" highlightClick="1">
                <a:snd r:embed="rId1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0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338610" y="3068638"/>
            <a:ext cx="4465638" cy="1873250"/>
            <a:chOff x="1337" y="1887"/>
            <a:chExt cx="2813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87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67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小小勇士来闯关！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1" name="Picture 3" descr="C:\Users\Administrator\Desktop\图片1副1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10" y="1785926"/>
            <a:ext cx="7997975" cy="3866898"/>
          </a:xfrm>
          <a:prstGeom prst="rect">
            <a:avLst/>
          </a:prstGeom>
          <a:noFill/>
        </p:spPr>
      </p:pic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8" name="TextBox 9"/>
          <p:cNvSpPr txBox="1">
            <a:spLocks noChangeArrowheads="1"/>
          </p:cNvSpPr>
          <p:nvPr/>
        </p:nvSpPr>
        <p:spPr bwMode="auto">
          <a:xfrm>
            <a:off x="-71470" y="785794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9"/>
          <p:cNvSpPr txBox="1">
            <a:spLocks noChangeArrowheads="1"/>
          </p:cNvSpPr>
          <p:nvPr/>
        </p:nvSpPr>
        <p:spPr bwMode="auto">
          <a:xfrm>
            <a:off x="500034" y="1214422"/>
            <a:ext cx="4143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7.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想一想，说一说。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68332" y="572487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2604640" y="5441384"/>
            <a:ext cx="432048" cy="999030"/>
            <a:chOff x="2741242" y="2006633"/>
            <a:chExt cx="432048" cy="999030"/>
          </a:xfrm>
        </p:grpSpPr>
        <p:sp>
          <p:nvSpPr>
            <p:cNvPr id="33" name="矩形 32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3059950" y="575855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3868532" y="571616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4228572" y="5428132"/>
            <a:ext cx="456858" cy="999030"/>
            <a:chOff x="2716432" y="2006633"/>
            <a:chExt cx="456858" cy="999030"/>
          </a:xfrm>
        </p:grpSpPr>
        <p:sp>
          <p:nvSpPr>
            <p:cNvPr id="39" name="矩形 38"/>
            <p:cNvSpPr/>
            <p:nvPr/>
          </p:nvSpPr>
          <p:spPr>
            <a:xfrm>
              <a:off x="2716432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42080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51230" y="5432302"/>
            <a:ext cx="561118" cy="796629"/>
            <a:chOff x="2756188" y="2006633"/>
            <a:chExt cx="561118" cy="796629"/>
          </a:xfrm>
        </p:grpSpPr>
        <p:sp>
          <p:nvSpPr>
            <p:cNvPr id="43" name="矩形 42"/>
            <p:cNvSpPr/>
            <p:nvPr/>
          </p:nvSpPr>
          <p:spPr>
            <a:xfrm>
              <a:off x="275618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925852" y="221848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508492" y="5428132"/>
            <a:ext cx="432048" cy="999030"/>
            <a:chOff x="2741242" y="2006633"/>
            <a:chExt cx="432048" cy="999030"/>
          </a:xfrm>
        </p:grpSpPr>
        <p:sp>
          <p:nvSpPr>
            <p:cNvPr id="47" name="矩形 46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2742936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564276" y="5766059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             ）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4991901" y="5643578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悟空和八戒吃的一样多。</a:t>
            </a:r>
            <a:endParaRPr lang="zh-CN" altLang="en-US" sz="2800" dirty="0">
              <a:ea typeface="华文楷体"/>
            </a:endParaRPr>
          </a:p>
        </p:txBody>
      </p:sp>
      <p:grpSp>
        <p:nvGrpSpPr>
          <p:cNvPr id="52" name="Group 12"/>
          <p:cNvGrpSpPr/>
          <p:nvPr/>
        </p:nvGrpSpPr>
        <p:grpSpPr bwMode="auto">
          <a:xfrm>
            <a:off x="5292080" y="6237312"/>
            <a:ext cx="2376488" cy="563562"/>
            <a:chOff x="1474" y="3765"/>
            <a:chExt cx="952" cy="355"/>
          </a:xfrm>
        </p:grpSpPr>
        <p:sp>
          <p:nvSpPr>
            <p:cNvPr id="5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642910" y="578645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悟空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37" grpId="0"/>
      <p:bldP spid="50" grpId="0"/>
      <p:bldP spid="51" grpId="0"/>
      <p:bldP spid="44" grpId="0"/>
    </p:bldLst>
  </p:timing>
</p:sld>
</file>

<file path=ppt/tags/tag1.xml><?xml version="1.0" encoding="utf-8"?>
<p:tagLst xmlns:p="http://schemas.openxmlformats.org/presentationml/2006/main">
  <p:tag name="KSO_WPP_MARK_KEY" val="e46af3ed-68d8-45d8-8847-8b680fcb14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</Words>
  <Application>WPS 演示</Application>
  <PresentationFormat>全屏显示(4:3)</PresentationFormat>
  <Paragraphs>295</Paragraphs>
  <Slides>15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31</vt:i4>
      </vt:variant>
      <vt:variant>
        <vt:lpstr>幻灯片标题</vt:lpstr>
      </vt:variant>
      <vt:variant>
        <vt:i4>15</vt:i4>
      </vt:variant>
    </vt:vector>
  </HeadingPairs>
  <TitlesOfParts>
    <vt:vector size="6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华文楷体</vt:lpstr>
      <vt:lpstr>隶书</vt:lpstr>
      <vt:lpstr>NEU-BZ-S92</vt:lpstr>
      <vt:lpstr>Segoe Print</vt:lpstr>
      <vt:lpstr>Times New Roman</vt:lpstr>
      <vt:lpstr>Arial</vt:lpstr>
      <vt:lpstr>Arial Unicode MS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2023-02-09T05:05:55Z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DF6E2F95630C4DB58D707ECD0AE03D01</vt:lpwstr>
  </property>
</Properties>
</file>