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62" r:id="rId5"/>
    <p:sldId id="294" r:id="rId6"/>
    <p:sldId id="270" r:id="rId7"/>
    <p:sldId id="295" r:id="rId8"/>
    <p:sldId id="271" r:id="rId9"/>
    <p:sldId id="297" r:id="rId10"/>
    <p:sldId id="272" r:id="rId11"/>
    <p:sldId id="275" r:id="rId12"/>
    <p:sldId id="296" r:id="rId13"/>
    <p:sldId id="298" r:id="rId14"/>
    <p:sldId id="299" r:id="rId15"/>
    <p:sldId id="278" r:id="rId16"/>
    <p:sldId id="279" r:id="rId17"/>
    <p:sldId id="288" r:id="rId18"/>
    <p:sldId id="289" r:id="rId19"/>
    <p:sldId id="290" r:id="rId20"/>
    <p:sldId id="291" r:id="rId21"/>
    <p:sldId id="292" r:id="rId22"/>
    <p:sldId id="293" r:id="rId23"/>
    <p:sldId id="287" r:id="rId24"/>
    <p:sldId id="259" r:id="rId25"/>
    <p:sldId id="26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91" autoAdjust="0"/>
  </p:normalViewPr>
  <p:slideViewPr>
    <p:cSldViewPr snapToGrid="0" snapToObjects="1">
      <p:cViewPr>
        <p:scale>
          <a:sx n="100" d="100"/>
          <a:sy n="100" d="100"/>
        </p:scale>
        <p:origin x="-1944" y="-432"/>
      </p:cViewPr>
      <p:guideLst>
        <p:guide orient="horz" pos="2154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8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7493371-9B92-4686-A520-33907015C2F6}" type="datetimeFigureOut">
              <a:rPr lang="zh-CN" altLang="en-US"/>
            </a:fld>
            <a:endParaRPr lang="zh-CN" alt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6933535-F874-4926-B50B-C2C37FF551E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114D415-16D0-40DF-91C8-CCDC7FA4B3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 noTextEdit="1"/>
          </p:cNvSpPr>
          <p:nvPr>
            <p:ph type="sldImg" idx="4294967295"/>
          </p:nvPr>
        </p:nvSpPr>
        <p:spPr/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/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648E1B3-38CD-496E-8115-B1D5AF24F8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3CC4C5B-59A2-41C5-923A-9797160860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/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5F0B6EA-97A3-463C-B494-0C1F1F2BC7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6E76589-E74B-4587-B0BF-A94687A3DE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51B0446-F052-4288-858D-C39E4BD27E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CDD773-A54F-4747-AC0F-223653A911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0821B74-DE4D-4A46-B148-DD5CF063EE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9F28376-0109-4615-8C69-CE7216230D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BDC8E8B-6F18-4B7C-B85B-24E025DD39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6FBFE45-0589-4B74-81D7-CFC8B323D8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2112F43-16B2-4BB6-A9BE-8F2E8B0C47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/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11D0F0D-ABA9-4E51-86A7-3CB0F1DE0C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DA72F90-A85C-4599-8E87-6114AE8D6B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679DC0-F6CC-4784-A86A-98E07778DB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276390B-4F88-4094-995E-659DB28CD7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2C833A-E11C-4DDC-9604-FA76653CC3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0EE1F9-BAC4-4FEF-9BA3-84324ED8A6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3705CD-9C15-4E4B-AE94-6187D39B32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2D84674-95C1-4645-8E5B-3214D6D09F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/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648AD7-5BC7-41B3-BE58-3594B68D68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/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81A044B-1508-41FC-AD27-F5C97C2F23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/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/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anchor="t" anchorCtr="0"/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/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D06FADC-F589-4155-8DC5-6B5BD29060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863C364-FA53-4E1D-AF24-E78F4FE155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B4CCEE8-0DA7-42EB-9FCB-42A04669E5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A26CC5-EDDF-492B-8F4B-1F7948DF08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49968F8-BB42-400A-96AA-3C49125852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tags" Target="../tags/tag84.xml"/><Relationship Id="rId31" Type="http://schemas.openxmlformats.org/officeDocument/2006/relationships/tags" Target="../tags/tag83.xml"/><Relationship Id="rId30" Type="http://schemas.openxmlformats.org/officeDocument/2006/relationships/tags" Target="../tags/tag82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81.xml"/><Relationship Id="rId28" Type="http://schemas.openxmlformats.org/officeDocument/2006/relationships/tags" Target="../tags/tag80.xml"/><Relationship Id="rId27" Type="http://schemas.openxmlformats.org/officeDocument/2006/relationships/tags" Target="../tags/tag7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7"/>
            </p:custDataLst>
          </p:nvPr>
        </p:nvSpPr>
        <p:spPr bwMode="auto">
          <a:xfrm>
            <a:off x="455613" y="608013"/>
            <a:ext cx="8228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8"/>
            </p:custDataLst>
          </p:nvPr>
        </p:nvSpPr>
        <p:spPr>
          <a:xfrm>
            <a:off x="455613" y="1490663"/>
            <a:ext cx="8228012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9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0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1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 eaLnBrk="0" hangingPunct="0">
              <a:defRPr sz="700"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fld id="{D7905080-ACEF-44CD-8E99-6F6EF7080FEC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206500" algn="l"/>
          <a:tab pos="1206500" algn="l"/>
          <a:tab pos="1206500" algn="l"/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206500" algn="l"/>
          <a:tab pos="1206500" algn="l"/>
          <a:tab pos="1206500" algn="l"/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4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" descr="C:\Documents and Settings\Administrator\桌面\黄色金鱼首页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-11114" y="1062038"/>
            <a:ext cx="9155114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方体（二）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体</a:t>
            </a: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积与容积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2700" y="4235450"/>
            <a:ext cx="9142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北师大版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6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268413"/>
            <a:ext cx="3540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38200" y="1195388"/>
            <a:ext cx="80549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spc="-150" dirty="0"/>
              <a:t>两个杯子中哪一个装水多呢？请你设计一个实验解决这个问题。</a:t>
            </a:r>
            <a:endParaRPr lang="zh-CN" altLang="en-US" sz="2800" b="1" spc="-150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1025" y="2459038"/>
            <a:ext cx="1260475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4213" y="2908300"/>
            <a:ext cx="15176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657225" y="1782763"/>
            <a:ext cx="7797800" cy="26765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结论：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       两个杯子装的水不一样，说明这两个杯子所能容纳的物体的体积不一样，我们就把容器所容纳物体的体积，叫做容器的容积。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3"/>
          <p:cNvSpPr>
            <a:spLocks noChangeArrowheads="1" noChangeShapeType="1" noTextEdit="1"/>
          </p:cNvSpPr>
          <p:nvPr/>
        </p:nvSpPr>
        <p:spPr bwMode="auto">
          <a:xfrm>
            <a:off x="1143000" y="3165475"/>
            <a:ext cx="6858000" cy="525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你能举例说明一些容器的容积吗？</a:t>
            </a:r>
            <a:endParaRPr lang="zh-CN" altLang="en-US" sz="3600" b="1" dirty="0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IMG0181A"/>
          <p:cNvPicPr>
            <a:picLocks noChangeAspect="1" noChangeArrowheads="1"/>
          </p:cNvPicPr>
          <p:nvPr/>
        </p:nvPicPr>
        <p:blipFill>
          <a:blip r:embed="rId1" cstate="email"/>
          <a:srcRect r="-1299"/>
          <a:stretch>
            <a:fillRect/>
          </a:stretch>
        </p:blipFill>
        <p:spPr bwMode="auto">
          <a:xfrm>
            <a:off x="1824038" y="609600"/>
            <a:ext cx="5943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04800" y="3762375"/>
            <a:ext cx="4022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/>
              <a:t>仔细观察：</a:t>
            </a:r>
            <a:endParaRPr lang="zh-CN" altLang="en-US" sz="3200" b="1"/>
          </a:p>
          <a:p>
            <a:r>
              <a:rPr lang="zh-CN" altLang="en-US" sz="3200" b="1"/>
              <a:t>         </a:t>
            </a:r>
            <a:r>
              <a:rPr lang="en-US" altLang="zh-CN" sz="3200" b="1"/>
              <a:t>1.</a:t>
            </a:r>
            <a:r>
              <a:rPr lang="zh-CN" altLang="en-US" sz="3200" b="1"/>
              <a:t>谁的体积大？</a:t>
            </a:r>
            <a:endParaRPr lang="zh-CN" altLang="en-US" sz="3200" b="1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235450" y="4267200"/>
            <a:ext cx="38560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（木盒的体积大。）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154113" y="5029200"/>
            <a:ext cx="6937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 b="1"/>
              <a:t>2.</a:t>
            </a:r>
            <a:r>
              <a:rPr lang="zh-CN" altLang="en-US" sz="3200" b="1"/>
              <a:t>魔方和木盒都有容积吗？为什么？</a:t>
            </a:r>
            <a:endParaRPr lang="zh-CN" altLang="en-US" sz="3200" b="1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976313" y="5715000"/>
            <a:ext cx="76406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（木盒有容积，因为只有容器才有容积） 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IMG0182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78050" y="1795463"/>
            <a:ext cx="44069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2362200" y="887413"/>
            <a:ext cx="6416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/>
              <a:t>盒子的体积与盒子的容积哪个大 ？</a:t>
            </a:r>
            <a:endParaRPr lang="zh-CN" altLang="en-US" sz="3200" b="1"/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469900" y="887413"/>
            <a:ext cx="181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仔细观察</a:t>
            </a:r>
            <a:r>
              <a:rPr lang="en-US" altLang="zh-CN" sz="3200" b="1"/>
              <a:t>:</a:t>
            </a:r>
            <a:endParaRPr lang="zh-CN" altLang="en-US" sz="3200" b="1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914400" y="5440363"/>
            <a:ext cx="6934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对于同一个容器，它的体积一定比容积大，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因为它有厚度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 descr="17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00125" y="825500"/>
            <a:ext cx="17922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39750" y="1630363"/>
            <a:ext cx="8120063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一团橡皮泥，淘气第一次把它捏成长方体，第二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次把它捏成球。捏成的两个物体哪一个体积大？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为什么？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533775"/>
            <a:ext cx="70961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1082675" y="733425"/>
            <a:ext cx="8120063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用相同数量的硬币分别垒成下面的形状，哪一个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体积大？为什么？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7900" y="1733550"/>
            <a:ext cx="191452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22688" y="2208213"/>
            <a:ext cx="126206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5213" y="2020888"/>
            <a:ext cx="187325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Box 9"/>
          <p:cNvSpPr txBox="1">
            <a:spLocks noChangeArrowheads="1"/>
          </p:cNvSpPr>
          <p:nvPr/>
        </p:nvSpPr>
        <p:spPr bwMode="auto">
          <a:xfrm>
            <a:off x="1277938" y="3698875"/>
            <a:ext cx="1316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/>
              <a:t>1</a:t>
            </a:r>
            <a:r>
              <a:rPr lang="zh-CN" altLang="en-US" sz="2400"/>
              <a:t>元硬币</a:t>
            </a:r>
            <a:endParaRPr lang="zh-CN" altLang="en-US" sz="2400"/>
          </a:p>
        </p:txBody>
      </p:sp>
      <p:sp>
        <p:nvSpPr>
          <p:cNvPr id="31750" name="TextBox 10"/>
          <p:cNvSpPr txBox="1">
            <a:spLocks noChangeArrowheads="1"/>
          </p:cNvSpPr>
          <p:nvPr/>
        </p:nvSpPr>
        <p:spPr bwMode="auto">
          <a:xfrm>
            <a:off x="3937000" y="3700463"/>
            <a:ext cx="1317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/>
              <a:t>1</a:t>
            </a:r>
            <a:r>
              <a:rPr lang="zh-CN" altLang="en-US" sz="2400"/>
              <a:t>角硬币</a:t>
            </a:r>
            <a:endParaRPr lang="zh-CN" altLang="en-US" sz="2400"/>
          </a:p>
        </p:txBody>
      </p:sp>
      <p:sp>
        <p:nvSpPr>
          <p:cNvPr id="31751" name="TextBox 11"/>
          <p:cNvSpPr txBox="1">
            <a:spLocks noChangeArrowheads="1"/>
          </p:cNvSpPr>
          <p:nvPr/>
        </p:nvSpPr>
        <p:spPr bwMode="auto">
          <a:xfrm>
            <a:off x="6802438" y="3709988"/>
            <a:ext cx="1316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/>
              <a:t>1</a:t>
            </a:r>
            <a:r>
              <a:rPr lang="zh-CN" altLang="en-US" sz="2400"/>
              <a:t>元硬币</a:t>
            </a:r>
            <a:endParaRPr lang="zh-CN" altLang="en-US" sz="240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7900" y="4162425"/>
            <a:ext cx="649287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304800" y="1285875"/>
            <a:ext cx="8120063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楷体_GB2312" panose="02010609030101010101" pitchFamily="49" charset="-122"/>
              </a:rPr>
              <a:t>3.</a:t>
            </a:r>
            <a:r>
              <a:rPr lang="zh-CN" altLang="en-US" sz="2800" b="1">
                <a:latin typeface="+mn-lt"/>
                <a:ea typeface="楷体_GB2312" panose="02010609030101010101" pitchFamily="49" charset="-122"/>
              </a:rPr>
              <a:t>淘气和笑笑各有一瓶同样多的饮料，淘气倒了</a:t>
            </a:r>
            <a:r>
              <a:rPr lang="en-US" altLang="zh-CN" sz="2800" b="1">
                <a:latin typeface="+mn-lt"/>
                <a:ea typeface="楷体_GB2312" panose="02010609030101010101" pitchFamily="49" charset="-122"/>
              </a:rPr>
              <a:t>3</a:t>
            </a:r>
            <a:endParaRPr lang="en-US" altLang="zh-CN" sz="2800" b="1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>
                <a:latin typeface="+mn-lt"/>
                <a:ea typeface="楷体_GB2312" panose="02010609030101010101" pitchFamily="49" charset="-122"/>
              </a:rPr>
              <a:t>杯，而笑笑只倒了</a:t>
            </a:r>
            <a:r>
              <a:rPr lang="en-US" altLang="zh-CN" sz="2800" b="1">
                <a:latin typeface="+mn-lt"/>
                <a:ea typeface="楷体_GB2312" panose="02010609030101010101" pitchFamily="49" charset="-122"/>
              </a:rPr>
              <a:t>2</a:t>
            </a:r>
            <a:r>
              <a:rPr lang="zh-CN" altLang="en-US" sz="2800" b="1">
                <a:latin typeface="+mn-lt"/>
                <a:ea typeface="楷体_GB2312" panose="02010609030101010101" pitchFamily="49" charset="-122"/>
              </a:rPr>
              <a:t>杯，你认为有可能吗？说一</a:t>
            </a:r>
            <a:endParaRPr lang="en-US" altLang="zh-CN" sz="2800" b="1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>
                <a:latin typeface="+mn-lt"/>
                <a:ea typeface="楷体_GB2312" panose="02010609030101010101" pitchFamily="49" charset="-122"/>
              </a:rPr>
              <a:t>说你的想法。</a:t>
            </a:r>
            <a:endParaRPr lang="zh-CN" altLang="en-US" sz="2800" b="1">
              <a:latin typeface="+mn-lt"/>
              <a:ea typeface="楷体_GB2312" panose="02010609030101010101" pitchFamily="49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1525" y="3355975"/>
            <a:ext cx="70199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706438" y="1274763"/>
            <a:ext cx="417671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楷体_GB2312" panose="02010609030101010101" pitchFamily="49" charset="-122"/>
              </a:rPr>
              <a:t>数一数，想一想，再与</a:t>
            </a:r>
            <a:endParaRPr lang="en-US" altLang="zh-CN" sz="2800" b="1" dirty="0">
              <a:latin typeface="+mj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j-lt"/>
                <a:ea typeface="楷体_GB2312" panose="02010609030101010101" pitchFamily="49" charset="-122"/>
              </a:rPr>
              <a:t>同伴说一说，右图中的</a:t>
            </a:r>
            <a:endParaRPr lang="en-US" altLang="zh-CN" sz="2800" b="1" dirty="0">
              <a:latin typeface="+mj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j-lt"/>
                <a:ea typeface="楷体_GB2312" panose="02010609030101010101" pitchFamily="49" charset="-122"/>
              </a:rPr>
              <a:t>长方体盒子能装多少个</a:t>
            </a:r>
            <a:endParaRPr lang="en-US" altLang="zh-CN" sz="2800" b="1" dirty="0">
              <a:latin typeface="+mj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j-lt"/>
                <a:ea typeface="楷体_GB2312" panose="02010609030101010101" pitchFamily="49" charset="-122"/>
              </a:rPr>
              <a:t>这样的小正方体？</a:t>
            </a:r>
            <a:endParaRPr lang="zh-CN" altLang="en-US" sz="2800" b="1" dirty="0">
              <a:latin typeface="+mj-lt"/>
              <a:ea typeface="楷体_GB2312" panose="02010609030101010101" pitchFamily="49" charset="-122"/>
            </a:endParaRPr>
          </a:p>
        </p:txBody>
      </p:sp>
      <p:pic>
        <p:nvPicPr>
          <p:cNvPr id="33794" name="图片 6" descr="2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91188" y="1262063"/>
            <a:ext cx="2447925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7938" y="3929063"/>
            <a:ext cx="28194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Oval 21"/>
          <p:cNvSpPr>
            <a:spLocks noChangeArrowheads="1"/>
          </p:cNvSpPr>
          <p:nvPr/>
        </p:nvSpPr>
        <p:spPr bwMode="auto">
          <a:xfrm>
            <a:off x="7996238" y="5527675"/>
            <a:ext cx="331787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98488" y="1065213"/>
            <a:ext cx="417671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5.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谁搭的长方体体积大？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pic>
        <p:nvPicPr>
          <p:cNvPr id="34819" name="图片 7" descr="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4900" y="1790700"/>
            <a:ext cx="5462588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8413" y="4775200"/>
            <a:ext cx="36195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8f5dfff33f5b08d20b46e06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6300" y="1579858"/>
            <a:ext cx="7634288" cy="521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876300" y="995083"/>
            <a:ext cx="6364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</a:rPr>
              <a:t>说一说哪些物体占有一定的空间？</a:t>
            </a:r>
            <a:endParaRPr lang="zh-CN" altLang="en-US" sz="3200" b="1" dirty="0">
              <a:solidFill>
                <a:srgbClr val="CC0000"/>
              </a:solidFill>
            </a:endParaRPr>
          </a:p>
        </p:txBody>
      </p:sp>
      <p:grpSp>
        <p:nvGrpSpPr>
          <p:cNvPr id="16387" name="Group 4"/>
          <p:cNvGrpSpPr/>
          <p:nvPr/>
        </p:nvGrpSpPr>
        <p:grpSpPr bwMode="auto">
          <a:xfrm>
            <a:off x="3444875" y="0"/>
            <a:ext cx="2730500" cy="1371600"/>
            <a:chOff x="3992" y="432"/>
            <a:chExt cx="1720" cy="864"/>
          </a:xfrm>
        </p:grpSpPr>
        <p:pic>
          <p:nvPicPr>
            <p:cNvPr id="16388" name="Picture 5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Rectangle 2"/>
            <p:cNvSpPr>
              <a:spLocks noChangeArrowheads="1"/>
            </p:cNvSpPr>
            <p:nvPr/>
          </p:nvSpPr>
          <p:spPr bwMode="auto">
            <a:xfrm>
              <a:off x="3992" y="600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新课导入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395288" y="1173163"/>
            <a:ext cx="799306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6.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用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12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个大小相同的小正方体，分别按下面的要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求想一想，搭一搭。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  ⑴搭出两个物体，使它们的体积相同。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⑵搭出两个物体，使其中一个物体的体积</a:t>
            </a:r>
            <a:r>
              <a:rPr lang="zh-CN" altLang="en-US" sz="2800" b="1" dirty="0" smtClean="0">
                <a:latin typeface="+mn-lt"/>
                <a:ea typeface="楷体_GB2312" panose="02010609030101010101" pitchFamily="49" charset="-122"/>
              </a:rPr>
              <a:t>是另</a:t>
            </a:r>
            <a:endParaRPr lang="en-US" altLang="zh-CN" sz="28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一个的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倍。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250" y="4105275"/>
            <a:ext cx="694372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749300" y="2614613"/>
            <a:ext cx="7491413" cy="257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）冰箱的容积就是冰箱的体积。（   ）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）游泳池注入半池水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水的体积就是游泳池的容积。（   ）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）两个体积一样大的盒子</a:t>
            </a:r>
            <a:r>
              <a:rPr lang="en-US" altLang="zh-CN" sz="2800" b="1" dirty="0">
                <a:latin typeface="+mn-lt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+mn-lt"/>
                <a:ea typeface="楷体_GB2312" panose="02010609030101010101" pitchFamily="49" charset="-122"/>
              </a:rPr>
              <a:t>它们的容积一样  大。（   ）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527800" y="2484438"/>
            <a:ext cx="865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×</a:t>
            </a:r>
            <a:endParaRPr lang="en-US" altLang="zh-CN" sz="4000" b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735263" y="3419475"/>
            <a:ext cx="865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×</a:t>
            </a:r>
            <a:endParaRPr lang="en-US" altLang="zh-CN" sz="4000" b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47863" y="4395788"/>
            <a:ext cx="865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×</a:t>
            </a:r>
            <a:endParaRPr lang="en-US" altLang="zh-CN" sz="4000" b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grpSp>
        <p:nvGrpSpPr>
          <p:cNvPr id="36869" name="Group 8"/>
          <p:cNvGrpSpPr/>
          <p:nvPr/>
        </p:nvGrpSpPr>
        <p:grpSpPr bwMode="auto">
          <a:xfrm>
            <a:off x="3284538" y="280988"/>
            <a:ext cx="2730500" cy="1371600"/>
            <a:chOff x="3992" y="432"/>
            <a:chExt cx="1720" cy="864"/>
          </a:xfrm>
        </p:grpSpPr>
        <p:pic>
          <p:nvPicPr>
            <p:cNvPr id="36870" name="Picture 9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1" name="Rectangle 2"/>
            <p:cNvSpPr>
              <a:spLocks noChangeArrowheads="1"/>
            </p:cNvSpPr>
            <p:nvPr/>
          </p:nvSpPr>
          <p:spPr bwMode="auto">
            <a:xfrm>
              <a:off x="3992" y="558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随堂演练</a:t>
              </a:r>
              <a:endPara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6872" name="TextBox 1"/>
          <p:cNvSpPr txBox="1">
            <a:spLocks noChangeArrowheads="1"/>
          </p:cNvSpPr>
          <p:nvPr/>
        </p:nvSpPr>
        <p:spPr bwMode="auto">
          <a:xfrm>
            <a:off x="1014413" y="1938338"/>
            <a:ext cx="1762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ea typeface="楷体_GB2312" panose="02010609030101010101" pitchFamily="49" charset="-122"/>
              </a:rPr>
              <a:t>1.</a:t>
            </a:r>
            <a:r>
              <a:rPr lang="zh-CN" altLang="en-US" sz="3200" b="1">
                <a:ea typeface="楷体_GB2312" panose="02010609030101010101" pitchFamily="49" charset="-122"/>
              </a:rPr>
              <a:t>判断。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太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0" name="Group 4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37891" name="Picture 5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873125" y="2414588"/>
            <a:ext cx="76819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通过这节课的学习活动，你有什么收获？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ChangeArrowheads="1"/>
          </p:cNvSpPr>
          <p:nvPr/>
        </p:nvSpPr>
        <p:spPr bwMode="auto">
          <a:xfrm>
            <a:off x="1600200" y="2055813"/>
            <a:ext cx="6773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从课后习题中选取；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完成练习册本课时的习题。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914" name="Group 3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38915" name="Picture 4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6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268413"/>
            <a:ext cx="3540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38200" y="1195388"/>
            <a:ext cx="80549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spc="-150" dirty="0"/>
              <a:t>教室里哪些物品占的空间大？哪些物品占的空间小？</a:t>
            </a:r>
            <a:endParaRPr lang="zh-CN" altLang="en-US" sz="2800" b="1" spc="-15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1766888"/>
            <a:ext cx="8054975" cy="1301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spc="-150" dirty="0"/>
              <a:t>常见的容器中，哪些容器放的东西多？哪些容器放的东西少？说一说，与同伴交流。</a:t>
            </a:r>
            <a:endParaRPr lang="zh-CN" altLang="en-US" sz="2800" b="1" spc="-1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552700"/>
            <a:ext cx="1658938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3" descr="台湾卡通矢量图 - 植物篇 - Q版卡通蔬菜94 - 卡通蔬菜向量图9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3314">
            <a:off x="5489575" y="2630488"/>
            <a:ext cx="13509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736725" y="15462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895350" y="1652588"/>
            <a:ext cx="8042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土豆和红薯，哪个占的空间大，哪个占的空间小？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457200" y="381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18438" name="Group 10"/>
          <p:cNvGrpSpPr/>
          <p:nvPr/>
        </p:nvGrpSpPr>
        <p:grpSpPr bwMode="auto">
          <a:xfrm>
            <a:off x="3284538" y="280988"/>
            <a:ext cx="2730500" cy="1371600"/>
            <a:chOff x="3992" y="432"/>
            <a:chExt cx="1720" cy="864"/>
          </a:xfrm>
        </p:grpSpPr>
        <p:pic>
          <p:nvPicPr>
            <p:cNvPr id="18439" name="Picture 11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Rectangle 2"/>
            <p:cNvSpPr>
              <a:spLocks noChangeArrowheads="1"/>
            </p:cNvSpPr>
            <p:nvPr/>
          </p:nvSpPr>
          <p:spPr bwMode="auto">
            <a:xfrm>
              <a:off x="3992" y="607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推进新课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1069975" y="4071938"/>
            <a:ext cx="4799013" cy="1668462"/>
            <a:chOff x="1070517" y="4072364"/>
            <a:chExt cx="4798471" cy="1667517"/>
          </a:xfrm>
        </p:grpSpPr>
        <p:pic>
          <p:nvPicPr>
            <p:cNvPr id="18442" name="Picture 13" descr="C:\Documents and Settings\Administrator\桌面\新建文件夹\T图片\蜻蜓 (2).tif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70517" y="4117842"/>
              <a:ext cx="1948165" cy="1622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椭圆形标注 1"/>
            <p:cNvSpPr>
              <a:spLocks noChangeArrowheads="1"/>
            </p:cNvSpPr>
            <p:nvPr/>
          </p:nvSpPr>
          <p:spPr bwMode="auto">
            <a:xfrm>
              <a:off x="3138488" y="4072364"/>
              <a:ext cx="2730500" cy="1013315"/>
            </a:xfrm>
            <a:prstGeom prst="wedgeEllipseCallout">
              <a:avLst>
                <a:gd name="adj1" fmla="val -69838"/>
                <a:gd name="adj2" fmla="val -11324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/>
                <a:t>怎么比呢？</a:t>
              </a:r>
              <a:endParaRPr lang="zh-CN" altLang="en-US" sz="2800" b="1"/>
            </a:p>
          </p:txBody>
        </p:sp>
      </p:grpSp>
    </p:spTree>
  </p:cSld>
  <p:clrMapOvr>
    <a:masterClrMapping/>
  </p:clrMapOvr>
  <p:transition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6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268413"/>
            <a:ext cx="3540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38200" y="1195388"/>
            <a:ext cx="80549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spc="-150" dirty="0"/>
              <a:t>土豆和红薯哪一个占的空间大呢？做一做，想一想。</a:t>
            </a:r>
            <a:endParaRPr lang="zh-CN" altLang="en-US" sz="2800" b="1" spc="-150" dirty="0"/>
          </a:p>
        </p:txBody>
      </p:sp>
      <p:pic>
        <p:nvPicPr>
          <p:cNvPr id="19459" name="图片 11" descr="1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875" y="1916113"/>
            <a:ext cx="331152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矩形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525" y="2614613"/>
            <a:ext cx="307975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22325" y="3549650"/>
            <a:ext cx="8053388" cy="1930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猜一猜。</a:t>
            </a:r>
            <a:endParaRPr lang="en-US" altLang="zh-CN" sz="2800" b="1" spc="-15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讨论实验的要求和步骤，小组成员进行分工。</a:t>
            </a:r>
            <a:endParaRPr lang="en-US" altLang="zh-CN" sz="2800" b="1" spc="-15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spc="-15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组内实验，记录实验的过程和结果。</a:t>
            </a:r>
            <a:endParaRPr lang="en-US" altLang="zh-CN" sz="2800" b="1" spc="-15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/>
          <p:cNvSpPr>
            <a:spLocks noChangeArrowheads="1"/>
          </p:cNvSpPr>
          <p:nvPr/>
        </p:nvSpPr>
        <p:spPr bwMode="auto">
          <a:xfrm>
            <a:off x="1544638" y="3521075"/>
            <a:ext cx="1785937" cy="3135313"/>
          </a:xfrm>
          <a:prstGeom prst="can">
            <a:avLst>
              <a:gd name="adj" fmla="val 43889"/>
            </a:avLst>
          </a:prstGeom>
          <a:noFill/>
          <a:ln w="3175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82" name="AutoShape 3"/>
          <p:cNvSpPr>
            <a:spLocks noChangeArrowheads="1"/>
          </p:cNvSpPr>
          <p:nvPr/>
        </p:nvSpPr>
        <p:spPr bwMode="auto">
          <a:xfrm>
            <a:off x="5065713" y="3492500"/>
            <a:ext cx="1785937" cy="3135313"/>
          </a:xfrm>
          <a:prstGeom prst="can">
            <a:avLst>
              <a:gd name="adj" fmla="val 43889"/>
            </a:avLst>
          </a:prstGeom>
          <a:noFill/>
          <a:ln w="3175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25604" name="Picture 4" descr="台湾卡通矢量图 - 植物篇 - Q版卡通蔬菜94 - 卡通蔬菜向量图9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1463" y="2286000"/>
            <a:ext cx="136048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1975" y="2282825"/>
            <a:ext cx="14001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AutoShape 6"/>
          <p:cNvSpPr>
            <a:spLocks noChangeArrowheads="1"/>
          </p:cNvSpPr>
          <p:nvPr/>
        </p:nvSpPr>
        <p:spPr bwMode="auto">
          <a:xfrm>
            <a:off x="1555750" y="4795838"/>
            <a:ext cx="1771650" cy="1844675"/>
          </a:xfrm>
          <a:prstGeom prst="can">
            <a:avLst>
              <a:gd name="adj" fmla="val 33550"/>
            </a:avLst>
          </a:prstGeom>
          <a:solidFill>
            <a:srgbClr val="3366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5065713" y="4787900"/>
            <a:ext cx="1771650" cy="1844675"/>
          </a:xfrm>
          <a:prstGeom prst="can">
            <a:avLst>
              <a:gd name="adj" fmla="val 37494"/>
            </a:avLst>
          </a:prstGeom>
          <a:solidFill>
            <a:srgbClr val="FF00FF">
              <a:alpha val="7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1560513" y="4351338"/>
            <a:ext cx="1771650" cy="1036637"/>
          </a:xfrm>
          <a:prstGeom prst="can">
            <a:avLst>
              <a:gd name="adj" fmla="val 50000"/>
            </a:avLst>
          </a:prstGeom>
          <a:solidFill>
            <a:srgbClr val="3366FF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5065713" y="4108450"/>
            <a:ext cx="1771650" cy="1346200"/>
          </a:xfrm>
          <a:prstGeom prst="can">
            <a:avLst>
              <a:gd name="adj" fmla="val 50000"/>
            </a:avLst>
          </a:prstGeom>
          <a:solidFill>
            <a:srgbClr val="FF66FF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179513" y="5168900"/>
            <a:ext cx="6248400" cy="0"/>
          </a:xfrm>
          <a:prstGeom prst="line">
            <a:avLst/>
          </a:prstGeom>
          <a:noFill/>
          <a:ln w="38100">
            <a:solidFill>
              <a:srgbClr val="CC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1331913" y="4635500"/>
            <a:ext cx="5943600" cy="0"/>
          </a:xfrm>
          <a:prstGeom prst="line">
            <a:avLst/>
          </a:prstGeom>
          <a:noFill/>
          <a:ln w="38100">
            <a:solidFill>
              <a:srgbClr val="CC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Text Box 12"/>
          <p:cNvSpPr txBox="1">
            <a:spLocks noChangeArrowheads="1"/>
          </p:cNvSpPr>
          <p:nvPr/>
        </p:nvSpPr>
        <p:spPr bwMode="auto">
          <a:xfrm>
            <a:off x="1458913" y="860425"/>
            <a:ext cx="447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/>
              <a:t>仔细观察，你发现了什么？</a:t>
            </a:r>
            <a:endParaRPr lang="zh-CN" altLang="en-US" sz="2800" b="1" dirty="0"/>
          </a:p>
        </p:txBody>
      </p:sp>
      <p:sp>
        <p:nvSpPr>
          <p:cNvPr id="3" name="云形标注 2"/>
          <p:cNvSpPr/>
          <p:nvPr/>
        </p:nvSpPr>
        <p:spPr bwMode="auto">
          <a:xfrm>
            <a:off x="9525" y="1582738"/>
            <a:ext cx="4427538" cy="1404937"/>
          </a:xfrm>
          <a:prstGeom prst="cloudCallout">
            <a:avLst>
              <a:gd name="adj1" fmla="val 36159"/>
              <a:gd name="adj2" fmla="val 60119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600" b="1" dirty="0"/>
              <a:t>我发现两个杯子的水面都比原来高了。</a:t>
            </a:r>
            <a:endParaRPr lang="zh-CN" altLang="en-US" sz="2600" b="1" dirty="0"/>
          </a:p>
        </p:txBody>
      </p:sp>
      <p:sp>
        <p:nvSpPr>
          <p:cNvPr id="20493" name="TextBox 3"/>
          <p:cNvSpPr txBox="1">
            <a:spLocks noChangeArrowheads="1"/>
          </p:cNvSpPr>
          <p:nvPr/>
        </p:nvSpPr>
        <p:spPr bwMode="auto">
          <a:xfrm>
            <a:off x="301625" y="5718175"/>
            <a:ext cx="1157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/>
              <a:t>土豆</a:t>
            </a:r>
            <a:endParaRPr lang="zh-CN" altLang="en-US" sz="2400" b="1"/>
          </a:p>
        </p:txBody>
      </p:sp>
      <p:sp>
        <p:nvSpPr>
          <p:cNvPr id="20494" name="TextBox 17"/>
          <p:cNvSpPr txBox="1">
            <a:spLocks noChangeArrowheads="1"/>
          </p:cNvSpPr>
          <p:nvPr/>
        </p:nvSpPr>
        <p:spPr bwMode="auto">
          <a:xfrm>
            <a:off x="6969125" y="5718175"/>
            <a:ext cx="115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/>
              <a:t>红薯</a:t>
            </a:r>
            <a:endParaRPr lang="zh-CN" altLang="en-US" sz="2400" b="1"/>
          </a:p>
        </p:txBody>
      </p:sp>
      <p:sp>
        <p:nvSpPr>
          <p:cNvPr id="19" name="云形标注 18"/>
          <p:cNvSpPr>
            <a:spLocks noChangeArrowheads="1"/>
          </p:cNvSpPr>
          <p:nvPr/>
        </p:nvSpPr>
        <p:spPr bwMode="auto">
          <a:xfrm>
            <a:off x="4624388" y="1112838"/>
            <a:ext cx="4427537" cy="1874837"/>
          </a:xfrm>
          <a:prstGeom prst="cloudCallout">
            <a:avLst>
              <a:gd name="adj1" fmla="val -5403"/>
              <a:gd name="adj2" fmla="val 7599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600" b="1" dirty="0"/>
              <a:t>放红薯的杯子里水面升得高</a:t>
            </a:r>
            <a:r>
              <a:rPr lang="zh-CN" altLang="en-US" sz="2600" b="1" dirty="0" smtClean="0"/>
              <a:t>，红</a:t>
            </a:r>
            <a:r>
              <a:rPr lang="zh-CN" altLang="en-US" sz="2600" b="1" dirty="0"/>
              <a:t>薯比土豆大。</a:t>
            </a:r>
            <a:endParaRPr lang="zh-CN" altLang="en-US" sz="2600" b="1" dirty="0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5723E-6 L -0.00486 0.4596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0254 L -0.00556 0.4361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1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  <p:bldP spid="25609" grpId="0" animBg="1"/>
      <p:bldP spid="25610" grpId="0" animBg="1"/>
      <p:bldP spid="25611" grpId="0" animBg="1"/>
      <p:bldP spid="3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765175" y="2571750"/>
            <a:ext cx="7527925" cy="57943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物体所占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空间的大小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，叫做物体的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体积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609600" y="1882775"/>
            <a:ext cx="83962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/>
              <a:t>       你们能不能也找找生活中的例子比一比，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哪些物体体积大，哪些物体体积小？</a:t>
            </a:r>
            <a:endParaRPr lang="zh-CN" altLang="en-US" sz="3200" b="1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 descr="虚线网格"/>
          <p:cNvSpPr txBox="1">
            <a:spLocks noChangeArrowheads="1"/>
          </p:cNvSpPr>
          <p:nvPr/>
        </p:nvSpPr>
        <p:spPr bwMode="auto">
          <a:xfrm>
            <a:off x="3729038" y="520700"/>
            <a:ext cx="1871662" cy="58896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说一说</a:t>
            </a:r>
            <a:endParaRPr lang="zh-CN" altLang="en-US" sz="32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60388" y="5302250"/>
            <a:ext cx="55419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/>
              <a:t>想一想生活中还有一些什么容器？</a:t>
            </a:r>
            <a:endParaRPr lang="zh-CN" altLang="en-US" sz="2800" b="1"/>
          </a:p>
        </p:txBody>
      </p:sp>
      <p:pic>
        <p:nvPicPr>
          <p:cNvPr id="24579" name="Picture 5" descr="u=2711249505,539998275&amp;gp=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676400"/>
            <a:ext cx="2443163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6-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D2DAE9"/>
              </a:clrFrom>
              <a:clrTo>
                <a:srgbClr val="D2DA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752600"/>
            <a:ext cx="31178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7" descr="u=570964172,2928837345&amp;gp=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5275" y="1165225"/>
            <a:ext cx="244633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560388" y="5843588"/>
            <a:ext cx="8042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/>
              <a:t>哪些容器容纳的东西多，哪些容器容纳的东西少？</a:t>
            </a:r>
            <a:endParaRPr lang="zh-CN" altLang="en-US" sz="2800" b="1"/>
          </a:p>
        </p:txBody>
      </p:sp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1020763" y="4032250"/>
            <a:ext cx="1033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水杯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4" name="Text Box 10"/>
          <p:cNvSpPr txBox="1">
            <a:spLocks noChangeArrowheads="1"/>
          </p:cNvSpPr>
          <p:nvPr/>
        </p:nvSpPr>
        <p:spPr bwMode="auto">
          <a:xfrm>
            <a:off x="3992563" y="4060825"/>
            <a:ext cx="13446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集装箱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5" name="Text Box 11"/>
          <p:cNvSpPr txBox="1">
            <a:spLocks noChangeArrowheads="1"/>
          </p:cNvSpPr>
          <p:nvPr/>
        </p:nvSpPr>
        <p:spPr bwMode="auto">
          <a:xfrm>
            <a:off x="7094538" y="4105275"/>
            <a:ext cx="1287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电冰箱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560388" y="4624388"/>
            <a:ext cx="55848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能装其它物体的物体，称为容器。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8" grpId="0"/>
      <p:bldP spid="3073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PP_MARK_KEY" val="91139697-d1e5-4fe7-83ce-1a0273db58ec"/>
  <p:tag name="COMMONDATA" val="eyJoZGlkIjoiNTEwZDYwYjA4ODUyYzA2MmI0M2EzZjhhMWY0NWI4YW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1043</Words>
  <Application>WPS 演示</Application>
  <PresentationFormat>全屏显示(4:3)</PresentationFormat>
  <Paragraphs>130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Wingdings</vt:lpstr>
      <vt:lpstr>Calibri</vt:lpstr>
      <vt:lpstr>Calibri</vt:lpstr>
      <vt:lpstr>华文楷体</vt:lpstr>
      <vt:lpstr>楷体</vt:lpstr>
      <vt:lpstr>Times New Roman</vt:lpstr>
      <vt:lpstr>黑体</vt:lpstr>
      <vt:lpstr>楷体_GB2312</vt:lpstr>
      <vt:lpstr>新宋体</vt:lpstr>
      <vt:lpstr>Arial Unicode MS</vt:lpstr>
      <vt:lpstr>汉仪粗黑简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2013-01-25T01:44:00Z</dcterms:created>
  <dcterms:modified xsi:type="dcterms:W3CDTF">2023-02-09T05:06:56Z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D401430D8B48425496D040E9D77F6C04</vt:lpwstr>
  </property>
</Properties>
</file>