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438" r:id="rId3"/>
    <p:sldId id="439" r:id="rId5"/>
    <p:sldId id="440" r:id="rId6"/>
    <p:sldId id="441" r:id="rId7"/>
    <p:sldId id="442" r:id="rId8"/>
    <p:sldId id="443" r:id="rId9"/>
    <p:sldId id="444" r:id="rId10"/>
    <p:sldId id="445" r:id="rId11"/>
    <p:sldId id="446" r:id="rId12"/>
    <p:sldId id="447" r:id="rId13"/>
    <p:sldId id="448" r:id="rId14"/>
    <p:sldId id="449" r:id="rId15"/>
    <p:sldId id="450" r:id="rId16"/>
    <p:sldId id="451" r:id="rId17"/>
    <p:sldId id="452" r:id="rId18"/>
    <p:sldId id="453" r:id="rId19"/>
    <p:sldId id="454" r:id="rId20"/>
    <p:sldId id="455" r:id="rId21"/>
    <p:sldId id="456" r:id="rId22"/>
    <p:sldId id="457" r:id="rId23"/>
    <p:sldId id="458" r:id="rId24"/>
  </p:sldIdLst>
  <p:sldSz cx="9144000" cy="6858000" type="screen4x3"/>
  <p:notesSz cx="6858000" cy="9144000"/>
  <p:custDataLst>
    <p:tags r:id="rId2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8" userDrawn="1">
          <p15:clr>
            <a:srgbClr val="A4A3A4"/>
          </p15:clr>
        </p15:guide>
        <p15:guide id="2" pos="292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000000"/>
    <a:srgbClr val="FFFF9F"/>
    <a:srgbClr val="FF0066"/>
    <a:srgbClr val="FF0000"/>
    <a:srgbClr val="E4DF21"/>
    <a:srgbClr val="C8D927"/>
    <a:srgbClr val="DEEC22"/>
    <a:srgbClr val="E6E6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68" autoAdjust="0"/>
    <p:restoredTop sz="94477" autoAdjust="0"/>
  </p:normalViewPr>
  <p:slideViewPr>
    <p:cSldViewPr>
      <p:cViewPr varScale="1">
        <p:scale>
          <a:sx n="109" d="100"/>
          <a:sy n="109" d="100"/>
        </p:scale>
        <p:origin x="-930" y="-84"/>
      </p:cViewPr>
      <p:guideLst>
        <p:guide orient="horz" pos="2168"/>
        <p:guide pos="292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38FED3-C54B-41D4-94BC-80BE44D68AA3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39AC8BDF-B565-4478-9398-5265C7BACB7C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3795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4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040E3783-C077-45EF-9D1F-EF49814DE441}" type="slidenum">
              <a:rPr lang="zh-CN" altLang="en-US" sz="1200" b="0">
                <a:solidFill>
                  <a:schemeClr val="tx1"/>
                </a:solidFill>
                <a:latin typeface="+mn-lt"/>
                <a:ea typeface="+mn-ea"/>
              </a:rPr>
            </a:fld>
            <a:endParaRPr lang="zh-CN" altLang="en-US" sz="1200" b="0">
              <a:solidFill>
                <a:schemeClr val="tx1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35FC508-AE59-4B94-888E-B5CE21235850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fld id="{AB507553-BE37-4130-89B8-8AECABB00B37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>
    <p:fade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0.xml"/><Relationship Id="rId4" Type="http://schemas.openxmlformats.org/officeDocument/2006/relationships/slide" Target="slide2.xml"/><Relationship Id="rId3" Type="http://schemas.openxmlformats.org/officeDocument/2006/relationships/slide" Target="slide13.xml"/><Relationship Id="rId2" Type="http://schemas.openxmlformats.org/officeDocument/2006/relationships/slide" Target="slide10.xml"/><Relationship Id="rId1" Type="http://schemas.openxmlformats.org/officeDocument/2006/relationships/slide" Target="slide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1.wav"/><Relationship Id="rId2" Type="http://schemas.openxmlformats.org/officeDocument/2006/relationships/slide" Target="slide1.xml"/><Relationship Id="rId1" Type="http://schemas.openxmlformats.org/officeDocument/2006/relationships/image" Target="../media/image2.emf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audio" Target="../media/audio1.wav"/><Relationship Id="rId7" Type="http://schemas.openxmlformats.org/officeDocument/2006/relationships/slide" Target="slide1.xml"/><Relationship Id="rId6" Type="http://schemas.openxmlformats.org/officeDocument/2006/relationships/image" Target="../media/image11.emf"/><Relationship Id="rId5" Type="http://schemas.openxmlformats.org/officeDocument/2006/relationships/image" Target="../media/image10.png"/><Relationship Id="rId4" Type="http://schemas.openxmlformats.org/officeDocument/2006/relationships/slide" Target="slide15.xml"/><Relationship Id="rId3" Type="http://schemas.openxmlformats.org/officeDocument/2006/relationships/slide" Target="slide11.xml"/><Relationship Id="rId2" Type="http://schemas.openxmlformats.org/officeDocument/2006/relationships/slide" Target="slide14.xml"/><Relationship Id="rId1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slide" Target="slide13.xml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9.xml"/><Relationship Id="rId5" Type="http://schemas.openxmlformats.org/officeDocument/2006/relationships/slide" Target="slide13.xml"/><Relationship Id="rId4" Type="http://schemas.openxmlformats.org/officeDocument/2006/relationships/slide" Target="slide20.xml"/><Relationship Id="rId3" Type="http://schemas.openxmlformats.org/officeDocument/2006/relationships/slide" Target="slide18.xml"/><Relationship Id="rId2" Type="http://schemas.openxmlformats.org/officeDocument/2006/relationships/audio" Target="../media/audio2.wav"/><Relationship Id="rId1" Type="http://schemas.openxmlformats.org/officeDocument/2006/relationships/slide" Target="slide1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" Target="slide15.xml"/><Relationship Id="rId1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" Target="slide15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9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audio" Target="../media/audio1.wav"/><Relationship Id="rId3" Type="http://schemas.openxmlformats.org/officeDocument/2006/relationships/slide" Target="slide1.xml"/><Relationship Id="rId2" Type="http://schemas.openxmlformats.org/officeDocument/2006/relationships/image" Target="../media/image2.emf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slide" Target="slide15.xml"/><Relationship Id="rId1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7.png"/><Relationship Id="rId3" Type="http://schemas.openxmlformats.org/officeDocument/2006/relationships/audio" Target="../media/audio1.wav"/><Relationship Id="rId2" Type="http://schemas.openxmlformats.org/officeDocument/2006/relationships/slide" Target="slide1.xml"/><Relationship Id="rId1" Type="http://schemas.openxmlformats.org/officeDocument/2006/relationships/image" Target="../media/image16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audio" Target="../media/audio1.wav"/><Relationship Id="rId3" Type="http://schemas.openxmlformats.org/officeDocument/2006/relationships/slide" Target="slide1.xml"/><Relationship Id="rId2" Type="http://schemas.openxmlformats.org/officeDocument/2006/relationships/image" Target="../media/image2.emf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42"/>
          <p:cNvGrpSpPr/>
          <p:nvPr/>
        </p:nvGrpSpPr>
        <p:grpSpPr bwMode="auto">
          <a:xfrm>
            <a:off x="2571736" y="4929198"/>
            <a:ext cx="2159001" cy="1009650"/>
            <a:chOff x="340" y="3022"/>
            <a:chExt cx="1360" cy="636"/>
          </a:xfrm>
        </p:grpSpPr>
        <p:sp>
          <p:nvSpPr>
            <p:cNvPr id="16" name="Oval 23">
              <a:hlinkClick r:id="rId1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17" name="Rectangle 18">
              <a:hlinkClick r:id="rId1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30" y="3149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学习新知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grpSp>
        <p:nvGrpSpPr>
          <p:cNvPr id="18" name="Group 43"/>
          <p:cNvGrpSpPr/>
          <p:nvPr/>
        </p:nvGrpSpPr>
        <p:grpSpPr bwMode="auto">
          <a:xfrm>
            <a:off x="4857752" y="4919680"/>
            <a:ext cx="2160587" cy="1009650"/>
            <a:chOff x="2018" y="2976"/>
            <a:chExt cx="1361" cy="636"/>
          </a:xfrm>
        </p:grpSpPr>
        <p:sp>
          <p:nvSpPr>
            <p:cNvPr id="19" name="Oval 30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018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20" name="Rectangle 31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109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随堂练习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grpSp>
        <p:nvGrpSpPr>
          <p:cNvPr id="21" name="Group 44"/>
          <p:cNvGrpSpPr/>
          <p:nvPr/>
        </p:nvGrpSpPr>
        <p:grpSpPr bwMode="auto">
          <a:xfrm>
            <a:off x="7072330" y="4919680"/>
            <a:ext cx="2232025" cy="1009650"/>
            <a:chOff x="3696" y="2976"/>
            <a:chExt cx="1406" cy="636"/>
          </a:xfrm>
        </p:grpSpPr>
        <p:sp>
          <p:nvSpPr>
            <p:cNvPr id="22" name="Oval 32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696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23" name="Rectangle 33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32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作业设计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grpSp>
        <p:nvGrpSpPr>
          <p:cNvPr id="24" name="Group 42"/>
          <p:cNvGrpSpPr/>
          <p:nvPr/>
        </p:nvGrpSpPr>
        <p:grpSpPr bwMode="auto">
          <a:xfrm>
            <a:off x="357158" y="4929198"/>
            <a:ext cx="2159000" cy="1009650"/>
            <a:chOff x="340" y="3022"/>
            <a:chExt cx="1360" cy="636"/>
          </a:xfrm>
        </p:grpSpPr>
        <p:sp>
          <p:nvSpPr>
            <p:cNvPr id="25" name="Oval 23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26" name="Rectangle 18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30" y="3157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anose="02010600030101010101" pitchFamily="2" charset="-122"/>
                </a:rPr>
                <a:t>复习准备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sp>
        <p:nvSpPr>
          <p:cNvPr id="27" name="TextBox 16"/>
          <p:cNvSpPr txBox="1">
            <a:spLocks noChangeArrowheads="1"/>
          </p:cNvSpPr>
          <p:nvPr/>
        </p:nvSpPr>
        <p:spPr bwMode="auto">
          <a:xfrm>
            <a:off x="0" y="1052736"/>
            <a:ext cx="914400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latin typeface="华文仿宋" pitchFamily="2" charset="-122"/>
                <a:ea typeface="华文仿宋" pitchFamily="2" charset="-122"/>
              </a:rPr>
              <a:t>第</a:t>
            </a:r>
            <a:r>
              <a:rPr lang="en-US" altLang="zh-CN" sz="2800" dirty="0">
                <a:latin typeface="华文仿宋" pitchFamily="2" charset="-122"/>
                <a:ea typeface="华文仿宋" pitchFamily="2" charset="-122"/>
              </a:rPr>
              <a:t>4</a:t>
            </a:r>
            <a:r>
              <a:rPr lang="zh-CN" altLang="en-US" sz="2800" dirty="0">
                <a:latin typeface="华文仿宋" pitchFamily="2" charset="-122"/>
                <a:ea typeface="华文仿宋" pitchFamily="2" charset="-122"/>
              </a:rPr>
              <a:t>单元  </a:t>
            </a:r>
            <a:r>
              <a:rPr lang="zh-CN" altLang="zh-CN" sz="2800" dirty="0">
                <a:latin typeface="华文仿宋" pitchFamily="2" charset="-122"/>
                <a:ea typeface="华文仿宋" pitchFamily="2" charset="-122"/>
              </a:rPr>
              <a:t>长方体</a:t>
            </a:r>
            <a:r>
              <a:rPr lang="en-US" altLang="zh-CN" sz="2800" dirty="0">
                <a:latin typeface="华文仿宋" pitchFamily="2" charset="-122"/>
                <a:ea typeface="华文仿宋" pitchFamily="2" charset="-122"/>
              </a:rPr>
              <a:t>(</a:t>
            </a:r>
            <a:r>
              <a:rPr lang="zh-CN" altLang="en-US" sz="2800" dirty="0">
                <a:latin typeface="华文仿宋" pitchFamily="2" charset="-122"/>
                <a:ea typeface="华文仿宋" pitchFamily="2" charset="-122"/>
              </a:rPr>
              <a:t>二</a:t>
            </a:r>
            <a:r>
              <a:rPr lang="en-US" altLang="zh-CN" sz="2800" dirty="0">
                <a:latin typeface="华文仿宋" pitchFamily="2" charset="-122"/>
                <a:ea typeface="华文仿宋" pitchFamily="2" charset="-122"/>
              </a:rPr>
              <a:t>)</a:t>
            </a:r>
            <a:endParaRPr lang="zh-CN" altLang="en-US" sz="2800" dirty="0">
              <a:latin typeface="华文仿宋" pitchFamily="2" charset="-122"/>
              <a:ea typeface="华文仿宋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902073" y="3560182"/>
            <a:ext cx="143020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800" dirty="0">
                <a:latin typeface="华文仿宋" pitchFamily="2" charset="-122"/>
                <a:ea typeface="华文仿宋" pitchFamily="2" charset="-122"/>
              </a:rPr>
              <a:t>第</a:t>
            </a:r>
            <a:r>
              <a:rPr lang="en-US" altLang="zh-CN" sz="2800" dirty="0">
                <a:latin typeface="华文仿宋" pitchFamily="2" charset="-122"/>
                <a:ea typeface="华文仿宋" pitchFamily="2" charset="-122"/>
              </a:rPr>
              <a:t>1</a:t>
            </a:r>
            <a:r>
              <a:rPr lang="zh-CN" altLang="en-US" sz="2800" dirty="0">
                <a:latin typeface="华文仿宋" pitchFamily="2" charset="-122"/>
                <a:ea typeface="华文仿宋" pitchFamily="2" charset="-122"/>
              </a:rPr>
              <a:t>课时</a:t>
            </a:r>
            <a:endParaRPr lang="zh-CN" altLang="zh-CN" sz="2800" dirty="0">
              <a:latin typeface="华文仿宋" pitchFamily="2" charset="-122"/>
              <a:ea typeface="华文仿宋" pitchFamily="2" charset="-122"/>
            </a:endParaRPr>
          </a:p>
        </p:txBody>
      </p:sp>
      <p:sp>
        <p:nvSpPr>
          <p:cNvPr id="29" name="TextBox 16"/>
          <p:cNvSpPr txBox="1">
            <a:spLocks noChangeArrowheads="1"/>
          </p:cNvSpPr>
          <p:nvPr/>
        </p:nvSpPr>
        <p:spPr bwMode="auto">
          <a:xfrm>
            <a:off x="0" y="2031632"/>
            <a:ext cx="9144000" cy="1200329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/>
            <a:r>
              <a:rPr lang="zh-CN" altLang="en-US" sz="7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7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积单位</a:t>
            </a:r>
            <a:endParaRPr lang="zh-CN" altLang="en-US" sz="7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矩形 77"/>
          <p:cNvSpPr/>
          <p:nvPr/>
        </p:nvSpPr>
        <p:spPr>
          <a:xfrm>
            <a:off x="1079104" y="1628800"/>
            <a:ext cx="80648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solidFill>
                  <a:schemeClr val="tx1"/>
                </a:solidFill>
              </a:rPr>
              <a:t>在括号里填上适当的单位名称。</a:t>
            </a:r>
            <a:endParaRPr lang="zh-CN" altLang="zh-CN" sz="3200" dirty="0">
              <a:solidFill>
                <a:schemeClr val="tx1"/>
              </a:solidFill>
            </a:endParaRPr>
          </a:p>
        </p:txBody>
      </p:sp>
      <p:grpSp>
        <p:nvGrpSpPr>
          <p:cNvPr id="15363" name="Group 8"/>
          <p:cNvGrpSpPr/>
          <p:nvPr/>
        </p:nvGrpSpPr>
        <p:grpSpPr bwMode="auto">
          <a:xfrm>
            <a:off x="6443663" y="188913"/>
            <a:ext cx="2411412" cy="1008062"/>
            <a:chOff x="0" y="0"/>
            <a:chExt cx="1633" cy="635"/>
          </a:xfrm>
        </p:grpSpPr>
        <p:pic>
          <p:nvPicPr>
            <p:cNvPr id="15366" name="Picture 9" descr="1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367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anose="020B0604020202020204" pitchFamily="34" charset="0"/>
                <a:buNone/>
              </a:pPr>
              <a:r>
                <a:rPr lang="zh-CN" altLang="en-US" sz="3200" dirty="0">
                  <a:ea typeface="黑体" panose="02010609060101010101" pitchFamily="49" charset="-122"/>
                </a:rPr>
                <a:t>随堂练习</a:t>
              </a:r>
              <a:endParaRPr lang="zh-CN" altLang="en-US" sz="3200" dirty="0">
                <a:ea typeface="黑体" panose="02010609060101010101" pitchFamily="49" charset="-122"/>
              </a:endParaRPr>
            </a:p>
          </p:txBody>
        </p:sp>
      </p:grpSp>
      <p:sp>
        <p:nvSpPr>
          <p:cNvPr id="13321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-71470" y="764704"/>
            <a:ext cx="9215470" cy="10772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0" dirty="0" smtClean="0">
                <a:solidFill>
                  <a:srgbClr val="C00000"/>
                </a:solidFill>
                <a:latin typeface="+mj-ea"/>
                <a:ea typeface="华文楷体"/>
              </a:rPr>
              <a:t>    </a:t>
            </a:r>
            <a:endParaRPr lang="en-US" altLang="zh-CN" sz="3200" b="0" dirty="0" smtClean="0">
              <a:solidFill>
                <a:srgbClr val="C00000"/>
              </a:solidFill>
              <a:latin typeface="华文楷体" pitchFamily="2" charset="-122"/>
              <a:ea typeface="华文楷体"/>
            </a:endParaRPr>
          </a:p>
          <a:p>
            <a:pPr eaLnBrk="1" hangingPunct="1"/>
            <a:endParaRPr lang="en-US" altLang="zh-CN" sz="3200" b="0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59632" y="836712"/>
            <a:ext cx="16273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latin typeface="+mn-ea"/>
                <a:ea typeface="+mn-ea"/>
              </a:rPr>
              <a:t>第一关</a:t>
            </a:r>
            <a:r>
              <a:rPr lang="en-US" altLang="zh-CN" sz="3200" dirty="0" smtClean="0">
                <a:latin typeface="+mn-ea"/>
                <a:ea typeface="+mn-ea"/>
              </a:rPr>
              <a:t>: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259632" y="3068960"/>
            <a:ext cx="59554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一台录音机的体积是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20(</a:t>
            </a:r>
            <a:r>
              <a:rPr lang="zh-CN" altLang="zh-CN" sz="3200" i="1" dirty="0" smtClean="0">
                <a:solidFill>
                  <a:schemeClr val="tx1"/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。</a:t>
            </a:r>
            <a:endParaRPr lang="zh-CN" altLang="zh-CN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259632" y="3933056"/>
            <a:ext cx="63674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运货集装箱的体积约是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40(</a:t>
            </a:r>
            <a:r>
              <a:rPr lang="zh-CN" altLang="zh-CN" sz="3200" i="1" dirty="0" smtClean="0">
                <a:solidFill>
                  <a:schemeClr val="tx1"/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。</a:t>
            </a:r>
            <a:endParaRPr lang="zh-CN" altLang="zh-CN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637361" y="3136427"/>
            <a:ext cx="9236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C00000"/>
                </a:solidFill>
                <a:latin typeface="华文楷体"/>
                <a:ea typeface="华文楷体"/>
              </a:rPr>
              <a:t>dm</a:t>
            </a:r>
            <a:r>
              <a:rPr lang="en-US" altLang="zh-CN" sz="2800" baseline="30000" dirty="0" smtClean="0">
                <a:solidFill>
                  <a:srgbClr val="C00000"/>
                </a:solidFill>
                <a:latin typeface="华文楷体"/>
                <a:ea typeface="华文楷体"/>
              </a:rPr>
              <a:t>3</a:t>
            </a:r>
            <a:endParaRPr lang="zh-CN" altLang="en-US" sz="2800" dirty="0">
              <a:solidFill>
                <a:srgbClr val="C00000"/>
              </a:solidFill>
              <a:latin typeface="华文楷体"/>
              <a:ea typeface="华文楷体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169190" y="4021115"/>
            <a:ext cx="6848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C00000"/>
                </a:solidFill>
                <a:latin typeface="华文楷体"/>
                <a:ea typeface="华文楷体"/>
              </a:rPr>
              <a:t>m</a:t>
            </a:r>
            <a:r>
              <a:rPr lang="en-US" altLang="zh-CN" sz="2800" baseline="30000" dirty="0" smtClean="0">
                <a:solidFill>
                  <a:srgbClr val="C00000"/>
                </a:solidFill>
                <a:latin typeface="华文楷体"/>
                <a:ea typeface="华文楷体"/>
              </a:rPr>
              <a:t>3</a:t>
            </a:r>
            <a:endParaRPr lang="zh-CN" altLang="en-US" sz="2800" dirty="0">
              <a:solidFill>
                <a:srgbClr val="C00000"/>
              </a:solidFill>
              <a:latin typeface="华文楷体"/>
              <a:ea typeface="华文楷体"/>
            </a:endParaRP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/>
      <p:bldP spid="9" grpId="0"/>
      <p:bldP spid="12" grpId="0"/>
      <p:bldP spid="13" grpId="0"/>
      <p:bldP spid="14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59632" y="1548081"/>
            <a:ext cx="43569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solidFill>
                  <a:schemeClr val="tx1"/>
                </a:solidFill>
              </a:rPr>
              <a:t>连一连。</a:t>
            </a:r>
            <a:endParaRPr lang="zh-CN" altLang="zh-CN" sz="3200" dirty="0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-71470" y="764704"/>
            <a:ext cx="9215470" cy="10772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0" dirty="0" smtClean="0">
                <a:solidFill>
                  <a:srgbClr val="C00000"/>
                </a:solidFill>
                <a:latin typeface="+mj-ea"/>
                <a:ea typeface="华文楷体"/>
              </a:rPr>
              <a:t>    </a:t>
            </a:r>
            <a:endParaRPr lang="en-US" altLang="zh-CN" sz="3200" b="0" dirty="0" smtClean="0">
              <a:solidFill>
                <a:srgbClr val="C00000"/>
              </a:solidFill>
              <a:latin typeface="华文楷体" pitchFamily="2" charset="-122"/>
              <a:ea typeface="华文楷体"/>
            </a:endParaRPr>
          </a:p>
          <a:p>
            <a:pPr eaLnBrk="1" hangingPunct="1"/>
            <a:endParaRPr lang="en-US" altLang="zh-CN" sz="3200" b="0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59632" y="836712"/>
            <a:ext cx="16273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latin typeface="+mn-ea"/>
                <a:ea typeface="+mn-ea"/>
              </a:rPr>
              <a:t>第</a:t>
            </a:r>
            <a:r>
              <a:rPr lang="zh-CN" altLang="en-US" sz="3200" dirty="0" smtClean="0">
                <a:latin typeface="+mn-ea"/>
                <a:ea typeface="+mn-ea"/>
              </a:rPr>
              <a:t>二</a:t>
            </a:r>
            <a:r>
              <a:rPr lang="zh-CN" altLang="zh-CN" sz="3200" dirty="0" smtClean="0">
                <a:latin typeface="+mn-ea"/>
                <a:ea typeface="+mn-ea"/>
              </a:rPr>
              <a:t>关</a:t>
            </a:r>
            <a:r>
              <a:rPr lang="en-US" altLang="zh-CN" sz="3200" dirty="0" smtClean="0">
                <a:latin typeface="+mn-ea"/>
                <a:ea typeface="+mn-ea"/>
              </a:rPr>
              <a:t>: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83568" y="2276872"/>
            <a:ext cx="4572000" cy="35394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学校主席台的体积</a:t>
            </a:r>
            <a:endParaRPr lang="en-US" altLang="zh-CN" sz="3200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endParaRPr lang="en-US" altLang="zh-CN" sz="3200" i="1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r>
              <a:rPr lang="zh-CN" altLang="zh-CN" sz="3200" i="1" dirty="0" smtClean="0">
                <a:solidFill>
                  <a:schemeClr val="tx1"/>
                </a:solidFill>
                <a:latin typeface="+mn-ea"/>
                <a:ea typeface="+mn-ea"/>
              </a:rPr>
              <a:t>　　　　</a:t>
            </a:r>
            <a:endParaRPr lang="zh-CN" altLang="zh-CN" sz="3200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书包的体积</a:t>
            </a:r>
            <a:endParaRPr lang="en-US" altLang="zh-CN" sz="3200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endParaRPr lang="en-US" altLang="zh-CN" sz="3200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	</a:t>
            </a:r>
            <a:endParaRPr lang="zh-CN" altLang="zh-CN" sz="3200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碳素墨水盒的体积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442292" y="2276872"/>
            <a:ext cx="26581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i="1" dirty="0" smtClean="0">
                <a:solidFill>
                  <a:schemeClr val="tx1"/>
                </a:solidFill>
                <a:latin typeface="+mn-ea"/>
                <a:ea typeface="+mn-ea"/>
              </a:rPr>
              <a:t>　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24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立方厘米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436096" y="3717032"/>
            <a:ext cx="22461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i="1" dirty="0" smtClean="0">
                <a:solidFill>
                  <a:schemeClr val="tx1"/>
                </a:solidFill>
                <a:latin typeface="+mn-ea"/>
                <a:ea typeface="+mn-ea"/>
              </a:rPr>
              <a:t>　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24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立方米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436096" y="5148481"/>
            <a:ext cx="26581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i="1" dirty="0" smtClean="0">
                <a:solidFill>
                  <a:schemeClr val="tx1"/>
                </a:solidFill>
                <a:latin typeface="+mn-ea"/>
                <a:ea typeface="+mn-ea"/>
              </a:rPr>
              <a:t>　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24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立方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分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米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4139952" y="2708920"/>
            <a:ext cx="1728192" cy="1296144"/>
          </a:xfrm>
          <a:prstGeom prst="line">
            <a:avLst/>
          </a:prstGeom>
          <a:ln w="222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3059832" y="4077072"/>
            <a:ext cx="2808312" cy="1440160"/>
          </a:xfrm>
          <a:prstGeom prst="line">
            <a:avLst/>
          </a:prstGeom>
          <a:ln w="222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4139952" y="2708920"/>
            <a:ext cx="1800200" cy="2736304"/>
          </a:xfrm>
          <a:prstGeom prst="line">
            <a:avLst/>
          </a:prstGeom>
          <a:ln w="222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9" grpId="0"/>
      <p:bldP spid="10" grpId="0"/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矩形 77"/>
          <p:cNvSpPr/>
          <p:nvPr/>
        </p:nvSpPr>
        <p:spPr>
          <a:xfrm>
            <a:off x="1295128" y="1628800"/>
            <a:ext cx="60131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solidFill>
                  <a:schemeClr val="tx1"/>
                </a:solidFill>
              </a:rPr>
              <a:t>我能判断对。</a:t>
            </a:r>
            <a:endParaRPr lang="zh-CN" altLang="zh-CN" sz="3200" dirty="0">
              <a:solidFill>
                <a:schemeClr val="tx1"/>
              </a:solidFill>
            </a:endParaRPr>
          </a:p>
        </p:txBody>
      </p:sp>
      <p:sp>
        <p:nvSpPr>
          <p:cNvPr id="13321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-71470" y="764704"/>
            <a:ext cx="9215470" cy="10772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0" dirty="0" smtClean="0">
                <a:solidFill>
                  <a:srgbClr val="C00000"/>
                </a:solidFill>
                <a:latin typeface="+mj-ea"/>
                <a:ea typeface="华文楷体"/>
              </a:rPr>
              <a:t>    </a:t>
            </a:r>
            <a:endParaRPr lang="en-US" altLang="zh-CN" sz="3200" b="0" dirty="0" smtClean="0">
              <a:solidFill>
                <a:srgbClr val="C00000"/>
              </a:solidFill>
              <a:latin typeface="华文楷体" pitchFamily="2" charset="-122"/>
              <a:ea typeface="华文楷体"/>
            </a:endParaRPr>
          </a:p>
          <a:p>
            <a:pPr eaLnBrk="1" hangingPunct="1"/>
            <a:endParaRPr lang="en-US" altLang="zh-CN" sz="3200" b="0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59632" y="836712"/>
            <a:ext cx="16273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latin typeface="+mn-ea"/>
                <a:ea typeface="+mn-ea"/>
              </a:rPr>
              <a:t>第</a:t>
            </a:r>
            <a:r>
              <a:rPr lang="zh-CN" altLang="en-US" sz="3200" dirty="0" smtClean="0">
                <a:latin typeface="+mn-ea"/>
                <a:ea typeface="+mn-ea"/>
              </a:rPr>
              <a:t>三</a:t>
            </a:r>
            <a:r>
              <a:rPr lang="zh-CN" altLang="zh-CN" sz="3200" dirty="0" smtClean="0">
                <a:latin typeface="+mn-ea"/>
                <a:ea typeface="+mn-ea"/>
              </a:rPr>
              <a:t>关</a:t>
            </a:r>
            <a:r>
              <a:rPr lang="en-US" altLang="zh-CN" sz="3200" dirty="0" smtClean="0">
                <a:latin typeface="+mn-ea"/>
                <a:ea typeface="+mn-ea"/>
              </a:rPr>
              <a:t>: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11560" y="2204864"/>
            <a:ext cx="8784976" cy="1454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(1)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体积相等的两个长方体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表面积一定相</a:t>
            </a:r>
            <a:endParaRPr lang="en-US" altLang="zh-CN" sz="3200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等。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	(</a:t>
            </a:r>
            <a:r>
              <a:rPr lang="zh-CN" altLang="zh-CN" sz="3200" i="1" dirty="0" smtClean="0">
                <a:solidFill>
                  <a:schemeClr val="tx1"/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)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11560" y="3918972"/>
            <a:ext cx="7920880" cy="1454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(2)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棱长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分米的正方体放在桌子上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这个正</a:t>
            </a:r>
            <a:endParaRPr lang="en-US" altLang="zh-CN" sz="3200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方体占地面积是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立方分米。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	(</a:t>
            </a:r>
            <a:r>
              <a:rPr lang="zh-CN" altLang="zh-CN" sz="3200" i="1" dirty="0" smtClean="0">
                <a:solidFill>
                  <a:schemeClr val="tx1"/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)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889312" y="3095464"/>
            <a:ext cx="10081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×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465572" y="4823656"/>
            <a:ext cx="10081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×</a:t>
            </a:r>
            <a:endParaRPr lang="zh-CN" altLang="en-US" sz="3200" dirty="0">
              <a:latin typeface="+mn-ea"/>
              <a:ea typeface="+mn-ea"/>
            </a:endParaRPr>
          </a:p>
        </p:txBody>
      </p:sp>
      <p:grpSp>
        <p:nvGrpSpPr>
          <p:cNvPr id="20" name="Group 16"/>
          <p:cNvGrpSpPr/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21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</a:ln>
          </p:spPr>
        </p:pic>
        <p:sp>
          <p:nvSpPr>
            <p:cNvPr id="22" name="Text Box 18">
              <a:hlinkClick r:id="rId2" action="ppaction://hlinksldjump" highlightClick="1">
                <a:snd r:embed="rId3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/>
      <p:bldP spid="9" grpId="0"/>
      <p:bldP spid="16" grpId="0"/>
      <p:bldP spid="17" grpId="0"/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Group 2"/>
          <p:cNvGrpSpPr/>
          <p:nvPr/>
        </p:nvGrpSpPr>
        <p:grpSpPr bwMode="auto">
          <a:xfrm>
            <a:off x="6372225" y="333375"/>
            <a:ext cx="2411413" cy="1008063"/>
            <a:chOff x="0" y="0"/>
            <a:chExt cx="1633" cy="635"/>
          </a:xfrm>
        </p:grpSpPr>
        <p:pic>
          <p:nvPicPr>
            <p:cNvPr id="18447" name="Picture 3" descr="1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448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anose="020B0604020202020204" pitchFamily="34" charset="0"/>
                <a:buNone/>
              </a:pPr>
              <a:r>
                <a:rPr lang="zh-CN" altLang="en-US" sz="3200">
                  <a:ea typeface="黑体" panose="02010609060101010101" pitchFamily="49" charset="-122"/>
                </a:rPr>
                <a:t>作业设计</a:t>
              </a:r>
              <a:endParaRPr lang="zh-CN" altLang="en-US" sz="3200">
                <a:ea typeface="黑体" panose="02010609060101010101" pitchFamily="49" charset="-122"/>
              </a:endParaRPr>
            </a:p>
          </p:txBody>
        </p:sp>
      </p:grpSp>
      <p:grpSp>
        <p:nvGrpSpPr>
          <p:cNvPr id="18435" name="Group 17"/>
          <p:cNvGrpSpPr/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18445" name="AutoShape 13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18446" name="Text Box 14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  <a:endParaRPr lang="en-US" altLang="zh-CN" sz="3200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18436" name="Group 18"/>
          <p:cNvGrpSpPr/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18443" name="AutoShape 15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18444" name="Text Box 16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  <a:endParaRPr lang="en-US" altLang="zh-CN" sz="3200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5" name="Group 28"/>
          <p:cNvGrpSpPr/>
          <p:nvPr/>
        </p:nvGrpSpPr>
        <p:grpSpPr bwMode="auto">
          <a:xfrm>
            <a:off x="2410618" y="2997201"/>
            <a:ext cx="4465638" cy="1944688"/>
            <a:chOff x="1337" y="1842"/>
            <a:chExt cx="2813" cy="1225"/>
          </a:xfrm>
        </p:grpSpPr>
        <p:pic>
          <p:nvPicPr>
            <p:cNvPr id="18441" name="Picture 15" descr="男天使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2744" y="1933"/>
              <a:ext cx="1406" cy="1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442" name="AutoShape 27"/>
            <p:cNvSpPr>
              <a:spLocks noChangeArrowheads="1"/>
            </p:cNvSpPr>
            <p:nvPr/>
          </p:nvSpPr>
          <p:spPr bwMode="auto">
            <a:xfrm>
              <a:off x="1337" y="1842"/>
              <a:ext cx="1316" cy="726"/>
            </a:xfrm>
            <a:prstGeom prst="wedgeRoundRectCallout">
              <a:avLst>
                <a:gd name="adj1" fmla="val 68606"/>
                <a:gd name="adj2" fmla="val 62222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>
                <a:lnSpc>
                  <a:spcPct val="120000"/>
                </a:lnSpc>
              </a:pPr>
              <a:r>
                <a:rPr lang="zh-CN" altLang="zh-CN" sz="2800" dirty="0" smtClean="0">
                  <a:solidFill>
                    <a:schemeClr val="accent2"/>
                  </a:solidFill>
                  <a:latin typeface="+mn-ea"/>
                  <a:ea typeface="+mn-ea"/>
                </a:rPr>
                <a:t>开始闯关</a:t>
              </a:r>
              <a:r>
                <a:rPr lang="zh-CN" altLang="en-US" sz="2800" dirty="0" smtClean="0">
                  <a:solidFill>
                    <a:schemeClr val="accent2"/>
                  </a:solidFill>
                  <a:latin typeface="+mn-ea"/>
                  <a:ea typeface="+mn-ea"/>
                </a:rPr>
                <a:t>啦！！</a:t>
              </a:r>
              <a:endParaRPr lang="en-US" altLang="zh-CN" sz="2800" dirty="0">
                <a:solidFill>
                  <a:schemeClr val="accent2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18438" name="Group 16"/>
          <p:cNvGrpSpPr/>
          <p:nvPr/>
        </p:nvGrpSpPr>
        <p:grpSpPr bwMode="auto">
          <a:xfrm>
            <a:off x="6011863" y="5805488"/>
            <a:ext cx="1684337" cy="877887"/>
            <a:chOff x="2699" y="3612"/>
            <a:chExt cx="1061" cy="553"/>
          </a:xfrm>
        </p:grpSpPr>
        <p:pic>
          <p:nvPicPr>
            <p:cNvPr id="18439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</a:ln>
          </p:spPr>
        </p:pic>
        <p:sp>
          <p:nvSpPr>
            <p:cNvPr id="18440" name="Text Box 18">
              <a:hlinkClick r:id="rId7" action="ppaction://hlinksldjump" highlightClick="1">
                <a:snd r:embed="rId8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</a:ln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60" name="Group 38"/>
          <p:cNvGrpSpPr/>
          <p:nvPr/>
        </p:nvGrpSpPr>
        <p:grpSpPr bwMode="auto">
          <a:xfrm>
            <a:off x="3276600" y="188913"/>
            <a:ext cx="1584325" cy="579437"/>
            <a:chOff x="1066" y="2795"/>
            <a:chExt cx="998" cy="365"/>
          </a:xfrm>
        </p:grpSpPr>
        <p:sp>
          <p:nvSpPr>
            <p:cNvPr id="19485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997" cy="363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19486" name="Text Box 40"/>
            <p:cNvSpPr txBox="1">
              <a:spLocks noChangeArrowheads="1"/>
            </p:cNvSpPr>
            <p:nvPr/>
          </p:nvSpPr>
          <p:spPr bwMode="auto">
            <a:xfrm>
              <a:off x="1111" y="2795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1</a:t>
              </a:r>
              <a:endParaRPr lang="en-US" altLang="zh-CN" sz="320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12" name="Group 12"/>
          <p:cNvGrpSpPr/>
          <p:nvPr/>
        </p:nvGrpSpPr>
        <p:grpSpPr bwMode="auto">
          <a:xfrm>
            <a:off x="5292725" y="6237312"/>
            <a:ext cx="2376488" cy="563562"/>
            <a:chOff x="1474" y="3765"/>
            <a:chExt cx="952" cy="355"/>
          </a:xfrm>
        </p:grpSpPr>
        <p:sp>
          <p:nvSpPr>
            <p:cNvPr id="13" name="AutoShape 13">
              <a:hlinkClick r:id="rId1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65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15" name="Text Box 14">
              <a:hlinkClick r:id="rId1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返回作业设计</a:t>
              </a:r>
              <a:endParaRPr lang="zh-CN" altLang="en-US" sz="2800" dirty="0">
                <a:solidFill>
                  <a:schemeClr val="tx1"/>
                </a:solidFill>
                <a:latin typeface="Calibri" panose="020F0502020204030204" pitchFamily="34" charset="0"/>
                <a:ea typeface="楷体_GB2312" pitchFamily="49" charset="-122"/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395536" y="1724615"/>
            <a:ext cx="87484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5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2</a:t>
            </a:r>
            <a:r>
              <a:rPr lang="en-US" altLang="zh-CN" sz="3200" i="1" dirty="0" smtClean="0">
                <a:solidFill>
                  <a:schemeClr val="tx1"/>
                </a:solidFill>
                <a:latin typeface="+mn-ea"/>
                <a:ea typeface="+mn-ea"/>
              </a:rPr>
              <a:t>.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填上适当的体积单位。</a:t>
            </a:r>
            <a:endParaRPr lang="zh-CN" altLang="en-US" sz="3200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endParaRPr lang="zh-CN" altLang="zh-CN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-34958" y="1055638"/>
            <a:ext cx="9215470" cy="10772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dirty="0" smtClean="0">
                <a:solidFill>
                  <a:srgbClr val="C00000"/>
                </a:solidFill>
                <a:latin typeface="+mj-ea"/>
                <a:ea typeface="华文楷体"/>
              </a:rPr>
              <a:t>    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/>
              </a:rPr>
              <a:t>39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/>
              </a:rPr>
              <a:t>页“练一练”第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/>
              </a:rPr>
              <a:t>2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/>
              </a:rPr>
              <a:t>题。</a:t>
            </a:r>
            <a:endParaRPr lang="en-US" altLang="zh-CN" sz="3200" dirty="0" smtClean="0">
              <a:solidFill>
                <a:srgbClr val="C00000"/>
              </a:solidFill>
              <a:latin typeface="华文楷体" pitchFamily="2" charset="-122"/>
              <a:ea typeface="华文楷体"/>
            </a:endParaRPr>
          </a:p>
          <a:p>
            <a:pPr eaLnBrk="1" hangingPunct="1"/>
            <a:endParaRPr lang="en-US" altLang="zh-CN" sz="3200" b="0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" name="TextBox 4"/>
          <p:cNvSpPr txBox="1">
            <a:spLocks noChangeArrowheads="1"/>
          </p:cNvSpPr>
          <p:nvPr/>
        </p:nvSpPr>
        <p:spPr bwMode="auto">
          <a:xfrm>
            <a:off x="107950" y="4117504"/>
            <a:ext cx="1439863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3200" b="1">
                <a:solidFill>
                  <a:schemeClr val="tx1"/>
                </a:solidFill>
              </a:rPr>
              <a:t>铅笔盒</a:t>
            </a:r>
            <a:endParaRPr lang="zh-CN" altLang="en-US" sz="3200" b="1">
              <a:solidFill>
                <a:schemeClr val="tx1"/>
              </a:solidFill>
            </a:endParaRPr>
          </a:p>
        </p:txBody>
      </p:sp>
      <p:sp>
        <p:nvSpPr>
          <p:cNvPr id="19" name="TextBox 5"/>
          <p:cNvSpPr txBox="1">
            <a:spLocks noChangeArrowheads="1"/>
          </p:cNvSpPr>
          <p:nvPr/>
        </p:nvSpPr>
        <p:spPr bwMode="auto">
          <a:xfrm>
            <a:off x="1835150" y="4090516"/>
            <a:ext cx="144145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3200" b="1">
                <a:solidFill>
                  <a:schemeClr val="tx1"/>
                </a:solidFill>
              </a:rPr>
              <a:t>橡皮</a:t>
            </a:r>
            <a:endParaRPr lang="zh-CN" altLang="en-US" sz="3200" b="1">
              <a:solidFill>
                <a:schemeClr val="tx1"/>
              </a:solidFill>
            </a:endParaRPr>
          </a:p>
        </p:txBody>
      </p:sp>
      <p:sp>
        <p:nvSpPr>
          <p:cNvPr id="20" name="TextBox 6"/>
          <p:cNvSpPr txBox="1">
            <a:spLocks noChangeArrowheads="1"/>
          </p:cNvSpPr>
          <p:nvPr/>
        </p:nvSpPr>
        <p:spPr bwMode="auto">
          <a:xfrm>
            <a:off x="3563938" y="4090516"/>
            <a:ext cx="1439862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3200" b="1">
                <a:solidFill>
                  <a:schemeClr val="tx1"/>
                </a:solidFill>
              </a:rPr>
              <a:t>牙膏盒</a:t>
            </a:r>
            <a:endParaRPr lang="zh-CN" altLang="en-US" sz="3200" b="1">
              <a:solidFill>
                <a:schemeClr val="tx1"/>
              </a:solidFill>
            </a:endParaRPr>
          </a:p>
        </p:txBody>
      </p:sp>
      <p:sp>
        <p:nvSpPr>
          <p:cNvPr id="21" name="TextBox 7"/>
          <p:cNvSpPr txBox="1">
            <a:spLocks noChangeArrowheads="1"/>
          </p:cNvSpPr>
          <p:nvPr/>
        </p:nvSpPr>
        <p:spPr bwMode="auto">
          <a:xfrm>
            <a:off x="5508625" y="4090516"/>
            <a:ext cx="1439863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3200" b="1">
                <a:solidFill>
                  <a:schemeClr val="tx1"/>
                </a:solidFill>
              </a:rPr>
              <a:t>水果箱</a:t>
            </a:r>
            <a:endParaRPr lang="zh-CN" altLang="en-US" sz="3200" b="1">
              <a:solidFill>
                <a:schemeClr val="tx1"/>
              </a:solidFill>
            </a:endParaRPr>
          </a:p>
        </p:txBody>
      </p:sp>
      <p:sp>
        <p:nvSpPr>
          <p:cNvPr id="22" name="TextBox 8"/>
          <p:cNvSpPr txBox="1">
            <a:spLocks noChangeArrowheads="1"/>
          </p:cNvSpPr>
          <p:nvPr/>
        </p:nvSpPr>
        <p:spPr bwMode="auto">
          <a:xfrm>
            <a:off x="7380288" y="4090516"/>
            <a:ext cx="1439862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3200" b="1">
                <a:solidFill>
                  <a:schemeClr val="tx1"/>
                </a:solidFill>
              </a:rPr>
              <a:t>集装箱</a:t>
            </a:r>
            <a:endParaRPr lang="zh-CN" altLang="en-US" sz="3200" b="1">
              <a:solidFill>
                <a:schemeClr val="tx1"/>
              </a:solidFill>
            </a:endParaRPr>
          </a:p>
        </p:txBody>
      </p:sp>
      <p:sp>
        <p:nvSpPr>
          <p:cNvPr id="23" name="TextBox 9"/>
          <p:cNvSpPr txBox="1">
            <a:spLocks noChangeArrowheads="1"/>
          </p:cNvSpPr>
          <p:nvPr/>
        </p:nvSpPr>
        <p:spPr bwMode="auto">
          <a:xfrm>
            <a:off x="107950" y="4882679"/>
            <a:ext cx="71913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</a:rPr>
              <a:t>75</a:t>
            </a: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647700" y="5364257"/>
            <a:ext cx="1081333" cy="0"/>
          </a:xfrm>
          <a:prstGeom prst="line">
            <a:avLst/>
          </a:prstGeom>
          <a:ln w="28575">
            <a:solidFill>
              <a:srgbClr val="B224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12"/>
          <p:cNvSpPr txBox="1">
            <a:spLocks noChangeArrowheads="1"/>
          </p:cNvSpPr>
          <p:nvPr/>
        </p:nvSpPr>
        <p:spPr bwMode="auto">
          <a:xfrm>
            <a:off x="1835150" y="4932457"/>
            <a:ext cx="865829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</a:rPr>
              <a:t>8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2376488" y="5364257"/>
            <a:ext cx="1081331" cy="0"/>
          </a:xfrm>
          <a:prstGeom prst="line">
            <a:avLst/>
          </a:prstGeom>
          <a:ln w="28575">
            <a:solidFill>
              <a:srgbClr val="B224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14"/>
          <p:cNvSpPr txBox="1">
            <a:spLocks noChangeArrowheads="1"/>
          </p:cNvSpPr>
          <p:nvPr/>
        </p:nvSpPr>
        <p:spPr bwMode="auto">
          <a:xfrm>
            <a:off x="3563938" y="4932457"/>
            <a:ext cx="865829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tx1"/>
                </a:solidFill>
                <a:latin typeface="宋体" panose="02010600030101010101" pitchFamily="2" charset="-122"/>
              </a:rPr>
              <a:t>50</a:t>
            </a:r>
            <a:endParaRPr lang="zh-CN" altLang="en-US" sz="3200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4183200" y="5377509"/>
            <a:ext cx="1081331" cy="0"/>
          </a:xfrm>
          <a:prstGeom prst="line">
            <a:avLst/>
          </a:prstGeom>
          <a:ln w="28575">
            <a:solidFill>
              <a:srgbClr val="B224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16"/>
          <p:cNvSpPr txBox="1">
            <a:spLocks noChangeArrowheads="1"/>
          </p:cNvSpPr>
          <p:nvPr/>
        </p:nvSpPr>
        <p:spPr bwMode="auto">
          <a:xfrm>
            <a:off x="5435600" y="4932457"/>
            <a:ext cx="865829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tx1"/>
                </a:solidFill>
                <a:latin typeface="宋体" panose="02010600030101010101" pitchFamily="2" charset="-122"/>
              </a:rPr>
              <a:t>48</a:t>
            </a:r>
            <a:endParaRPr lang="zh-CN" altLang="en-US" sz="3200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6003442" y="5377509"/>
            <a:ext cx="1079425" cy="0"/>
          </a:xfrm>
          <a:prstGeom prst="line">
            <a:avLst/>
          </a:prstGeom>
          <a:ln w="28575">
            <a:solidFill>
              <a:srgbClr val="B224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18"/>
          <p:cNvSpPr txBox="1">
            <a:spLocks noChangeArrowheads="1"/>
          </p:cNvSpPr>
          <p:nvPr/>
        </p:nvSpPr>
        <p:spPr bwMode="auto">
          <a:xfrm>
            <a:off x="7308850" y="4932457"/>
            <a:ext cx="863922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tx1"/>
                </a:solidFill>
                <a:latin typeface="宋体" panose="02010600030101010101" pitchFamily="2" charset="-122"/>
              </a:rPr>
              <a:t>40</a:t>
            </a:r>
            <a:endParaRPr lang="zh-CN" altLang="en-US" sz="3200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7861852" y="5382755"/>
            <a:ext cx="1081333" cy="0"/>
          </a:xfrm>
          <a:prstGeom prst="line">
            <a:avLst/>
          </a:prstGeom>
          <a:ln w="28575">
            <a:solidFill>
              <a:srgbClr val="B224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755650" y="4870544"/>
            <a:ext cx="865829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C00000"/>
                </a:solidFill>
                <a:latin typeface="宋体" panose="02010600030101010101" pitchFamily="2" charset="-122"/>
              </a:rPr>
              <a:t>cm</a:t>
            </a:r>
            <a:r>
              <a:rPr lang="en-US" altLang="zh-CN" sz="3200" b="1" baseline="30000" dirty="0">
                <a:solidFill>
                  <a:srgbClr val="C00000"/>
                </a:solidFill>
                <a:latin typeface="宋体" panose="02010600030101010101" pitchFamily="2" charset="-122"/>
              </a:rPr>
              <a:t>3</a:t>
            </a:r>
            <a:endParaRPr lang="zh-CN" altLang="en-US" sz="3200" b="1" baseline="30000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2513013" y="4873719"/>
            <a:ext cx="863921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3200" b="1">
                <a:solidFill>
                  <a:srgbClr val="C00000"/>
                </a:solidFill>
                <a:latin typeface="宋体" panose="02010600030101010101" pitchFamily="2" charset="-122"/>
              </a:rPr>
              <a:t>cm</a:t>
            </a:r>
            <a:r>
              <a:rPr lang="en-US" altLang="zh-CN" sz="3200" b="1" baseline="30000">
                <a:solidFill>
                  <a:srgbClr val="C00000"/>
                </a:solidFill>
                <a:latin typeface="宋体" panose="02010600030101010101" pitchFamily="2" charset="-122"/>
              </a:rPr>
              <a:t>3</a:t>
            </a:r>
            <a:endParaRPr lang="zh-CN" altLang="en-US" sz="3200" b="1" baseline="3000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4291150" y="4913959"/>
            <a:ext cx="865829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3200" b="1">
                <a:solidFill>
                  <a:srgbClr val="C00000"/>
                </a:solidFill>
                <a:latin typeface="宋体" panose="02010600030101010101" pitchFamily="2" charset="-122"/>
              </a:rPr>
              <a:t>cm</a:t>
            </a:r>
            <a:r>
              <a:rPr lang="en-US" altLang="zh-CN" sz="3200" b="1" baseline="30000">
                <a:solidFill>
                  <a:srgbClr val="C00000"/>
                </a:solidFill>
                <a:latin typeface="宋体" panose="02010600030101010101" pitchFamily="2" charset="-122"/>
              </a:rPr>
              <a:t>3</a:t>
            </a:r>
            <a:endParaRPr lang="zh-CN" altLang="en-US" sz="3200" b="1" baseline="3000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6135204" y="4898084"/>
            <a:ext cx="863922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C00000"/>
                </a:solidFill>
                <a:latin typeface="宋体" panose="02010600030101010101" pitchFamily="2" charset="-122"/>
              </a:rPr>
              <a:t>dm</a:t>
            </a:r>
            <a:r>
              <a:rPr lang="en-US" altLang="zh-CN" sz="3200" b="1" baseline="30000" dirty="0">
                <a:solidFill>
                  <a:srgbClr val="C00000"/>
                </a:solidFill>
                <a:latin typeface="宋体" panose="02010600030101010101" pitchFamily="2" charset="-122"/>
              </a:rPr>
              <a:t>3</a:t>
            </a:r>
            <a:endParaRPr lang="zh-CN" altLang="en-US" sz="3200" b="1" baseline="30000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7969802" y="4919205"/>
            <a:ext cx="863922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3200" b="1">
                <a:solidFill>
                  <a:srgbClr val="C00000"/>
                </a:solidFill>
                <a:latin typeface="宋体" panose="02010600030101010101" pitchFamily="2" charset="-122"/>
              </a:rPr>
              <a:t>m</a:t>
            </a:r>
            <a:r>
              <a:rPr lang="en-US" altLang="zh-CN" sz="3200" b="1" baseline="30000">
                <a:solidFill>
                  <a:srgbClr val="C00000"/>
                </a:solidFill>
                <a:latin typeface="宋体" panose="02010600030101010101" pitchFamily="2" charset="-122"/>
              </a:rPr>
              <a:t>3</a:t>
            </a:r>
            <a:endParaRPr lang="zh-CN" altLang="en-US" sz="3200" b="1" baseline="3000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pic>
        <p:nvPicPr>
          <p:cNvPr id="39" name="Picture 2" descr="C:\Users\Administrator\Desktop\图片6副本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9512" y="2636912"/>
            <a:ext cx="8796337" cy="1262063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  <p:bldP spid="37" grpId="0"/>
      <p:bldP spid="3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"/>
          <p:cNvGrpSpPr/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25" name="Group 2"/>
            <p:cNvGrpSpPr/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35" name="未知"/>
              <p:cNvSpPr/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104"/>
                  <a:gd name="T13" fmla="*/ 0 h 288"/>
                  <a:gd name="T14" fmla="*/ 1104 w 1104"/>
                  <a:gd name="T15" fmla="*/ 288 h 28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 w="9525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6" name="未知"/>
              <p:cNvSpPr/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20"/>
                  <a:gd name="T16" fmla="*/ 0 h 1008"/>
                  <a:gd name="T17" fmla="*/ 1920 w 1920"/>
                  <a:gd name="T18" fmla="*/ 1008 h 10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 cmpd="sng">
                <a:solidFill>
                  <a:srgbClr val="FF9933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7" name="未知"/>
              <p:cNvSpPr/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0"/>
                  <a:gd name="T16" fmla="*/ 0 h 432"/>
                  <a:gd name="T17" fmla="*/ 2160 w 2160"/>
                  <a:gd name="T18" fmla="*/ 432 h 4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 cap="flat" cmpd="sng">
                <a:solidFill>
                  <a:srgbClr val="FF9933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8" name="未知"/>
              <p:cNvSpPr/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60"/>
                  <a:gd name="T16" fmla="*/ 0 h 600"/>
                  <a:gd name="T17" fmla="*/ 1860 w 1860"/>
                  <a:gd name="T18" fmla="*/ 600 h 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 cap="flat" cmpd="sng">
                <a:solidFill>
                  <a:srgbClr val="FF9933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9" name="未知"/>
              <p:cNvSpPr/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44"/>
                  <a:gd name="T16" fmla="*/ 0 h 192"/>
                  <a:gd name="T17" fmla="*/ 2244 w 2244"/>
                  <a:gd name="T18" fmla="*/ 192 h 19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 cap="flat" cmpd="sng">
                <a:solidFill>
                  <a:srgbClr val="FF9933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0" name="未知"/>
              <p:cNvSpPr/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72"/>
                  <a:gd name="T16" fmla="*/ 0 h 480"/>
                  <a:gd name="T17" fmla="*/ 1872 w 1872"/>
                  <a:gd name="T18" fmla="*/ 480 h 4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 cap="flat" cmpd="sng">
                <a:solidFill>
                  <a:srgbClr val="FF9933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1" name="未知"/>
              <p:cNvSpPr/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08"/>
                  <a:gd name="T16" fmla="*/ 0 h 150"/>
                  <a:gd name="T17" fmla="*/ 2208 w 2208"/>
                  <a:gd name="T18" fmla="*/ 150 h 15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 cap="flat" cmpd="sng">
                <a:solidFill>
                  <a:srgbClr val="FF9933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2" name="未知"/>
              <p:cNvSpPr/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960"/>
                  <a:gd name="T46" fmla="*/ 0 h 1746"/>
                  <a:gd name="T47" fmla="*/ 960 w 960"/>
                  <a:gd name="T48" fmla="*/ 1746 h 174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 cmpd="sng">
                <a:solidFill>
                  <a:schemeClr val="bg2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6" name="Group 11"/>
            <p:cNvGrpSpPr/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33" name="AutoShape 12"/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2006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 w="9525">
                <a:miter lim="800000"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34" name="Text Box 13">
                <a:hlinkClick r:id="rId1" action="ppaction://hlinksldjump" highlightClick="1">
                  <a:snd r:embed="rId2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3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ea typeface="隶书" pitchFamily="49" charset="-122"/>
                  </a:rPr>
                  <a:t>  </a:t>
                </a:r>
                <a:r>
                  <a:rPr lang="zh-CN" altLang="en-US" sz="3600" dirty="0">
                    <a:solidFill>
                      <a:srgbClr val="D60093"/>
                    </a:solidFill>
                    <a:ea typeface="楷体_GB2312" pitchFamily="49" charset="-122"/>
                  </a:rPr>
                  <a:t>基础巩固</a:t>
                </a:r>
                <a:endParaRPr lang="zh-CN" altLang="en-US" sz="3600" dirty="0">
                  <a:solidFill>
                    <a:srgbClr val="D60093"/>
                  </a:solidFill>
                  <a:ea typeface="楷体_GB2312" pitchFamily="49" charset="-122"/>
                </a:endParaRPr>
              </a:p>
            </p:txBody>
          </p:sp>
        </p:grpSp>
        <p:grpSp>
          <p:nvGrpSpPr>
            <p:cNvPr id="27" name="Group 14"/>
            <p:cNvGrpSpPr/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31" name="AutoShape 15"/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2006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 w="9525">
                <a:miter lim="800000"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" name="Text Box 16">
                <a:hlinkClick r:id="rId3" action="ppaction://hlinksldjump" highlightClick="1">
                  <a:snd r:embed="rId2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ea typeface="隶书" pitchFamily="49" charset="-122"/>
                  </a:rPr>
                  <a:t>  </a:t>
                </a:r>
                <a:r>
                  <a:rPr lang="zh-CN" altLang="en-US" sz="3600" dirty="0">
                    <a:solidFill>
                      <a:srgbClr val="D60093"/>
                    </a:solidFill>
                    <a:ea typeface="楷体_GB2312" pitchFamily="49" charset="-122"/>
                  </a:rPr>
                  <a:t>提升培优</a:t>
                </a:r>
                <a:endParaRPr lang="zh-CN" altLang="en-US" sz="3600" dirty="0">
                  <a:solidFill>
                    <a:srgbClr val="D60093"/>
                  </a:solidFill>
                  <a:ea typeface="楷体_GB2312" pitchFamily="49" charset="-122"/>
                </a:endParaRPr>
              </a:p>
            </p:txBody>
          </p:sp>
        </p:grpSp>
        <p:grpSp>
          <p:nvGrpSpPr>
            <p:cNvPr id="28" name="Group 17"/>
            <p:cNvGrpSpPr/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9" name="AutoShape 18">
                <a:hlinkClick r:id="" action="ppaction://noaction">
                  <a:snd r:embed="rId2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2006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 w="9525">
                <a:miter lim="800000"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Text Box 19">
                <a:hlinkClick r:id="rId4" action="ppaction://hlinksldjump" highlightClick="1">
                  <a:snd r:embed="rId2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3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楷体_GB2312" pitchFamily="49" charset="-122"/>
                    <a:ea typeface="楷体_GB2312" pitchFamily="49" charset="-122"/>
                  </a:rPr>
                  <a:t> 思维创新</a:t>
                </a:r>
                <a:endParaRPr lang="zh-CN" altLang="en-US" sz="3600" dirty="0">
                  <a:solidFill>
                    <a:srgbClr val="D60093"/>
                  </a:solidFill>
                  <a:latin typeface="楷体_GB2312" pitchFamily="49" charset="-122"/>
                  <a:ea typeface="楷体_GB2312" pitchFamily="49" charset="-122"/>
                </a:endParaRPr>
              </a:p>
            </p:txBody>
          </p:sp>
        </p:grpSp>
      </p:grpSp>
      <p:grpSp>
        <p:nvGrpSpPr>
          <p:cNvPr id="43" name="Group 23"/>
          <p:cNvGrpSpPr/>
          <p:nvPr/>
        </p:nvGrpSpPr>
        <p:grpSpPr bwMode="auto">
          <a:xfrm>
            <a:off x="3708400" y="404813"/>
            <a:ext cx="1584325" cy="647700"/>
            <a:chOff x="3016" y="2750"/>
            <a:chExt cx="998" cy="408"/>
          </a:xfrm>
        </p:grpSpPr>
        <p:sp>
          <p:nvSpPr>
            <p:cNvPr id="44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998" cy="408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45" name="Text Box 25"/>
            <p:cNvSpPr txBox="1">
              <a:spLocks noChangeArrowheads="1"/>
            </p:cNvSpPr>
            <p:nvPr/>
          </p:nvSpPr>
          <p:spPr bwMode="auto">
            <a:xfrm>
              <a:off x="3061" y="2750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2</a:t>
              </a:r>
              <a:endParaRPr lang="en-US" altLang="zh-CN" sz="320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46" name="Group 29"/>
          <p:cNvGrpSpPr/>
          <p:nvPr/>
        </p:nvGrpSpPr>
        <p:grpSpPr bwMode="auto">
          <a:xfrm>
            <a:off x="1258888" y="6021388"/>
            <a:ext cx="2519362" cy="519112"/>
            <a:chOff x="1474" y="3793"/>
            <a:chExt cx="952" cy="327"/>
          </a:xfrm>
        </p:grpSpPr>
        <p:sp>
          <p:nvSpPr>
            <p:cNvPr id="47" name="AutoShape 30">
              <a:hlinkClick r:id="rId5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93"/>
              <a:ext cx="871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48" name="Text Box 31">
              <a:hlinkClick r:id="rId5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返回作业设计</a:t>
              </a:r>
              <a:endParaRPr lang="en-US" altLang="zh-CN" sz="2800" dirty="0">
                <a:solidFill>
                  <a:schemeClr val="tx1"/>
                </a:solidFill>
                <a:latin typeface="Calibri" panose="020F0502020204030204" pitchFamily="34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251520" y="2056780"/>
            <a:ext cx="8676456" cy="1454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(1)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常用的体积单位有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(   </a:t>
            </a:r>
            <a:r>
              <a:rPr lang="zh-CN" altLang="zh-CN" sz="3200" i="1" dirty="0" smtClean="0">
                <a:solidFill>
                  <a:schemeClr val="tx1"/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、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(   </a:t>
            </a:r>
            <a:r>
              <a:rPr lang="zh-CN" altLang="zh-CN" sz="3200" i="1" dirty="0" smtClean="0">
                <a:solidFill>
                  <a:schemeClr val="tx1"/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、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  </a:t>
            </a:r>
            <a:endParaRPr lang="en-US" altLang="zh-CN" sz="3200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  (</a:t>
            </a:r>
            <a:r>
              <a:rPr lang="zh-CN" altLang="zh-CN" sz="3200" i="1" dirty="0" smtClean="0">
                <a:solidFill>
                  <a:schemeClr val="tx1"/>
                </a:solidFill>
                <a:latin typeface="+mn-ea"/>
                <a:ea typeface="+mn-ea"/>
              </a:rPr>
              <a:t>　</a:t>
            </a:r>
            <a:r>
              <a:rPr lang="en-US" altLang="zh-CN" sz="3200" i="1" dirty="0" smtClean="0">
                <a:solidFill>
                  <a:schemeClr val="tx1"/>
                </a:solidFill>
                <a:latin typeface="+mn-ea"/>
                <a:ea typeface="+mn-ea"/>
              </a:rPr>
              <a:t>   </a:t>
            </a:r>
            <a:r>
              <a:rPr lang="zh-CN" altLang="zh-CN" sz="3200" i="1" dirty="0" smtClean="0">
                <a:solidFill>
                  <a:schemeClr val="tx1"/>
                </a:solidFill>
                <a:latin typeface="+mn-ea"/>
                <a:ea typeface="+mn-ea"/>
              </a:rPr>
              <a:t>　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。</a:t>
            </a:r>
            <a:endParaRPr lang="zh-CN" altLang="zh-CN" sz="3200" dirty="0" smtClean="0">
              <a:solidFill>
                <a:schemeClr val="tx1"/>
              </a:solidFill>
              <a:latin typeface="+mn-ea"/>
              <a:ea typeface="+mn-ea"/>
            </a:endParaRPr>
          </a:p>
        </p:txBody>
      </p:sp>
      <p:grpSp>
        <p:nvGrpSpPr>
          <p:cNvPr id="23557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3578" name="Picture 7" descr="Golden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579" name="WordArt 44"/>
            <p:cNvSpPr>
              <a:spLocks noChangeArrowheads="1" noChangeShapeType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  <a:endParaRPr lang="zh-CN" altLang="en-US" sz="3600" kern="10" dirty="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23576" name="Rectangle 68"/>
          <p:cNvSpPr>
            <a:spLocks noChangeArrowheads="1"/>
          </p:cNvSpPr>
          <p:nvPr/>
        </p:nvSpPr>
        <p:spPr bwMode="auto">
          <a:xfrm>
            <a:off x="322759" y="1260049"/>
            <a:ext cx="4305987" cy="5847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（基础题）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填一填。</a:t>
            </a:r>
            <a:endParaRPr lang="zh-CN" altLang="zh-CN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79512" y="3712964"/>
            <a:ext cx="867876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(2) 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棱长是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厘米的正方体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体积是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( </a:t>
            </a:r>
            <a:r>
              <a:rPr lang="zh-CN" altLang="zh-CN" sz="3200" i="1" dirty="0" smtClean="0">
                <a:solidFill>
                  <a:schemeClr val="tx1"/>
                </a:solidFill>
                <a:latin typeface="+mn-ea"/>
                <a:ea typeface="+mn-ea"/>
              </a:rPr>
              <a:t>　</a:t>
            </a:r>
            <a:r>
              <a:rPr lang="en-US" altLang="zh-CN" sz="3200" i="1" dirty="0" smtClean="0">
                <a:solidFill>
                  <a:schemeClr val="tx1"/>
                </a:solidFill>
                <a:latin typeface="+mn-ea"/>
                <a:ea typeface="+mn-ea"/>
              </a:rPr>
              <a:t>   </a:t>
            </a:r>
            <a:r>
              <a:rPr lang="zh-CN" altLang="zh-CN" sz="3200" i="1" dirty="0" smtClean="0">
                <a:solidFill>
                  <a:schemeClr val="tx1"/>
                </a:solidFill>
                <a:latin typeface="+mn-ea"/>
                <a:ea typeface="+mn-ea"/>
              </a:rPr>
              <a:t>　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);</a:t>
            </a:r>
            <a:endParaRPr lang="en-US" altLang="zh-CN" sz="3200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   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棱长是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分米的正方体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体积是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( </a:t>
            </a:r>
            <a:r>
              <a:rPr lang="zh-CN" altLang="zh-CN" sz="3200" i="1" dirty="0" smtClean="0">
                <a:solidFill>
                  <a:schemeClr val="tx1"/>
                </a:solidFill>
                <a:latin typeface="+mn-ea"/>
                <a:ea typeface="+mn-ea"/>
              </a:rPr>
              <a:t>　</a:t>
            </a:r>
            <a:r>
              <a:rPr lang="en-US" altLang="zh-CN" sz="3200" i="1" dirty="0" smtClean="0">
                <a:solidFill>
                  <a:schemeClr val="tx1"/>
                </a:solidFill>
                <a:latin typeface="+mn-ea"/>
                <a:ea typeface="+mn-ea"/>
              </a:rPr>
              <a:t>   </a:t>
            </a:r>
            <a:r>
              <a:rPr lang="zh-CN" altLang="zh-CN" sz="3200" i="1" dirty="0" smtClean="0">
                <a:solidFill>
                  <a:schemeClr val="tx1"/>
                </a:solidFill>
                <a:latin typeface="+mn-ea"/>
                <a:ea typeface="+mn-ea"/>
              </a:rPr>
              <a:t>　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);</a:t>
            </a:r>
            <a:endParaRPr lang="en-US" altLang="zh-CN" sz="3200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   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棱长是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米的正方体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体积是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(  </a:t>
            </a:r>
            <a:r>
              <a:rPr lang="zh-CN" altLang="zh-CN" sz="3200" i="1" dirty="0" smtClean="0">
                <a:solidFill>
                  <a:schemeClr val="tx1"/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。</a:t>
            </a:r>
            <a:endParaRPr lang="zh-CN" altLang="zh-CN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336976" y="2234640"/>
            <a:ext cx="1819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 smtClean="0">
                <a:ea typeface="华文楷体"/>
              </a:rPr>
              <a:t>立方厘米</a:t>
            </a:r>
            <a:endParaRPr lang="zh-CN" altLang="en-US" sz="2800" b="0" dirty="0">
              <a:ea typeface="华文楷体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536972" y="2227300"/>
            <a:ext cx="1819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 smtClean="0">
                <a:ea typeface="华文楷体"/>
              </a:rPr>
              <a:t>立方</a:t>
            </a:r>
            <a:r>
              <a:rPr lang="zh-CN" altLang="en-US" sz="2800" dirty="0" smtClean="0">
                <a:ea typeface="华文楷体"/>
              </a:rPr>
              <a:t>分</a:t>
            </a:r>
            <a:r>
              <a:rPr lang="zh-CN" altLang="zh-CN" sz="2800" dirty="0" smtClean="0">
                <a:ea typeface="华文楷体"/>
              </a:rPr>
              <a:t>米</a:t>
            </a:r>
            <a:endParaRPr lang="zh-CN" altLang="en-US" sz="2800" b="0" dirty="0">
              <a:ea typeface="华文楷体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214128" y="2979632"/>
            <a:ext cx="1819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 smtClean="0">
                <a:ea typeface="华文楷体"/>
              </a:rPr>
              <a:t>立方米</a:t>
            </a:r>
            <a:endParaRPr lang="zh-CN" altLang="en-US" sz="2800" b="0" dirty="0">
              <a:ea typeface="华文楷体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497216" y="3909824"/>
            <a:ext cx="1819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ea typeface="华文楷体"/>
              </a:rPr>
              <a:t>1</a:t>
            </a:r>
            <a:r>
              <a:rPr lang="zh-CN" altLang="zh-CN" sz="2800" dirty="0" smtClean="0">
                <a:ea typeface="华文楷体"/>
              </a:rPr>
              <a:t>立方厘米</a:t>
            </a:r>
            <a:endParaRPr lang="zh-CN" altLang="en-US" sz="2800" b="0" dirty="0">
              <a:ea typeface="华文楷体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516216" y="4629904"/>
            <a:ext cx="1819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ea typeface="华文楷体"/>
              </a:rPr>
              <a:t>1</a:t>
            </a:r>
            <a:r>
              <a:rPr lang="zh-CN" altLang="zh-CN" sz="2800" dirty="0" smtClean="0">
                <a:ea typeface="华文楷体"/>
              </a:rPr>
              <a:t>立方</a:t>
            </a:r>
            <a:r>
              <a:rPr lang="zh-CN" altLang="en-US" sz="2800" dirty="0" smtClean="0">
                <a:ea typeface="华文楷体"/>
              </a:rPr>
              <a:t>分</a:t>
            </a:r>
            <a:r>
              <a:rPr lang="zh-CN" altLang="zh-CN" sz="2800" dirty="0" smtClean="0">
                <a:ea typeface="华文楷体"/>
              </a:rPr>
              <a:t>米</a:t>
            </a:r>
            <a:endParaRPr lang="zh-CN" altLang="en-US" sz="2800" b="0" dirty="0">
              <a:ea typeface="华文楷体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065168" y="5363236"/>
            <a:ext cx="1819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ea typeface="华文楷体"/>
              </a:rPr>
              <a:t>1</a:t>
            </a:r>
            <a:r>
              <a:rPr lang="zh-CN" altLang="zh-CN" sz="2800" dirty="0" smtClean="0">
                <a:ea typeface="华文楷体"/>
              </a:rPr>
              <a:t>立方米</a:t>
            </a:r>
            <a:endParaRPr lang="zh-CN" altLang="en-US" sz="2800" b="0" dirty="0">
              <a:ea typeface="华文楷体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6" grpId="0"/>
      <p:bldP spid="17" grpId="0"/>
      <p:bldP spid="18" grpId="0"/>
      <p:bldP spid="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4" name="Picture 7" descr="Golden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WordArt 44"/>
            <p:cNvSpPr>
              <a:spLocks noChangeArrowheads="1" noChangeShapeType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  <a:endParaRPr lang="zh-CN" altLang="en-US" sz="3600" kern="10" dirty="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6" name="Rectangle 68"/>
          <p:cNvSpPr>
            <a:spLocks noChangeArrowheads="1"/>
          </p:cNvSpPr>
          <p:nvPr/>
        </p:nvSpPr>
        <p:spPr bwMode="auto">
          <a:xfrm>
            <a:off x="830298" y="692696"/>
            <a:ext cx="5541902" cy="715581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2.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（重点题）</a:t>
            </a:r>
            <a:r>
              <a:rPr lang="zh-CN" altLang="zh-CN" sz="3200" dirty="0" smtClean="0">
                <a:solidFill>
                  <a:schemeClr val="tx1"/>
                </a:solidFill>
              </a:rPr>
              <a:t>填上适当的数。</a:t>
            </a:r>
            <a:endParaRPr lang="zh-CN" altLang="zh-CN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grpSp>
        <p:nvGrpSpPr>
          <p:cNvPr id="7" name="Group 8"/>
          <p:cNvGrpSpPr/>
          <p:nvPr/>
        </p:nvGrpSpPr>
        <p:grpSpPr bwMode="auto">
          <a:xfrm>
            <a:off x="5508626" y="6236543"/>
            <a:ext cx="2375807" cy="504825"/>
            <a:chOff x="1439" y="3793"/>
            <a:chExt cx="1164" cy="318"/>
          </a:xfrm>
        </p:grpSpPr>
        <p:sp>
          <p:nvSpPr>
            <p:cNvPr id="8" name="AutoShape 9">
              <a:hlinkClick r:id="rId2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93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9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39" y="3793"/>
              <a:ext cx="1164" cy="291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返回作</a:t>
              </a:r>
              <a:r>
                <a:rPr lang="zh-CN" altLang="en-US" dirty="0" smtClean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业</a:t>
              </a:r>
              <a:r>
                <a:rPr lang="zh-CN" altLang="en-US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设计</a:t>
              </a:r>
              <a:endParaRPr lang="en-US" altLang="zh-CN" dirty="0">
                <a:solidFill>
                  <a:schemeClr val="tx1"/>
                </a:solidFill>
                <a:latin typeface="Calibri" panose="020F0502020204030204" pitchFamily="34" charset="0"/>
                <a:ea typeface="楷体_GB2312" pitchFamily="49" charset="-122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755576" y="1916832"/>
            <a:ext cx="67826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(1)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一个梨子的体积约是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140(</a:t>
            </a:r>
            <a:r>
              <a:rPr lang="zh-CN" altLang="zh-CN" sz="3200" i="1" dirty="0" smtClean="0">
                <a:solidFill>
                  <a:schemeClr val="tx1"/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。</a:t>
            </a:r>
            <a:endParaRPr lang="zh-CN" altLang="zh-CN" sz="3200" dirty="0" smtClean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55576" y="2924944"/>
            <a:ext cx="616386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(2)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洗衣机的体积约是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80(</a:t>
            </a:r>
            <a:r>
              <a:rPr lang="zh-CN" altLang="zh-CN" sz="3200" i="1" dirty="0" smtClean="0">
                <a:solidFill>
                  <a:schemeClr val="tx1"/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。</a:t>
            </a:r>
            <a:endParaRPr lang="zh-CN" altLang="zh-CN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55576" y="3924345"/>
            <a:ext cx="63690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(3)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一块橡皮的体积约是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3(</a:t>
            </a:r>
            <a:r>
              <a:rPr lang="zh-CN" altLang="zh-CN" sz="3200" i="1" dirty="0" smtClean="0">
                <a:solidFill>
                  <a:schemeClr val="tx1"/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。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55576" y="4941168"/>
            <a:ext cx="70567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(4)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一节火车厢的体积约是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50(</a:t>
            </a:r>
            <a:r>
              <a:rPr lang="zh-CN" altLang="zh-CN" sz="3200" i="1" dirty="0" smtClean="0">
                <a:solidFill>
                  <a:schemeClr val="tx1"/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。</a:t>
            </a:r>
            <a:endParaRPr lang="zh-CN" altLang="zh-CN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6010427" y="1908121"/>
            <a:ext cx="865829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C00000"/>
                </a:solidFill>
                <a:latin typeface="宋体" panose="02010600030101010101" pitchFamily="2" charset="-122"/>
                <a:ea typeface="华文楷体"/>
              </a:rPr>
              <a:t>cm</a:t>
            </a:r>
            <a:r>
              <a:rPr lang="en-US" altLang="zh-CN" sz="3200" b="1" baseline="30000" dirty="0">
                <a:solidFill>
                  <a:srgbClr val="C00000"/>
                </a:solidFill>
                <a:latin typeface="宋体" panose="02010600030101010101" pitchFamily="2" charset="-122"/>
                <a:ea typeface="华文楷体"/>
              </a:rPr>
              <a:t>3</a:t>
            </a:r>
            <a:endParaRPr lang="zh-CN" altLang="en-US" sz="3200" b="1" baseline="30000" dirty="0">
              <a:solidFill>
                <a:srgbClr val="C00000"/>
              </a:solidFill>
              <a:latin typeface="宋体" panose="02010600030101010101" pitchFamily="2" charset="-122"/>
              <a:ea typeface="华文楷体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5409766" y="2924944"/>
            <a:ext cx="863922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C00000"/>
                </a:solidFill>
                <a:latin typeface="宋体" panose="02010600030101010101" pitchFamily="2" charset="-122"/>
                <a:ea typeface="华文楷体"/>
              </a:rPr>
              <a:t>dm</a:t>
            </a:r>
            <a:r>
              <a:rPr lang="en-US" altLang="zh-CN" sz="3200" b="1" baseline="30000" dirty="0">
                <a:solidFill>
                  <a:srgbClr val="C00000"/>
                </a:solidFill>
                <a:latin typeface="宋体" panose="02010600030101010101" pitchFamily="2" charset="-122"/>
                <a:ea typeface="华文楷体"/>
              </a:rPr>
              <a:t>3</a:t>
            </a:r>
            <a:endParaRPr lang="zh-CN" altLang="en-US" sz="3200" b="1" baseline="30000" dirty="0">
              <a:solidFill>
                <a:srgbClr val="C00000"/>
              </a:solidFill>
              <a:latin typeface="宋体" panose="02010600030101010101" pitchFamily="2" charset="-122"/>
              <a:ea typeface="华文楷体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6228358" y="4941168"/>
            <a:ext cx="863922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C00000"/>
                </a:solidFill>
                <a:latin typeface="宋体" panose="02010600030101010101" pitchFamily="2" charset="-122"/>
                <a:ea typeface="华文楷体"/>
              </a:rPr>
              <a:t>m</a:t>
            </a:r>
            <a:r>
              <a:rPr lang="en-US" altLang="zh-CN" sz="3200" b="1" baseline="30000" dirty="0">
                <a:solidFill>
                  <a:srgbClr val="C00000"/>
                </a:solidFill>
                <a:latin typeface="宋体" panose="02010600030101010101" pitchFamily="2" charset="-122"/>
                <a:ea typeface="华文楷体"/>
              </a:rPr>
              <a:t>3</a:t>
            </a:r>
            <a:endParaRPr lang="zh-CN" altLang="en-US" sz="3200" b="1" baseline="30000" dirty="0">
              <a:solidFill>
                <a:srgbClr val="C00000"/>
              </a:solidFill>
              <a:latin typeface="宋体" panose="02010600030101010101" pitchFamily="2" charset="-122"/>
              <a:ea typeface="华文楷体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5580112" y="3924345"/>
            <a:ext cx="865829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C00000"/>
                </a:solidFill>
                <a:latin typeface="宋体" panose="02010600030101010101" pitchFamily="2" charset="-122"/>
                <a:ea typeface="华文楷体"/>
              </a:rPr>
              <a:t>cm</a:t>
            </a:r>
            <a:r>
              <a:rPr lang="en-US" altLang="zh-CN" sz="3200" b="1" baseline="30000" dirty="0">
                <a:solidFill>
                  <a:srgbClr val="C00000"/>
                </a:solidFill>
                <a:latin typeface="宋体" panose="02010600030101010101" pitchFamily="2" charset="-122"/>
                <a:ea typeface="华文楷体"/>
              </a:rPr>
              <a:t>3</a:t>
            </a:r>
            <a:endParaRPr lang="zh-CN" altLang="en-US" sz="3200" b="1" baseline="30000" dirty="0">
              <a:solidFill>
                <a:srgbClr val="C00000"/>
              </a:solidFill>
              <a:latin typeface="宋体" panose="02010600030101010101" pitchFamily="2" charset="-122"/>
              <a:ea typeface="华文楷体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5" name="Rectangle 22"/>
          <p:cNvSpPr>
            <a:spLocks noChangeArrowheads="1"/>
          </p:cNvSpPr>
          <p:nvPr/>
        </p:nvSpPr>
        <p:spPr bwMode="auto">
          <a:xfrm>
            <a:off x="428596" y="2143116"/>
            <a:ext cx="8351912" cy="145424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3.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（易错题</a:t>
            </a:r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判断：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“体积单位比面积单位大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面积单位比长度单位大” 。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)</a:t>
            </a:r>
            <a:endParaRPr lang="zh-CN" altLang="zh-CN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grpSp>
        <p:nvGrpSpPr>
          <p:cNvPr id="34" name="Group 28"/>
          <p:cNvGrpSpPr/>
          <p:nvPr/>
        </p:nvGrpSpPr>
        <p:grpSpPr bwMode="auto">
          <a:xfrm>
            <a:off x="7740352" y="48543"/>
            <a:ext cx="1295400" cy="1292225"/>
            <a:chOff x="4944" y="210"/>
            <a:chExt cx="816" cy="814"/>
          </a:xfrm>
        </p:grpSpPr>
        <p:pic>
          <p:nvPicPr>
            <p:cNvPr id="35" name="Picture 8" descr="Pink2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6" name="WordArt 27"/>
            <p:cNvSpPr>
              <a:spLocks noChangeArrowheads="1" noChangeShapeType="1"/>
            </p:cNvSpPr>
            <p:nvPr/>
          </p:nvSpPr>
          <p:spPr bwMode="auto">
            <a:xfrm>
              <a:off x="5035" y="528"/>
              <a:ext cx="613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  <a:endParaRPr lang="zh-CN" altLang="en-US" sz="3600" kern="10" dirty="0">
                <a:ln w="9525">
                  <a:solidFill>
                    <a:srgbClr val="FFFF00"/>
                  </a:solidFill>
                  <a:round/>
                </a:ln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5929322" y="3000372"/>
            <a:ext cx="12241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√</a:t>
            </a:r>
            <a:endParaRPr lang="zh-CN" altLang="en-US" sz="3200" dirty="0">
              <a:latin typeface="+mn-ea"/>
              <a:ea typeface="+mn-ea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28"/>
          <p:cNvGrpSpPr/>
          <p:nvPr/>
        </p:nvGrpSpPr>
        <p:grpSpPr bwMode="auto">
          <a:xfrm>
            <a:off x="7740352" y="48543"/>
            <a:ext cx="1295400" cy="1292225"/>
            <a:chOff x="4944" y="210"/>
            <a:chExt cx="816" cy="814"/>
          </a:xfrm>
        </p:grpSpPr>
        <p:pic>
          <p:nvPicPr>
            <p:cNvPr id="10" name="Picture 8" descr="Pink2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WordArt 27"/>
            <p:cNvSpPr>
              <a:spLocks noChangeArrowheads="1" noChangeShapeType="1"/>
            </p:cNvSpPr>
            <p:nvPr/>
          </p:nvSpPr>
          <p:spPr bwMode="auto">
            <a:xfrm>
              <a:off x="5035" y="528"/>
              <a:ext cx="613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  <a:endParaRPr lang="zh-CN" altLang="en-US" sz="3600" kern="10" dirty="0">
                <a:ln w="9525">
                  <a:solidFill>
                    <a:srgbClr val="FFFF00"/>
                  </a:solidFill>
                  <a:round/>
                </a:ln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12" name="Group 8"/>
          <p:cNvGrpSpPr/>
          <p:nvPr/>
        </p:nvGrpSpPr>
        <p:grpSpPr bwMode="auto">
          <a:xfrm>
            <a:off x="5292725" y="6149975"/>
            <a:ext cx="1943100" cy="519113"/>
            <a:chOff x="1474" y="3793"/>
            <a:chExt cx="952" cy="327"/>
          </a:xfrm>
        </p:grpSpPr>
        <p:sp>
          <p:nvSpPr>
            <p:cNvPr id="13" name="AutoShape 9">
              <a:hlinkClick r:id="rId2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93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14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2</a:t>
              </a:r>
              <a:endParaRPr lang="en-US" altLang="zh-CN" sz="2800" dirty="0">
                <a:solidFill>
                  <a:schemeClr val="tx1"/>
                </a:solidFill>
                <a:latin typeface="Calibri" panose="020F0502020204030204" pitchFamily="34" charset="0"/>
                <a:ea typeface="楷体_GB2312" pitchFamily="49" charset="-122"/>
              </a:endParaRPr>
            </a:p>
          </p:txBody>
        </p:sp>
      </p:grpSp>
      <p:sp>
        <p:nvSpPr>
          <p:cNvPr id="15" name="Rectangle 22"/>
          <p:cNvSpPr>
            <a:spLocks noChangeArrowheads="1"/>
          </p:cNvSpPr>
          <p:nvPr/>
        </p:nvSpPr>
        <p:spPr bwMode="auto">
          <a:xfrm>
            <a:off x="285720" y="500042"/>
            <a:ext cx="8351912" cy="23083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4.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（操作题）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一个长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32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厘米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宽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4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厘米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厚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4</a:t>
            </a:r>
            <a:endParaRPr lang="en-US" altLang="zh-CN" sz="3200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chemeClr val="tx1"/>
                </a:solidFill>
                <a:latin typeface="+mn-ea"/>
              </a:rPr>
              <a:t>厘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米的长方体木块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最多可以切成多少个棱长是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4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厘米的正方体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?</a:t>
            </a:r>
            <a:endParaRPr lang="zh-CN" altLang="zh-CN" sz="3200" dirty="0" smtClean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571736" y="5000636"/>
            <a:ext cx="45320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/>
              <a:t>答：最多可以切成</a:t>
            </a:r>
            <a:r>
              <a:rPr lang="en-US" altLang="zh-CN" sz="3200" dirty="0" smtClean="0"/>
              <a:t>8</a:t>
            </a:r>
            <a:r>
              <a:rPr lang="zh-CN" altLang="zh-CN" sz="3200" dirty="0" smtClean="0"/>
              <a:t>个</a:t>
            </a:r>
            <a:r>
              <a:rPr lang="zh-CN" altLang="en-US" sz="3200" dirty="0" smtClean="0"/>
              <a:t>。</a:t>
            </a:r>
            <a:endParaRPr lang="zh-CN" altLang="en-US" sz="3200" b="0" dirty="0">
              <a:ea typeface="华文楷体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428992" y="2714620"/>
            <a:ext cx="2159566" cy="20621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ea typeface="华文楷体"/>
              </a:rPr>
              <a:t>32÷4=8</a:t>
            </a:r>
            <a:r>
              <a:rPr lang="zh-CN" altLang="en-US" sz="3200" dirty="0" smtClean="0">
                <a:ea typeface="华文楷体"/>
              </a:rPr>
              <a:t>，</a:t>
            </a:r>
            <a:endParaRPr lang="en-US" altLang="zh-CN" sz="3200" dirty="0" smtClean="0">
              <a:ea typeface="华文楷体"/>
            </a:endParaRPr>
          </a:p>
          <a:p>
            <a:r>
              <a:rPr lang="en-US" altLang="zh-CN" sz="3200" dirty="0" smtClean="0">
                <a:ea typeface="华文楷体"/>
              </a:rPr>
              <a:t>4÷4=1 </a:t>
            </a:r>
            <a:r>
              <a:rPr lang="zh-CN" altLang="en-US" sz="3200" dirty="0" smtClean="0">
                <a:ea typeface="华文楷体"/>
              </a:rPr>
              <a:t>，</a:t>
            </a:r>
            <a:endParaRPr lang="en-US" altLang="zh-CN" sz="3200" dirty="0" smtClean="0">
              <a:ea typeface="华文楷体"/>
            </a:endParaRPr>
          </a:p>
          <a:p>
            <a:r>
              <a:rPr lang="en-US" altLang="zh-CN" sz="3200" dirty="0" smtClean="0">
                <a:ea typeface="华文楷体"/>
              </a:rPr>
              <a:t>4÷4=1 </a:t>
            </a:r>
            <a:r>
              <a:rPr lang="zh-CN" altLang="en-US" sz="3200" dirty="0" smtClean="0">
                <a:ea typeface="华文楷体"/>
              </a:rPr>
              <a:t>，</a:t>
            </a:r>
            <a:endParaRPr lang="en-US" altLang="zh-CN" sz="3200" dirty="0" smtClean="0">
              <a:ea typeface="华文楷体"/>
            </a:endParaRPr>
          </a:p>
          <a:p>
            <a:r>
              <a:rPr lang="en-US" altLang="zh-CN" sz="3200" dirty="0" smtClean="0">
                <a:ea typeface="华文楷体"/>
              </a:rPr>
              <a:t>8×1×1=8</a:t>
            </a:r>
            <a:endParaRPr lang="en-US" altLang="zh-CN" sz="3200" dirty="0" smtClean="0">
              <a:ea typeface="华文楷体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8" name="Picture 9" descr="1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anose="020B0604020202020204" pitchFamily="34" charset="0"/>
                <a:buNone/>
              </a:pPr>
              <a:r>
                <a:rPr lang="zh-CN" altLang="en-US" sz="3200" dirty="0" smtClean="0">
                  <a:ea typeface="黑体" panose="02010609060101010101" pitchFamily="49" charset="-122"/>
                </a:rPr>
                <a:t>复 习 准 备</a:t>
              </a:r>
              <a:endParaRPr lang="zh-CN" altLang="en-US" sz="3200" dirty="0">
                <a:ea typeface="黑体" panose="02010609060101010101" pitchFamily="49" charset="-122"/>
              </a:endParaRPr>
            </a:p>
          </p:txBody>
        </p:sp>
      </p:grpSp>
      <p:grpSp>
        <p:nvGrpSpPr>
          <p:cNvPr id="28" name="Group 16"/>
          <p:cNvGrpSpPr/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29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</a:ln>
          </p:spPr>
        </p:pic>
        <p:sp>
          <p:nvSpPr>
            <p:cNvPr id="30" name="Text Box 18">
              <a:hlinkClick r:id="rId3" action="ppaction://hlinksldjump" highlightClick="1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  <p:pic>
        <p:nvPicPr>
          <p:cNvPr id="13" name="图片 8" descr="1.pn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95536" y="1184494"/>
            <a:ext cx="3556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9"/>
          <p:cNvSpPr txBox="1">
            <a:spLocks noChangeArrowheads="1"/>
          </p:cNvSpPr>
          <p:nvPr/>
        </p:nvSpPr>
        <p:spPr bwMode="auto">
          <a:xfrm>
            <a:off x="683568" y="946830"/>
            <a:ext cx="8712968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你能判断出画面中两个物体的体积的大小吗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?</a:t>
            </a:r>
            <a:endParaRPr lang="zh-CN" altLang="en-US" sz="3200" b="1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pic>
        <p:nvPicPr>
          <p:cNvPr id="1026" name="Picture 2" descr="C:\Users\Administrator\Desktop\图片1副本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79712" y="2567757"/>
            <a:ext cx="4776699" cy="1509315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2771800" y="3343740"/>
            <a:ext cx="864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45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508104" y="3212976"/>
            <a:ext cx="864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40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2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395536" y="670044"/>
            <a:ext cx="8064896" cy="30469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5.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（探究题）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把一个长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5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厘米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宽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3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厘米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高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2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厘米的长方体截成两个形状、大小完全相同的长方体后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表面积最少增加多少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?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体积有变化吗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grpSp>
        <p:nvGrpSpPr>
          <p:cNvPr id="29" name="Group 14"/>
          <p:cNvGrpSpPr/>
          <p:nvPr/>
        </p:nvGrpSpPr>
        <p:grpSpPr bwMode="auto">
          <a:xfrm>
            <a:off x="7743825" y="0"/>
            <a:ext cx="1292225" cy="1292225"/>
            <a:chOff x="4946" y="164"/>
            <a:chExt cx="814" cy="814"/>
          </a:xfrm>
        </p:grpSpPr>
        <p:pic>
          <p:nvPicPr>
            <p:cNvPr id="30" name="Picture 6" descr="Blue-Green2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1" name="WordArt 13"/>
            <p:cNvSpPr>
              <a:spLocks noChangeArrowheads="1" noChangeShapeType="1"/>
            </p:cNvSpPr>
            <p:nvPr/>
          </p:nvSpPr>
          <p:spPr bwMode="auto">
            <a:xfrm>
              <a:off x="4989" y="464"/>
              <a:ext cx="70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  <a:endParaRPr lang="zh-CN" altLang="en-US" sz="3600" kern="10">
                <a:ln w="9525">
                  <a:solidFill>
                    <a:srgbClr val="FF3399"/>
                  </a:solidFill>
                  <a:round/>
                </a:ln>
                <a:solidFill>
                  <a:srgbClr val="FF3399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9" name="Group 8"/>
          <p:cNvGrpSpPr/>
          <p:nvPr/>
        </p:nvGrpSpPr>
        <p:grpSpPr bwMode="auto">
          <a:xfrm>
            <a:off x="5292725" y="6149975"/>
            <a:ext cx="1943100" cy="519113"/>
            <a:chOff x="1474" y="3793"/>
            <a:chExt cx="952" cy="327"/>
          </a:xfrm>
        </p:grpSpPr>
        <p:sp>
          <p:nvSpPr>
            <p:cNvPr id="10" name="AutoShape 9">
              <a:hlinkClick r:id="rId2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93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11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2</a:t>
              </a:r>
              <a:endParaRPr lang="en-US" altLang="zh-CN" sz="2800" dirty="0">
                <a:solidFill>
                  <a:schemeClr val="tx1"/>
                </a:solidFill>
                <a:latin typeface="Calibri" panose="020F0502020204030204" pitchFamily="34" charset="0"/>
                <a:ea typeface="楷体_GB2312" pitchFamily="49" charset="-122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2555776" y="3611052"/>
            <a:ext cx="50405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ea typeface="华文楷体"/>
              </a:rPr>
              <a:t>3×2×2=12</a:t>
            </a:r>
            <a:r>
              <a:rPr lang="zh-CN" altLang="en-US" sz="3200" dirty="0" smtClean="0">
                <a:ea typeface="华文楷体"/>
              </a:rPr>
              <a:t>（</a:t>
            </a:r>
            <a:r>
              <a:rPr lang="zh-CN" altLang="zh-CN" sz="3200" dirty="0" smtClean="0">
                <a:ea typeface="华文楷体"/>
              </a:rPr>
              <a:t>平方厘米</a:t>
            </a:r>
            <a:r>
              <a:rPr lang="zh-CN" altLang="en-US" sz="3200" dirty="0" smtClean="0">
                <a:ea typeface="华文楷体"/>
              </a:rPr>
              <a:t>）</a:t>
            </a:r>
            <a:endParaRPr lang="zh-CN" altLang="en-US" sz="3200" dirty="0">
              <a:ea typeface="华文楷体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943200" y="4656038"/>
            <a:ext cx="666124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ea typeface="华文楷体"/>
              </a:rPr>
              <a:t>答：</a:t>
            </a:r>
            <a:r>
              <a:rPr lang="zh-CN" altLang="zh-CN" sz="3200" dirty="0" smtClean="0">
                <a:ea typeface="华文楷体"/>
              </a:rPr>
              <a:t>表面积最少增加</a:t>
            </a:r>
            <a:r>
              <a:rPr lang="en-US" altLang="zh-CN" sz="3200" dirty="0" smtClean="0">
                <a:ea typeface="华文楷体"/>
              </a:rPr>
              <a:t>12</a:t>
            </a:r>
            <a:r>
              <a:rPr lang="zh-CN" altLang="zh-CN" sz="3200" dirty="0" smtClean="0">
                <a:ea typeface="华文楷体"/>
              </a:rPr>
              <a:t>平方厘米</a:t>
            </a:r>
            <a:r>
              <a:rPr lang="zh-CN" altLang="en-US" sz="3200" dirty="0" smtClean="0">
                <a:ea typeface="华文楷体"/>
              </a:rPr>
              <a:t>，</a:t>
            </a:r>
            <a:endParaRPr lang="en-US" altLang="zh-CN" sz="3200" dirty="0" smtClean="0">
              <a:ea typeface="华文楷体"/>
            </a:endParaRPr>
          </a:p>
          <a:p>
            <a:r>
              <a:rPr lang="en-US" altLang="zh-CN" sz="3200" dirty="0" smtClean="0">
                <a:ea typeface="华文楷体"/>
              </a:rPr>
              <a:t>        </a:t>
            </a:r>
            <a:r>
              <a:rPr lang="zh-CN" altLang="zh-CN" sz="3200" dirty="0" smtClean="0">
                <a:ea typeface="华文楷体"/>
              </a:rPr>
              <a:t>体积不变</a:t>
            </a:r>
            <a:r>
              <a:rPr lang="zh-CN" altLang="en-US" sz="3200" dirty="0" smtClean="0">
                <a:ea typeface="华文楷体"/>
              </a:rPr>
              <a:t>。</a:t>
            </a:r>
            <a:endParaRPr lang="zh-CN" altLang="en-US" sz="3200" dirty="0" smtClean="0">
              <a:ea typeface="华文楷体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9"/>
          <p:cNvSpPr>
            <a:spLocks noChangeArrowheads="1"/>
          </p:cNvSpPr>
          <p:nvPr/>
        </p:nvSpPr>
        <p:spPr bwMode="auto">
          <a:xfrm>
            <a:off x="0" y="609600"/>
            <a:ext cx="9144000" cy="4572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 anchor="ctr">
            <a:spAutoFit/>
          </a:bodyPr>
          <a:lstStyle/>
          <a:p>
            <a:pPr indent="228600" algn="ctr" eaLnBrk="0" hangingPunct="0"/>
            <a:r>
              <a:rPr lang="zh-CN" altLang="en-US" sz="900" i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endParaRPr lang="zh-CN" altLang="en-US" sz="2800">
              <a:latin typeface="Calibri" panose="020F0502020204030204" pitchFamily="34" charset="0"/>
            </a:endParaRPr>
          </a:p>
        </p:txBody>
      </p:sp>
      <p:grpSp>
        <p:nvGrpSpPr>
          <p:cNvPr id="31747" name="Group 16"/>
          <p:cNvGrpSpPr/>
          <p:nvPr/>
        </p:nvGrpSpPr>
        <p:grpSpPr bwMode="auto">
          <a:xfrm>
            <a:off x="5867400" y="5980113"/>
            <a:ext cx="1684338" cy="877887"/>
            <a:chOff x="2699" y="3612"/>
            <a:chExt cx="1061" cy="553"/>
          </a:xfrm>
        </p:grpSpPr>
        <p:pic>
          <p:nvPicPr>
            <p:cNvPr id="31750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</a:ln>
          </p:spPr>
        </p:pic>
        <p:sp>
          <p:nvSpPr>
            <p:cNvPr id="31751" name="Text Box 18">
              <a:hlinkClick r:id="rId2" action="ppaction://hlinksldjump" highlightClick="1">
                <a:snd r:embed="rId3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115616" y="692696"/>
            <a:ext cx="7145337" cy="5200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>
            <a:softEdge rad="6350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4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5126" name="Picture 9" descr="1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27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anose="020B0604020202020204" pitchFamily="34" charset="0"/>
                <a:buNone/>
              </a:pPr>
              <a:r>
                <a:rPr lang="zh-CN" altLang="en-US" sz="3200" dirty="0">
                  <a:ea typeface="黑体" panose="02010609060101010101" pitchFamily="49" charset="-122"/>
                </a:rPr>
                <a:t>学 习 新 知</a:t>
              </a:r>
              <a:endParaRPr lang="zh-CN" altLang="en-US" sz="3200" dirty="0">
                <a:ea typeface="黑体" panose="02010609060101010101" pitchFamily="49" charset="-122"/>
              </a:endParaRPr>
            </a:p>
          </p:txBody>
        </p:sp>
      </p:grp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323528" y="1052736"/>
            <a:ext cx="4319587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</a:rPr>
              <a:t>常见的长度单位有哪些？</a:t>
            </a:r>
            <a:endParaRPr lang="zh-CN" altLang="en-US" sz="3200" b="1" dirty="0">
              <a:solidFill>
                <a:schemeClr val="tx1"/>
              </a:solidFill>
            </a:endParaRPr>
          </a:p>
        </p:txBody>
      </p:sp>
      <p:sp>
        <p:nvSpPr>
          <p:cNvPr id="10" name="TextBox 5"/>
          <p:cNvSpPr txBox="1">
            <a:spLocks noChangeArrowheads="1"/>
          </p:cNvSpPr>
          <p:nvPr/>
        </p:nvSpPr>
        <p:spPr bwMode="auto">
          <a:xfrm>
            <a:off x="4703211" y="1052736"/>
            <a:ext cx="4319587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</a:rPr>
              <a:t>常见的面积单位有哪些？</a:t>
            </a:r>
            <a:endParaRPr lang="zh-CN" altLang="en-US" sz="3200" b="1" dirty="0">
              <a:solidFill>
                <a:schemeClr val="tx1"/>
              </a:solidFill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1368425" y="3212205"/>
          <a:ext cx="6516000" cy="1296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56000"/>
                <a:gridCol w="1620000"/>
                <a:gridCol w="1620000"/>
                <a:gridCol w="1620000"/>
              </a:tblGrid>
              <a:tr h="648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0" dirty="0" smtClean="0">
                          <a:latin typeface="华文新魏" pitchFamily="2" charset="-122"/>
                          <a:ea typeface="华文新魏" pitchFamily="2" charset="-122"/>
                        </a:rPr>
                        <a:t>长度单位</a:t>
                      </a:r>
                      <a:endParaRPr lang="zh-CN" altLang="en-US" sz="2800" b="0" dirty="0">
                        <a:latin typeface="华文新魏" pitchFamily="2" charset="-122"/>
                        <a:ea typeface="华文新魏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厘米</a:t>
                      </a:r>
                      <a:endParaRPr lang="zh-CN" altLang="en-US" sz="28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分米</a:t>
                      </a:r>
                      <a:endParaRPr lang="zh-CN" altLang="en-US" sz="28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米</a:t>
                      </a:r>
                      <a:endParaRPr lang="zh-CN" altLang="en-US" sz="28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8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0" dirty="0" smtClean="0">
                          <a:latin typeface="华文新魏" pitchFamily="2" charset="-122"/>
                          <a:ea typeface="华文新魏" pitchFamily="2" charset="-122"/>
                        </a:rPr>
                        <a:t>面积单位</a:t>
                      </a:r>
                      <a:endParaRPr lang="zh-CN" altLang="en-US" sz="2800" b="0" dirty="0">
                        <a:latin typeface="华文新魏" pitchFamily="2" charset="-122"/>
                        <a:ea typeface="华文新魏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平方厘米</a:t>
                      </a:r>
                      <a:endParaRPr lang="zh-CN" altLang="en-US" sz="28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平方分米</a:t>
                      </a:r>
                      <a:endParaRPr lang="zh-CN" altLang="en-US" sz="28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平方米</a:t>
                      </a:r>
                      <a:endParaRPr lang="zh-CN" altLang="en-US" sz="28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13" name="组合 9"/>
          <p:cNvGrpSpPr/>
          <p:nvPr/>
        </p:nvGrpSpPr>
        <p:grpSpPr bwMode="auto">
          <a:xfrm>
            <a:off x="827088" y="1988440"/>
            <a:ext cx="8048625" cy="584775"/>
            <a:chOff x="827584" y="2204864"/>
            <a:chExt cx="8048253" cy="585820"/>
          </a:xfrm>
        </p:grpSpPr>
        <p:pic>
          <p:nvPicPr>
            <p:cNvPr id="16" name="图片 7" descr="1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827584" y="2296036"/>
              <a:ext cx="354547" cy="36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" name="TextBox 8"/>
            <p:cNvSpPr txBox="1">
              <a:spLocks noChangeArrowheads="1"/>
            </p:cNvSpPr>
            <p:nvPr/>
          </p:nvSpPr>
          <p:spPr bwMode="auto">
            <a:xfrm>
              <a:off x="1299556" y="2204864"/>
              <a:ext cx="7576281" cy="58582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3200" b="1" dirty="0">
                  <a:solidFill>
                    <a:schemeClr val="tx1"/>
                  </a:solidFill>
                </a:rPr>
                <a:t>说一说，常见的体积单位有哪些？</a:t>
              </a:r>
              <a:endParaRPr lang="zh-CN" altLang="en-US" sz="3200" b="1" dirty="0">
                <a:solidFill>
                  <a:schemeClr val="tx1"/>
                </a:solidFill>
              </a:endParaRPr>
            </a:p>
          </p:txBody>
        </p:sp>
      </p:grpSp>
      <p:graphicFrame>
        <p:nvGraphicFramePr>
          <p:cNvPr id="18" name="表格 17"/>
          <p:cNvGraphicFramePr>
            <a:graphicFrameLocks noGrp="1"/>
          </p:cNvGraphicFramePr>
          <p:nvPr/>
        </p:nvGraphicFramePr>
        <p:xfrm>
          <a:off x="1368425" y="4509192"/>
          <a:ext cx="6516000" cy="648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56000"/>
                <a:gridCol w="1620000"/>
                <a:gridCol w="1620000"/>
                <a:gridCol w="1620000"/>
              </a:tblGrid>
              <a:tr h="648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>
                          <a:latin typeface="华文新魏" pitchFamily="2" charset="-122"/>
                          <a:ea typeface="华文新魏" pitchFamily="2" charset="-122"/>
                        </a:rPr>
                        <a:t>体积单位</a:t>
                      </a:r>
                      <a:endParaRPr lang="zh-CN" altLang="en-US" sz="2800" dirty="0">
                        <a:latin typeface="华文新魏" pitchFamily="2" charset="-122"/>
                        <a:ea typeface="华文新魏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立方厘米</a:t>
                      </a:r>
                      <a:endParaRPr lang="zh-CN" altLang="en-US" sz="28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立方分米</a:t>
                      </a:r>
                      <a:endParaRPr lang="zh-CN" altLang="en-US" sz="28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立方米</a:t>
                      </a:r>
                      <a:endParaRPr lang="zh-CN" altLang="en-US" sz="28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6" descr="1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55650" y="980406"/>
            <a:ext cx="354012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TextBox 23"/>
          <p:cNvSpPr txBox="1"/>
          <p:nvPr/>
        </p:nvSpPr>
        <p:spPr>
          <a:xfrm>
            <a:off x="1125537" y="749390"/>
            <a:ext cx="8054975" cy="73539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立方厘米接近我们身边的哪些事物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?</a:t>
            </a:r>
            <a:endParaRPr lang="zh-CN" altLang="en-US" sz="3200" b="1" spc="-15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pic>
        <p:nvPicPr>
          <p:cNvPr id="2050" name="Picture 2" descr="C:\Users\Administrator\Desktop\图片2副本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2420888"/>
            <a:ext cx="6741366" cy="1486073"/>
          </a:xfrm>
          <a:prstGeom prst="rect">
            <a:avLst/>
          </a:prstGeom>
          <a:noFill/>
        </p:spPr>
      </p:pic>
      <p:sp>
        <p:nvSpPr>
          <p:cNvPr id="11" name="矩形 10"/>
          <p:cNvSpPr/>
          <p:nvPr/>
        </p:nvSpPr>
        <p:spPr>
          <a:xfrm>
            <a:off x="1475656" y="4428401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solidFill>
                  <a:schemeClr val="tx1"/>
                </a:solidFill>
              </a:rPr>
              <a:t>一个骰子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995936" y="4428401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solidFill>
                  <a:schemeClr val="tx1"/>
                </a:solidFill>
              </a:rPr>
              <a:t>手指尖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287915" y="4428401"/>
            <a:ext cx="22445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solidFill>
                  <a:schemeClr val="tx1"/>
                </a:solidFill>
              </a:rPr>
              <a:t>一个玻璃球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6" descr="1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68313" y="908720"/>
            <a:ext cx="354012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838200" y="652940"/>
            <a:ext cx="830580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用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所有小正方体摆成一个一排是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10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个小正方体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再摆成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10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排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再摆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10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层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摆成一个大正方体。</a:t>
            </a:r>
            <a:endParaRPr lang="zh-CN" altLang="en-US" sz="3200" b="1" spc="-15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pic>
        <p:nvPicPr>
          <p:cNvPr id="3074" name="Picture 2" descr="C:\Users\Administrator\Desktop\图片3副本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2492896"/>
            <a:ext cx="2290167" cy="2277210"/>
          </a:xfrm>
          <a:prstGeom prst="rect">
            <a:avLst/>
          </a:prstGeom>
          <a:noFill/>
        </p:spPr>
      </p:pic>
      <p:sp>
        <p:nvSpPr>
          <p:cNvPr id="8" name="矩形 7"/>
          <p:cNvSpPr/>
          <p:nvPr/>
        </p:nvSpPr>
        <p:spPr>
          <a:xfrm>
            <a:off x="827584" y="5076473"/>
            <a:ext cx="80648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你知道这个大正方体的棱长是多少吗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3513" y="1052736"/>
            <a:ext cx="9072563" cy="145424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3200" b="1" spc="-300" dirty="0">
                <a:solidFill>
                  <a:schemeClr val="tx1"/>
                </a:solidFill>
                <a:latin typeface="宋体" panose="02010600030101010101" pitchFamily="2" charset="-122"/>
              </a:rPr>
              <a:t>棱长为</a:t>
            </a:r>
            <a:r>
              <a:rPr lang="en-US" altLang="zh-CN" sz="3200" b="1" spc="-300" dirty="0">
                <a:solidFill>
                  <a:schemeClr val="tx1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3200" b="1" spc="-300" dirty="0">
                <a:solidFill>
                  <a:schemeClr val="tx1"/>
                </a:solidFill>
                <a:latin typeface="宋体" panose="02010600030101010101" pitchFamily="2" charset="-122"/>
              </a:rPr>
              <a:t>厘米的正方体，体积是</a:t>
            </a:r>
            <a:r>
              <a:rPr lang="en-US" altLang="zh-CN" sz="3200" b="1" spc="-300" dirty="0">
                <a:solidFill>
                  <a:srgbClr val="C00000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3200" b="1" spc="-300" dirty="0">
                <a:solidFill>
                  <a:srgbClr val="C00000"/>
                </a:solidFill>
                <a:latin typeface="宋体" panose="02010600030101010101" pitchFamily="2" charset="-122"/>
              </a:rPr>
              <a:t>立方厘米</a:t>
            </a:r>
            <a:r>
              <a:rPr lang="zh-CN" altLang="en-US" sz="3200" b="1" spc="-3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，记</a:t>
            </a:r>
            <a:endParaRPr lang="en-US" altLang="zh-CN" sz="3200" b="1" spc="-300" dirty="0" smtClean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3200" b="1" spc="-3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作</a:t>
            </a:r>
            <a:r>
              <a:rPr lang="en-US" altLang="zh-CN" sz="3200" b="1" spc="-300" dirty="0">
                <a:solidFill>
                  <a:schemeClr val="tx1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3200" b="1" spc="-300" dirty="0">
                <a:solidFill>
                  <a:schemeClr val="tx1"/>
                </a:solidFill>
                <a:latin typeface="宋体" panose="02010600030101010101" pitchFamily="2" charset="-122"/>
              </a:rPr>
              <a:t>厘米</a:t>
            </a:r>
            <a:r>
              <a:rPr lang="en-US" altLang="zh-CN" sz="3200" b="1" spc="-300" baseline="30000" dirty="0">
                <a:solidFill>
                  <a:schemeClr val="tx1"/>
                </a:solidFill>
                <a:latin typeface="宋体" panose="02010600030101010101" pitchFamily="2" charset="-122"/>
              </a:rPr>
              <a:t>3</a:t>
            </a:r>
            <a:r>
              <a:rPr lang="zh-CN" altLang="en-US" sz="3200" b="1" spc="-300" dirty="0">
                <a:solidFill>
                  <a:schemeClr val="tx1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3200" b="1" spc="-300" dirty="0">
                <a:solidFill>
                  <a:schemeClr val="tx1"/>
                </a:solidFill>
                <a:latin typeface="宋体" panose="02010600030101010101" pitchFamily="2" charset="-122"/>
              </a:rPr>
              <a:t>cm</a:t>
            </a:r>
            <a:r>
              <a:rPr lang="en-US" altLang="zh-CN" sz="3200" b="1" spc="-300" baseline="30000" dirty="0">
                <a:solidFill>
                  <a:schemeClr val="tx1"/>
                </a:solidFill>
                <a:latin typeface="宋体" panose="02010600030101010101" pitchFamily="2" charset="-122"/>
              </a:rPr>
              <a:t>3</a:t>
            </a:r>
            <a:r>
              <a:rPr lang="zh-CN" altLang="en-US" sz="3200" b="1" spc="-300" dirty="0">
                <a:solidFill>
                  <a:schemeClr val="tx1"/>
                </a:solidFill>
                <a:latin typeface="宋体" panose="02010600030101010101" pitchFamily="2" charset="-122"/>
              </a:rPr>
              <a:t>）；</a:t>
            </a:r>
            <a:endParaRPr lang="zh-CN" altLang="en-US" sz="3200" b="1" spc="-300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55576" y="2772589"/>
            <a:ext cx="9072562" cy="15696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3200" spc="-300" dirty="0">
                <a:solidFill>
                  <a:schemeClr val="tx1"/>
                </a:solidFill>
                <a:latin typeface="宋体" panose="02010600030101010101" pitchFamily="2" charset="-122"/>
              </a:rPr>
              <a:t>棱长为</a:t>
            </a:r>
            <a:r>
              <a:rPr lang="en-US" altLang="zh-CN" sz="3200" spc="-300" dirty="0">
                <a:solidFill>
                  <a:schemeClr val="tx1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3200" spc="-300" dirty="0">
                <a:solidFill>
                  <a:schemeClr val="tx1"/>
                </a:solidFill>
                <a:latin typeface="宋体" panose="02010600030101010101" pitchFamily="2" charset="-122"/>
              </a:rPr>
              <a:t>分米的正方体，体积是</a:t>
            </a:r>
            <a:r>
              <a:rPr lang="en-US" altLang="zh-CN" sz="3200" spc="-300" dirty="0">
                <a:solidFill>
                  <a:srgbClr val="C00000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3200" spc="-300" dirty="0">
                <a:solidFill>
                  <a:srgbClr val="C00000"/>
                </a:solidFill>
                <a:latin typeface="宋体" panose="02010600030101010101" pitchFamily="2" charset="-122"/>
              </a:rPr>
              <a:t>立方分米</a:t>
            </a:r>
            <a:r>
              <a:rPr lang="zh-CN" altLang="en-US" sz="3200" spc="-300" dirty="0">
                <a:solidFill>
                  <a:schemeClr val="tx1"/>
                </a:solidFill>
                <a:latin typeface="宋体" panose="02010600030101010101" pitchFamily="2" charset="-122"/>
              </a:rPr>
              <a:t>，</a:t>
            </a:r>
            <a:r>
              <a:rPr lang="zh-CN" altLang="en-US" sz="3200" spc="-3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记</a:t>
            </a:r>
            <a:endParaRPr lang="en-US" altLang="zh-CN" sz="3200" spc="-300" dirty="0" smtClean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3200" spc="-3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作</a:t>
            </a:r>
            <a:r>
              <a:rPr lang="en-US" altLang="zh-CN" sz="3200" spc="-300" dirty="0">
                <a:solidFill>
                  <a:schemeClr val="tx1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3200" spc="-3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分米</a:t>
            </a:r>
            <a:r>
              <a:rPr lang="en-US" altLang="zh-CN" sz="3200" spc="-300" baseline="300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3 </a:t>
            </a:r>
            <a:r>
              <a:rPr lang="zh-CN" altLang="en-US" sz="3200" spc="-3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3200" spc="-300" dirty="0">
                <a:solidFill>
                  <a:schemeClr val="tx1"/>
                </a:solidFill>
                <a:latin typeface="宋体" panose="02010600030101010101" pitchFamily="2" charset="-122"/>
              </a:rPr>
              <a:t>dm</a:t>
            </a:r>
            <a:r>
              <a:rPr lang="en-US" altLang="zh-CN" sz="3200" spc="-300" baseline="30000" dirty="0">
                <a:solidFill>
                  <a:schemeClr val="tx1"/>
                </a:solidFill>
                <a:latin typeface="宋体" panose="02010600030101010101" pitchFamily="2" charset="-122"/>
              </a:rPr>
              <a:t>3</a:t>
            </a:r>
            <a:r>
              <a:rPr lang="zh-CN" altLang="en-US" sz="3200" spc="-300" dirty="0">
                <a:solidFill>
                  <a:schemeClr val="tx1"/>
                </a:solidFill>
                <a:latin typeface="宋体" panose="02010600030101010101" pitchFamily="2" charset="-122"/>
              </a:rPr>
              <a:t>）；</a:t>
            </a:r>
            <a:endParaRPr lang="zh-CN" altLang="en-US" sz="3200" spc="-300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55576" y="4644425"/>
            <a:ext cx="9072562" cy="15696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3200" spc="-300" dirty="0">
                <a:solidFill>
                  <a:schemeClr val="tx1"/>
                </a:solidFill>
                <a:latin typeface="宋体" panose="02010600030101010101" pitchFamily="2" charset="-122"/>
              </a:rPr>
              <a:t>棱长为</a:t>
            </a:r>
            <a:r>
              <a:rPr lang="en-US" altLang="zh-CN" sz="3200" spc="-300" dirty="0">
                <a:solidFill>
                  <a:schemeClr val="tx1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3200" spc="-300" dirty="0">
                <a:solidFill>
                  <a:schemeClr val="tx1"/>
                </a:solidFill>
                <a:latin typeface="宋体" panose="02010600030101010101" pitchFamily="2" charset="-122"/>
              </a:rPr>
              <a:t>米的正方体，体积是</a:t>
            </a:r>
            <a:r>
              <a:rPr lang="en-US" altLang="zh-CN" sz="3200" spc="-300" dirty="0">
                <a:solidFill>
                  <a:srgbClr val="C00000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3200" spc="-300" dirty="0">
                <a:solidFill>
                  <a:srgbClr val="C00000"/>
                </a:solidFill>
                <a:latin typeface="宋体" panose="02010600030101010101" pitchFamily="2" charset="-122"/>
              </a:rPr>
              <a:t>立方米</a:t>
            </a:r>
            <a:r>
              <a:rPr lang="zh-CN" altLang="en-US" sz="3200" spc="-300" dirty="0">
                <a:solidFill>
                  <a:schemeClr val="tx1"/>
                </a:solidFill>
                <a:latin typeface="宋体" panose="02010600030101010101" pitchFamily="2" charset="-122"/>
              </a:rPr>
              <a:t>，</a:t>
            </a:r>
            <a:r>
              <a:rPr lang="zh-CN" altLang="en-US" sz="3200" spc="-3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记作</a:t>
            </a:r>
            <a:endParaRPr lang="en-US" altLang="zh-CN" sz="3200" spc="-300" dirty="0" smtClean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3200" spc="-3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3200" spc="-3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米</a:t>
            </a:r>
            <a:r>
              <a:rPr lang="en-US" altLang="zh-CN" sz="3200" spc="-300" baseline="300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3 </a:t>
            </a:r>
            <a:r>
              <a:rPr lang="zh-CN" altLang="en-US" sz="3200" spc="-3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3200" spc="-300" dirty="0">
                <a:solidFill>
                  <a:schemeClr val="tx1"/>
                </a:solidFill>
                <a:latin typeface="宋体" panose="02010600030101010101" pitchFamily="2" charset="-122"/>
              </a:rPr>
              <a:t>m</a:t>
            </a:r>
            <a:r>
              <a:rPr lang="en-US" altLang="zh-CN" sz="3200" spc="-300" baseline="30000" dirty="0">
                <a:solidFill>
                  <a:schemeClr val="tx1"/>
                </a:solidFill>
                <a:latin typeface="宋体" panose="02010600030101010101" pitchFamily="2" charset="-122"/>
              </a:rPr>
              <a:t>3</a:t>
            </a:r>
            <a:r>
              <a:rPr lang="zh-CN" altLang="en-US" sz="3200" spc="-300" dirty="0">
                <a:solidFill>
                  <a:schemeClr val="tx1"/>
                </a:solidFill>
                <a:latin typeface="宋体" panose="02010600030101010101" pitchFamily="2" charset="-122"/>
              </a:rPr>
              <a:t>）。</a:t>
            </a:r>
            <a:endParaRPr lang="zh-CN" altLang="en-US" sz="3200" spc="-300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 descr="1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63638" y="715963"/>
            <a:ext cx="354012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7"/>
          <p:cNvSpPr txBox="1">
            <a:spLocks noChangeArrowheads="1"/>
          </p:cNvSpPr>
          <p:nvPr/>
        </p:nvSpPr>
        <p:spPr bwMode="auto">
          <a:xfrm>
            <a:off x="1635125" y="625475"/>
            <a:ext cx="329723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</a:rPr>
              <a:t>做一做，看一看。</a:t>
            </a:r>
            <a:endParaRPr lang="zh-CN" altLang="en-US" sz="3200" b="1" dirty="0">
              <a:solidFill>
                <a:schemeClr val="tx1"/>
              </a:solidFill>
            </a:endParaRPr>
          </a:p>
        </p:txBody>
      </p:sp>
      <p:pic>
        <p:nvPicPr>
          <p:cNvPr id="4098" name="Picture 2" descr="C:\Users\Administrator\Desktop\图片4副本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9900" y="1350094"/>
            <a:ext cx="8204200" cy="517525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6" descr="1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88784" y="722002"/>
            <a:ext cx="354012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7"/>
          <p:cNvSpPr txBox="1">
            <a:spLocks noChangeArrowheads="1"/>
          </p:cNvSpPr>
          <p:nvPr/>
        </p:nvSpPr>
        <p:spPr bwMode="auto">
          <a:xfrm>
            <a:off x="1347019" y="476672"/>
            <a:ext cx="7329437" cy="145424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</a:rPr>
              <a:t>生活中还有哪些物体的体积大约是</a:t>
            </a: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</a:rPr>
              <a:t>1cm</a:t>
            </a:r>
            <a:r>
              <a:rPr lang="en-US" altLang="zh-CN" sz="3200" b="1" baseline="30000" dirty="0">
                <a:solidFill>
                  <a:schemeClr val="tx1"/>
                </a:solidFill>
                <a:latin typeface="宋体" panose="02010600030101010101" pitchFamily="2" charset="-122"/>
              </a:rPr>
              <a:t>3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</a:rPr>
              <a:t>，</a:t>
            </a: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</a:rPr>
              <a:t>1dm</a:t>
            </a:r>
            <a:r>
              <a:rPr lang="en-US" altLang="zh-CN" sz="3200" b="1" baseline="30000" dirty="0">
                <a:solidFill>
                  <a:schemeClr val="tx1"/>
                </a:solidFill>
                <a:latin typeface="宋体" panose="02010600030101010101" pitchFamily="2" charset="-122"/>
              </a:rPr>
              <a:t>3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</a:rPr>
              <a:t>，</a:t>
            </a: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</a:rPr>
              <a:t>1m</a:t>
            </a:r>
            <a:r>
              <a:rPr lang="en-US" altLang="zh-CN" sz="3200" b="1" baseline="30000" dirty="0">
                <a:solidFill>
                  <a:schemeClr val="tx1"/>
                </a:solidFill>
                <a:latin typeface="宋体" panose="02010600030101010101" pitchFamily="2" charset="-122"/>
              </a:rPr>
              <a:t>3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？与同伴交流。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18" name="TextBox 8"/>
          <p:cNvSpPr txBox="1">
            <a:spLocks noChangeArrowheads="1"/>
          </p:cNvSpPr>
          <p:nvPr/>
        </p:nvSpPr>
        <p:spPr bwMode="auto">
          <a:xfrm>
            <a:off x="467544" y="4863306"/>
            <a:ext cx="2376488" cy="8925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chemeClr val="tx1"/>
                </a:solidFill>
                <a:latin typeface="+mn-ea"/>
                <a:ea typeface="+mn-ea"/>
              </a:rPr>
              <a:t>1</a:t>
            </a:r>
            <a:r>
              <a:rPr lang="zh-CN" altLang="en-US" sz="2400" b="1" dirty="0">
                <a:solidFill>
                  <a:schemeClr val="tx1"/>
                </a:solidFill>
                <a:latin typeface="+mn-ea"/>
                <a:ea typeface="+mn-ea"/>
              </a:rPr>
              <a:t>粒花生米</a:t>
            </a:r>
            <a:r>
              <a:rPr lang="zh-CN" altLang="en-US" sz="2400" b="1" dirty="0" smtClean="0">
                <a:solidFill>
                  <a:schemeClr val="tx1"/>
                </a:solidFill>
                <a:latin typeface="+mn-ea"/>
                <a:ea typeface="+mn-ea"/>
              </a:rPr>
              <a:t>的</a:t>
            </a:r>
            <a:endParaRPr lang="en-US" altLang="zh-CN" sz="2400" b="1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r>
              <a:rPr lang="zh-CN" altLang="en-US" sz="2400" b="1" dirty="0" smtClean="0">
                <a:solidFill>
                  <a:schemeClr val="tx1"/>
                </a:solidFill>
                <a:latin typeface="+mn-ea"/>
                <a:ea typeface="+mn-ea"/>
              </a:rPr>
              <a:t>体积约</a:t>
            </a:r>
            <a:r>
              <a:rPr lang="en-US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_____</a:t>
            </a:r>
            <a:endParaRPr lang="zh-CN" altLang="en-US" sz="2800" b="1" baseline="300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9" name="TextBox 9"/>
          <p:cNvSpPr txBox="1">
            <a:spLocks noChangeArrowheads="1"/>
          </p:cNvSpPr>
          <p:nvPr/>
        </p:nvSpPr>
        <p:spPr bwMode="auto">
          <a:xfrm>
            <a:off x="2915469" y="4901406"/>
            <a:ext cx="2376488" cy="8318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tx1"/>
                </a:solidFill>
                <a:latin typeface="+mn-ea"/>
                <a:ea typeface="+mn-ea"/>
              </a:rPr>
              <a:t>1</a:t>
            </a:r>
            <a:r>
              <a:rPr lang="zh-CN" altLang="en-US" sz="2400" b="1" dirty="0">
                <a:solidFill>
                  <a:schemeClr val="tx1"/>
                </a:solidFill>
                <a:latin typeface="+mn-ea"/>
                <a:ea typeface="+mn-ea"/>
              </a:rPr>
              <a:t>个粉笔盒的</a:t>
            </a:r>
            <a:endParaRPr lang="en-US" altLang="zh-CN" sz="2400" b="1" dirty="0">
              <a:solidFill>
                <a:schemeClr val="tx1"/>
              </a:solidFill>
              <a:latin typeface="+mn-ea"/>
              <a:ea typeface="+mn-ea"/>
            </a:endParaRPr>
          </a:p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+mn-ea"/>
                <a:ea typeface="+mn-ea"/>
              </a:rPr>
              <a:t>体积</a:t>
            </a:r>
            <a:r>
              <a:rPr lang="zh-CN" altLang="en-US" sz="2400" b="1" dirty="0" smtClean="0">
                <a:solidFill>
                  <a:schemeClr val="tx1"/>
                </a:solidFill>
                <a:latin typeface="+mn-ea"/>
                <a:ea typeface="+mn-ea"/>
              </a:rPr>
              <a:t>约</a:t>
            </a:r>
            <a:r>
              <a:rPr lang="en-US" altLang="zh-CN" sz="2400" b="1" dirty="0" smtClean="0">
                <a:solidFill>
                  <a:schemeClr val="tx1"/>
                </a:solidFill>
                <a:latin typeface="+mn-ea"/>
                <a:ea typeface="+mn-ea"/>
              </a:rPr>
              <a:t>_____</a:t>
            </a:r>
            <a:endParaRPr lang="zh-CN" altLang="en-US" sz="2400" b="1" baseline="300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0" name="TextBox 10"/>
          <p:cNvSpPr txBox="1">
            <a:spLocks noChangeArrowheads="1"/>
          </p:cNvSpPr>
          <p:nvPr/>
        </p:nvSpPr>
        <p:spPr bwMode="auto">
          <a:xfrm>
            <a:off x="5796782" y="4901406"/>
            <a:ext cx="3059112" cy="8318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tx1"/>
                </a:solidFill>
                <a:latin typeface="+mn-ea"/>
                <a:ea typeface="+mn-ea"/>
              </a:rPr>
              <a:t>1</a:t>
            </a:r>
            <a:r>
              <a:rPr lang="zh-CN" altLang="en-US" sz="2400" b="1" dirty="0">
                <a:solidFill>
                  <a:schemeClr val="tx1"/>
                </a:solidFill>
                <a:latin typeface="+mn-ea"/>
                <a:ea typeface="+mn-ea"/>
              </a:rPr>
              <a:t>个</a:t>
            </a:r>
            <a:r>
              <a:rPr lang="en-US" altLang="zh-CN" sz="2400" b="1" dirty="0">
                <a:solidFill>
                  <a:schemeClr val="tx1"/>
                </a:solidFill>
                <a:latin typeface="+mn-ea"/>
                <a:ea typeface="+mn-ea"/>
              </a:rPr>
              <a:t>29</a:t>
            </a:r>
            <a:r>
              <a:rPr lang="zh-CN" altLang="en-US" sz="2400" b="1" dirty="0">
                <a:solidFill>
                  <a:schemeClr val="tx1"/>
                </a:solidFill>
                <a:latin typeface="+mn-ea"/>
                <a:ea typeface="+mn-ea"/>
              </a:rPr>
              <a:t>英寸电视机包装箱的体积</a:t>
            </a:r>
            <a:r>
              <a:rPr lang="zh-CN" altLang="en-US" sz="2400" b="1" dirty="0" smtClean="0">
                <a:solidFill>
                  <a:schemeClr val="tx1"/>
                </a:solidFill>
                <a:latin typeface="+mn-ea"/>
                <a:ea typeface="+mn-ea"/>
              </a:rPr>
              <a:t>约</a:t>
            </a:r>
            <a:r>
              <a:rPr lang="en-US" altLang="zh-CN" sz="2400" b="1" dirty="0" smtClean="0">
                <a:solidFill>
                  <a:schemeClr val="tx1"/>
                </a:solidFill>
                <a:latin typeface="+mn-ea"/>
                <a:ea typeface="+mn-ea"/>
              </a:rPr>
              <a:t>_____</a:t>
            </a:r>
            <a:endParaRPr lang="zh-CN" altLang="en-US" sz="2400" b="1" baseline="300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pic>
        <p:nvPicPr>
          <p:cNvPr id="5122" name="Picture 2" descr="C:\Users\Administrator\Desktop\图片5副本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43595" y="2096815"/>
            <a:ext cx="7716837" cy="2700337"/>
          </a:xfrm>
          <a:prstGeom prst="rect">
            <a:avLst/>
          </a:prstGeom>
          <a:noFill/>
        </p:spPr>
      </p:pic>
      <p:sp>
        <p:nvSpPr>
          <p:cNvPr id="21" name="矩形 20"/>
          <p:cNvSpPr/>
          <p:nvPr/>
        </p:nvSpPr>
        <p:spPr>
          <a:xfrm>
            <a:off x="1563451" y="5229200"/>
            <a:ext cx="8483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C00000"/>
                </a:solidFill>
                <a:latin typeface="+mn-ea"/>
                <a:ea typeface="华文楷体"/>
              </a:rPr>
              <a:t>1cm</a:t>
            </a:r>
            <a:r>
              <a:rPr lang="en-US" altLang="zh-CN" sz="2800" baseline="30000" dirty="0" smtClean="0">
                <a:solidFill>
                  <a:srgbClr val="C00000"/>
                </a:solidFill>
                <a:latin typeface="+mn-ea"/>
                <a:ea typeface="华文楷体"/>
              </a:rPr>
              <a:t>3</a:t>
            </a:r>
            <a:endParaRPr lang="zh-CN" altLang="en-US" sz="2800" dirty="0">
              <a:solidFill>
                <a:srgbClr val="C00000"/>
              </a:solidFill>
              <a:ea typeface="华文楷体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155739" y="5229200"/>
            <a:ext cx="8483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C00000"/>
                </a:solidFill>
                <a:latin typeface="+mn-ea"/>
                <a:ea typeface="华文楷体"/>
              </a:rPr>
              <a:t>1dm</a:t>
            </a:r>
            <a:r>
              <a:rPr lang="en-US" altLang="zh-CN" sz="2800" baseline="30000" dirty="0" smtClean="0">
                <a:solidFill>
                  <a:srgbClr val="C00000"/>
                </a:solidFill>
                <a:latin typeface="+mn-ea"/>
                <a:ea typeface="华文楷体"/>
              </a:rPr>
              <a:t>3</a:t>
            </a:r>
            <a:endParaRPr lang="zh-CN" altLang="en-US" sz="2800" dirty="0">
              <a:solidFill>
                <a:srgbClr val="C00000"/>
              </a:solidFill>
              <a:ea typeface="华文楷体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828147" y="5210036"/>
            <a:ext cx="6671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C00000"/>
                </a:solidFill>
                <a:latin typeface="+mn-ea"/>
                <a:ea typeface="华文楷体"/>
              </a:rPr>
              <a:t>1m</a:t>
            </a:r>
            <a:r>
              <a:rPr lang="en-US" altLang="zh-CN" sz="2800" baseline="30000" dirty="0" smtClean="0">
                <a:solidFill>
                  <a:srgbClr val="C00000"/>
                </a:solidFill>
                <a:latin typeface="+mn-ea"/>
                <a:ea typeface="华文楷体"/>
              </a:rPr>
              <a:t>3</a:t>
            </a:r>
            <a:endParaRPr lang="zh-CN" altLang="en-US" sz="2800" dirty="0">
              <a:solidFill>
                <a:srgbClr val="C00000"/>
              </a:solidFill>
              <a:ea typeface="华文楷体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3" grpId="0"/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00100" y="1142984"/>
            <a:ext cx="761459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</a:rPr>
              <a:t>粒花生约</a:t>
            </a:r>
            <a:r>
              <a:rPr 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1</a:t>
            </a:r>
            <a:r>
              <a:rPr lang="zh-CN" altLang="en-US" sz="3200" i="1" u="sng" dirty="0" smtClean="0">
                <a:solidFill>
                  <a:schemeClr val="tx1"/>
                </a:solidFill>
              </a:rPr>
              <a:t>　　　　</a:t>
            </a:r>
            <a:r>
              <a:rPr lang="zh-CN" altLang="en-US" sz="3200" dirty="0" smtClean="0">
                <a:solidFill>
                  <a:schemeClr val="tx1"/>
                </a:solidFill>
              </a:rPr>
              <a:t>。</a:t>
            </a:r>
            <a:r>
              <a:rPr lang="en-US" sz="3200" dirty="0" smtClean="0">
                <a:solidFill>
                  <a:schemeClr val="tx1"/>
                </a:solidFill>
              </a:rPr>
              <a:t> </a:t>
            </a:r>
            <a:endParaRPr lang="zh-CN" altLang="en-US" sz="3200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</a:rPr>
              <a:t>个粉笔盒约</a:t>
            </a:r>
            <a:r>
              <a:rPr 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1</a:t>
            </a:r>
            <a:r>
              <a:rPr lang="zh-CN" altLang="en-US" sz="3200" i="1" u="sng" dirty="0" smtClean="0">
                <a:solidFill>
                  <a:schemeClr val="tx1"/>
                </a:solidFill>
              </a:rPr>
              <a:t>　　　　</a:t>
            </a:r>
            <a:r>
              <a:rPr lang="zh-CN" altLang="en-US" sz="3200" dirty="0" smtClean="0">
                <a:solidFill>
                  <a:schemeClr val="tx1"/>
                </a:solidFill>
              </a:rPr>
              <a:t>。</a:t>
            </a:r>
            <a:r>
              <a:rPr lang="en-US" sz="3200" dirty="0" smtClean="0">
                <a:solidFill>
                  <a:schemeClr val="tx1"/>
                </a:solidFill>
              </a:rPr>
              <a:t> </a:t>
            </a:r>
            <a:endParaRPr lang="zh-CN" altLang="en-US" sz="3200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29</a:t>
            </a:r>
            <a:r>
              <a:rPr lang="zh-CN" altLang="en-US" sz="3200" dirty="0" smtClean="0">
                <a:solidFill>
                  <a:schemeClr val="tx1"/>
                </a:solidFill>
              </a:rPr>
              <a:t>英寸电视机包装箱约</a:t>
            </a:r>
            <a:r>
              <a:rPr 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1</a:t>
            </a:r>
            <a:r>
              <a:rPr lang="zh-CN" altLang="en-US" sz="3200" i="1" u="sng" dirty="0" smtClean="0">
                <a:solidFill>
                  <a:schemeClr val="tx1"/>
                </a:solidFill>
              </a:rPr>
              <a:t>　　　　</a:t>
            </a:r>
            <a:r>
              <a:rPr lang="zh-CN" altLang="en-US" sz="3200" dirty="0" smtClean="0">
                <a:solidFill>
                  <a:schemeClr val="tx1"/>
                </a:solidFill>
              </a:rPr>
              <a:t>。</a:t>
            </a:r>
            <a:r>
              <a:rPr lang="en-US" sz="3200" dirty="0" smtClean="0"/>
              <a:t> </a:t>
            </a:r>
            <a:endParaRPr lang="zh-CN" altLang="en-US" sz="3200" dirty="0" smtClean="0"/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数学书的体积是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210</a:t>
            </a:r>
            <a:r>
              <a:rPr lang="zh-CN" altLang="zh-CN" sz="3200" i="1" u="sng" dirty="0" smtClean="0">
                <a:solidFill>
                  <a:schemeClr val="tx1"/>
                </a:solidFill>
                <a:latin typeface="+mn-ea"/>
                <a:ea typeface="+mn-ea"/>
              </a:rPr>
              <a:t>　　　　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。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 </a:t>
            </a:r>
            <a:endParaRPr lang="zh-CN" altLang="zh-CN" sz="3200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橡皮擦的体积是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8</a:t>
            </a:r>
            <a:r>
              <a:rPr lang="zh-CN" altLang="zh-CN" sz="3200" i="1" u="sng" dirty="0" smtClean="0">
                <a:solidFill>
                  <a:schemeClr val="tx1"/>
                </a:solidFill>
                <a:latin typeface="+mn-ea"/>
                <a:ea typeface="+mn-ea"/>
              </a:rPr>
              <a:t>　　　　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。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 </a:t>
            </a:r>
            <a:endParaRPr lang="zh-CN" altLang="zh-CN" sz="3200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讲台的体积是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</a:t>
            </a:r>
            <a:r>
              <a:rPr lang="en-US" altLang="zh-CN" sz="3200" i="1" dirty="0" smtClean="0">
                <a:solidFill>
                  <a:schemeClr val="tx1"/>
                </a:solidFill>
                <a:latin typeface="+mn-ea"/>
                <a:ea typeface="+mn-ea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8</a:t>
            </a:r>
            <a:r>
              <a:rPr lang="zh-CN" altLang="zh-CN" sz="3200" i="1" u="sng" dirty="0" smtClean="0">
                <a:solidFill>
                  <a:schemeClr val="tx1"/>
                </a:solidFill>
                <a:latin typeface="+mn-ea"/>
                <a:ea typeface="+mn-ea"/>
              </a:rPr>
              <a:t>　　　　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。</a:t>
            </a:r>
            <a:r>
              <a:rPr lang="en-US" altLang="zh-CN" dirty="0" smtClean="0"/>
              <a:t> </a:t>
            </a:r>
            <a:endParaRPr lang="zh-CN" altLang="zh-CN" dirty="0"/>
          </a:p>
        </p:txBody>
      </p:sp>
      <p:sp>
        <p:nvSpPr>
          <p:cNvPr id="3" name="矩形 2"/>
          <p:cNvSpPr/>
          <p:nvPr/>
        </p:nvSpPr>
        <p:spPr>
          <a:xfrm>
            <a:off x="5000628" y="3429000"/>
            <a:ext cx="8707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C00000"/>
                </a:solidFill>
                <a:latin typeface="华文楷体"/>
                <a:ea typeface="华文楷体"/>
              </a:rPr>
              <a:t>cm</a:t>
            </a:r>
            <a:r>
              <a:rPr lang="en-US" altLang="zh-CN" sz="2800" baseline="30000" dirty="0" smtClean="0">
                <a:solidFill>
                  <a:srgbClr val="C00000"/>
                </a:solidFill>
                <a:latin typeface="华文楷体"/>
                <a:ea typeface="华文楷体"/>
              </a:rPr>
              <a:t>3</a:t>
            </a:r>
            <a:endParaRPr lang="zh-CN" altLang="en-US" sz="2800" dirty="0">
              <a:solidFill>
                <a:srgbClr val="C00000"/>
              </a:solidFill>
              <a:latin typeface="华文楷体"/>
              <a:ea typeface="华文楷体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643438" y="4143380"/>
            <a:ext cx="8707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C00000"/>
                </a:solidFill>
                <a:latin typeface="华文楷体"/>
                <a:ea typeface="华文楷体"/>
              </a:rPr>
              <a:t>cm</a:t>
            </a:r>
            <a:r>
              <a:rPr lang="en-US" altLang="zh-CN" sz="2800" baseline="30000" dirty="0" smtClean="0">
                <a:solidFill>
                  <a:srgbClr val="C00000"/>
                </a:solidFill>
                <a:latin typeface="华文楷体"/>
                <a:ea typeface="华文楷体"/>
              </a:rPr>
              <a:t>3</a:t>
            </a:r>
            <a:endParaRPr lang="zh-CN" altLang="en-US" sz="2800" dirty="0">
              <a:solidFill>
                <a:srgbClr val="C00000"/>
              </a:solidFill>
              <a:latin typeface="华文楷体"/>
              <a:ea typeface="华文楷体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714876" y="4786322"/>
            <a:ext cx="6848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C00000"/>
                </a:solidFill>
                <a:latin typeface="华文楷体"/>
                <a:ea typeface="华文楷体"/>
              </a:rPr>
              <a:t>m</a:t>
            </a:r>
            <a:r>
              <a:rPr lang="en-US" altLang="zh-CN" sz="2800" baseline="30000" dirty="0" smtClean="0">
                <a:solidFill>
                  <a:srgbClr val="C00000"/>
                </a:solidFill>
                <a:latin typeface="华文楷体"/>
                <a:ea typeface="华文楷体"/>
              </a:rPr>
              <a:t>3</a:t>
            </a:r>
            <a:endParaRPr lang="zh-CN" altLang="en-US" sz="2800" dirty="0">
              <a:solidFill>
                <a:srgbClr val="C00000"/>
              </a:solidFill>
              <a:latin typeface="华文楷体"/>
              <a:ea typeface="华文楷体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71604" y="571480"/>
            <a:ext cx="45544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你能填上适当的单位吗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?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pic>
        <p:nvPicPr>
          <p:cNvPr id="7" name="图片 6" descr="1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071538" y="642918"/>
            <a:ext cx="354012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" name="Group 16"/>
          <p:cNvGrpSpPr/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9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</a:ln>
          </p:spPr>
        </p:pic>
        <p:sp>
          <p:nvSpPr>
            <p:cNvPr id="10" name="Text Box 18">
              <a:hlinkClick r:id="rId3" action="ppaction://hlinksldjump" highlightClick="1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3571868" y="1214422"/>
            <a:ext cx="8707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C00000"/>
                </a:solidFill>
                <a:latin typeface="华文楷体"/>
                <a:ea typeface="华文楷体"/>
              </a:rPr>
              <a:t>cm</a:t>
            </a:r>
            <a:r>
              <a:rPr lang="en-US" altLang="zh-CN" sz="2800" baseline="30000" dirty="0" smtClean="0">
                <a:solidFill>
                  <a:srgbClr val="C00000"/>
                </a:solidFill>
                <a:latin typeface="华文楷体"/>
                <a:ea typeface="华文楷体"/>
              </a:rPr>
              <a:t>3</a:t>
            </a:r>
            <a:endParaRPr lang="zh-CN" altLang="en-US" sz="2800" dirty="0">
              <a:solidFill>
                <a:srgbClr val="C00000"/>
              </a:solidFill>
              <a:latin typeface="华文楷体"/>
              <a:ea typeface="华文楷体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929058" y="1928802"/>
            <a:ext cx="7537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C00000"/>
                </a:solidFill>
                <a:latin typeface="华文楷体"/>
                <a:ea typeface="华文楷体"/>
              </a:rPr>
              <a:t>dm</a:t>
            </a:r>
            <a:r>
              <a:rPr lang="en-US" altLang="zh-CN" sz="2800" baseline="30000" dirty="0" smtClean="0">
                <a:solidFill>
                  <a:srgbClr val="C00000"/>
                </a:solidFill>
                <a:latin typeface="华文楷体"/>
                <a:ea typeface="华文楷体"/>
              </a:rPr>
              <a:t>3</a:t>
            </a:r>
            <a:endParaRPr lang="zh-CN" altLang="en-US" sz="2800" dirty="0">
              <a:solidFill>
                <a:srgbClr val="C00000"/>
              </a:solidFill>
              <a:latin typeface="华文楷体"/>
              <a:ea typeface="华文楷体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857884" y="2643182"/>
            <a:ext cx="5741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C00000"/>
                </a:solidFill>
                <a:latin typeface="华文楷体"/>
                <a:ea typeface="华文楷体"/>
              </a:rPr>
              <a:t>m</a:t>
            </a:r>
            <a:r>
              <a:rPr lang="en-US" altLang="zh-CN" sz="2800" baseline="30000" dirty="0" smtClean="0">
                <a:solidFill>
                  <a:srgbClr val="C00000"/>
                </a:solidFill>
                <a:latin typeface="华文楷体"/>
                <a:ea typeface="华文楷体"/>
              </a:rPr>
              <a:t>3</a:t>
            </a:r>
            <a:endParaRPr lang="zh-CN" altLang="en-US" sz="2800" dirty="0">
              <a:solidFill>
                <a:srgbClr val="C00000"/>
              </a:solidFill>
              <a:latin typeface="华文楷体"/>
              <a:ea typeface="华文楷体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11" grpId="0"/>
      <p:bldP spid="12" grpId="0"/>
      <p:bldP spid="13" grpId="0"/>
    </p:bldLst>
  </p:timing>
</p:sld>
</file>

<file path=ppt/tags/tag1.xml><?xml version="1.0" encoding="utf-8"?>
<p:tagLst xmlns:p="http://schemas.openxmlformats.org/presentationml/2006/main">
  <p:tag name="KSO_WPP_MARK_KEY" val="0d889242-d39d-48f4-83c6-89bb27837bdb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38100"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1433</Words>
  <Application>WPS 演示</Application>
  <PresentationFormat>全屏显示(4:3)</PresentationFormat>
  <Paragraphs>315</Paragraphs>
  <Slides>21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43" baseType="lpstr">
      <vt:lpstr>Arial</vt:lpstr>
      <vt:lpstr>宋体</vt:lpstr>
      <vt:lpstr>Wingdings</vt:lpstr>
      <vt:lpstr>Calibri</vt:lpstr>
      <vt:lpstr>楷体_GB2312</vt:lpstr>
      <vt:lpstr>新宋体</vt:lpstr>
      <vt:lpstr>Calibri</vt:lpstr>
      <vt:lpstr>华文仿宋</vt:lpstr>
      <vt:lpstr>仿宋</vt:lpstr>
      <vt:lpstr>微软雅黑</vt:lpstr>
      <vt:lpstr>黑体</vt:lpstr>
      <vt:lpstr>楷体_GB2312</vt:lpstr>
      <vt:lpstr>华文新魏</vt:lpstr>
      <vt:lpstr>华文楷体</vt:lpstr>
      <vt:lpstr>华文楷体</vt:lpstr>
      <vt:lpstr>Arial Unicode MS</vt:lpstr>
      <vt:lpstr>隶书</vt:lpstr>
      <vt:lpstr>NEU-BZ-S92</vt:lpstr>
      <vt:lpstr>Segoe Print</vt:lpstr>
      <vt:lpstr>Times New Roman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第一PPT模板网-WWW.1PPT.COM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568</cp:revision>
  <dcterms:created xsi:type="dcterms:W3CDTF">2015-11-21T07:20:00Z</dcterms:created>
  <dcterms:modified xsi:type="dcterms:W3CDTF">2023-02-09T05:08:03Z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7849727D18F74E2386E627CDCF0305BE</vt:lpwstr>
  </property>
</Properties>
</file>