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930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2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8.xml"/><Relationship Id="rId4" Type="http://schemas.openxmlformats.org/officeDocument/2006/relationships/slide" Target="slide16.xml"/><Relationship Id="rId3" Type="http://schemas.openxmlformats.org/officeDocument/2006/relationships/slide" Target="slide14.xml"/><Relationship Id="rId2" Type="http://schemas.openxmlformats.org/officeDocument/2006/relationships/audio" Target="../media/audio2.wav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0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0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2.emf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slide" Target="slide10.xml"/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2"/>
          <p:cNvGrpSpPr/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0" y="1052736"/>
            <a:ext cx="9144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2800" dirty="0">
                <a:latin typeface="华文仿宋" pitchFamily="2" charset="-122"/>
                <a:ea typeface="华文仿宋" pitchFamily="2" charset="-122"/>
              </a:rPr>
              <a:t>4</a:t>
            </a:r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单元  </a:t>
            </a:r>
            <a:r>
              <a:rPr lang="zh-CN" altLang="zh-CN" sz="2800" dirty="0">
                <a:latin typeface="华文仿宋" pitchFamily="2" charset="-122"/>
                <a:ea typeface="华文仿宋" pitchFamily="2" charset="-122"/>
              </a:rPr>
              <a:t>长方体</a:t>
            </a:r>
            <a:r>
              <a:rPr lang="en-US" altLang="zh-CN" sz="2800" dirty="0">
                <a:latin typeface="华文仿宋" pitchFamily="2" charset="-122"/>
                <a:ea typeface="华文仿宋" pitchFamily="2" charset="-122"/>
              </a:rPr>
              <a:t>(</a:t>
            </a:r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二</a:t>
            </a:r>
            <a:r>
              <a:rPr lang="en-US" altLang="zh-CN" sz="2800" dirty="0">
                <a:latin typeface="华文仿宋" pitchFamily="2" charset="-122"/>
                <a:ea typeface="华文仿宋" pitchFamily="2" charset="-122"/>
              </a:rPr>
              <a:t>)</a:t>
            </a:r>
            <a:endParaRPr lang="zh-CN" altLang="en-US" sz="28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02073" y="3560182"/>
            <a:ext cx="14302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2800" dirty="0" smtClean="0"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课</a:t>
            </a:r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时</a:t>
            </a:r>
            <a:endParaRPr lang="zh-CN" altLang="zh-CN" sz="28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3" name="TextBox 16"/>
          <p:cNvSpPr txBox="1">
            <a:spLocks noChangeArrowheads="1"/>
          </p:cNvSpPr>
          <p:nvPr/>
        </p:nvSpPr>
        <p:spPr bwMode="auto">
          <a:xfrm>
            <a:off x="0" y="2031632"/>
            <a:ext cx="9144000" cy="1200329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体积单位</a:t>
            </a:r>
            <a:endParaRPr lang="zh-CN" altLang="en-US" sz="7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5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35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33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7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31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8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9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43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44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6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47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8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Rectangle 68"/>
          <p:cNvSpPr>
            <a:spLocks noChangeArrowheads="1"/>
          </p:cNvSpPr>
          <p:nvPr/>
        </p:nvSpPr>
        <p:spPr bwMode="auto">
          <a:xfrm>
            <a:off x="698061" y="913219"/>
            <a:ext cx="4305987" cy="71558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填一填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552" y="2124145"/>
            <a:ext cx="907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容器容纳物体的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叫做容器的容积。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900" y="3348281"/>
            <a:ext cx="6372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常用的容积单位有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10472" y="217261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ea typeface="华文楷体"/>
              </a:rPr>
              <a:t>体积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02764" y="3402496"/>
            <a:ext cx="15343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ea typeface="华文楷体"/>
              </a:rPr>
              <a:t>升</a:t>
            </a:r>
            <a:r>
              <a:rPr lang="en-US" altLang="zh-CN" sz="3200" dirty="0" smtClean="0">
                <a:ea typeface="华文楷体"/>
              </a:rPr>
              <a:t>,</a:t>
            </a:r>
            <a:r>
              <a:rPr lang="zh-CN" altLang="zh-CN" sz="3200" dirty="0" smtClean="0">
                <a:ea typeface="华文楷体"/>
              </a:rPr>
              <a:t>毫升</a:t>
            </a:r>
            <a:endParaRPr lang="zh-CN" altLang="en-US" sz="3200" dirty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68"/>
          <p:cNvSpPr>
            <a:spLocks noChangeArrowheads="1"/>
          </p:cNvSpPr>
          <p:nvPr/>
        </p:nvSpPr>
        <p:spPr bwMode="auto">
          <a:xfrm>
            <a:off x="698061" y="913219"/>
            <a:ext cx="3894015" cy="8309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填表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55576" y="2348880"/>
          <a:ext cx="7296809" cy="2736304"/>
        </p:xfrm>
        <a:graphic>
          <a:graphicData uri="http://schemas.openxmlformats.org/drawingml/2006/table">
            <a:tbl>
              <a:tblPr/>
              <a:tblGrid>
                <a:gridCol w="1094522"/>
                <a:gridCol w="912101"/>
                <a:gridCol w="912101"/>
                <a:gridCol w="912101"/>
                <a:gridCol w="912101"/>
                <a:gridCol w="1641782"/>
                <a:gridCol w="912101"/>
              </a:tblGrid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单位</a:t>
                      </a: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名称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升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立方</a:t>
                      </a: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厘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米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单位</a:t>
                      </a: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符号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mL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m</a:t>
                      </a:r>
                      <a:r>
                        <a:rPr lang="en-US" sz="3200" kern="100" baseline="300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3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dm</a:t>
                      </a:r>
                      <a:r>
                        <a:rPr lang="en-US" sz="3200" kern="100" baseline="300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3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m</a:t>
                      </a:r>
                      <a:r>
                        <a:rPr lang="en-US" sz="3200" kern="100" baseline="300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835696" y="278092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ea typeface="华文楷体"/>
              </a:rPr>
              <a:t>毫升</a:t>
            </a:r>
            <a:endParaRPr lang="zh-CN" altLang="en-US" sz="2800" dirty="0">
              <a:ea typeface="华文楷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15594" y="412991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L</a:t>
            </a:r>
            <a:endParaRPr lang="zh-CN" altLang="en-US" sz="2800" dirty="0">
              <a:ea typeface="华文楷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65983" y="2564904"/>
            <a:ext cx="9060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立方</a:t>
            </a:r>
            <a:endParaRPr lang="en-US" altLang="zh-CN" sz="2800" dirty="0" smtClean="0">
              <a:ea typeface="华文楷体"/>
            </a:endParaRPr>
          </a:p>
          <a:p>
            <a:r>
              <a:rPr lang="en-US" altLang="zh-CN" sz="2800" dirty="0" smtClean="0">
                <a:ea typeface="华文楷体"/>
              </a:rPr>
              <a:t>  </a:t>
            </a:r>
            <a:r>
              <a:rPr lang="zh-CN" altLang="en-US" sz="2800" dirty="0" smtClean="0">
                <a:ea typeface="华文楷体"/>
              </a:rPr>
              <a:t>米</a:t>
            </a:r>
            <a:endParaRPr lang="zh-CN" altLang="en-US" sz="2800" dirty="0">
              <a:ea typeface="华文楷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2564904"/>
            <a:ext cx="9060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立方</a:t>
            </a:r>
            <a:endParaRPr lang="en-US" altLang="zh-CN" sz="2800" dirty="0" smtClean="0">
              <a:ea typeface="华文楷体"/>
            </a:endParaRPr>
          </a:p>
          <a:p>
            <a:r>
              <a:rPr lang="zh-CN" altLang="en-US" sz="2800" dirty="0" smtClean="0">
                <a:ea typeface="华文楷体"/>
              </a:rPr>
              <a:t>分米</a:t>
            </a:r>
            <a:endParaRPr lang="zh-CN" altLang="en-US" sz="2800" dirty="0">
              <a:ea typeface="华文楷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40152" y="4129916"/>
            <a:ext cx="8370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cm</a:t>
            </a:r>
            <a:r>
              <a:rPr lang="en-US" altLang="zh-CN" sz="2800" baseline="30000" dirty="0" smtClean="0">
                <a:ea typeface="华文楷体"/>
              </a:rPr>
              <a:t>2</a:t>
            </a:r>
            <a:endParaRPr lang="zh-CN" altLang="en-US" sz="2800" baseline="30000" dirty="0">
              <a:ea typeface="华文楷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22367" y="2564904"/>
            <a:ext cx="9060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平方</a:t>
            </a:r>
            <a:endParaRPr lang="en-US" altLang="zh-CN" sz="2800" dirty="0" smtClean="0">
              <a:ea typeface="华文楷体"/>
            </a:endParaRPr>
          </a:p>
          <a:p>
            <a:r>
              <a:rPr lang="en-US" altLang="zh-CN" sz="2800" dirty="0" smtClean="0">
                <a:ea typeface="华文楷体"/>
              </a:rPr>
              <a:t>  </a:t>
            </a:r>
            <a:r>
              <a:rPr lang="zh-CN" altLang="en-US" sz="2800" dirty="0" smtClean="0">
                <a:ea typeface="华文楷体"/>
              </a:rPr>
              <a:t>米</a:t>
            </a:r>
            <a:endParaRPr lang="zh-CN" altLang="en-US" sz="2800" dirty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5800" y="4581128"/>
            <a:ext cx="7902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用钢笔吸墨水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一次大约能吸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Rectangle 68"/>
          <p:cNvSpPr>
            <a:spLocks noChangeArrowheads="1"/>
          </p:cNvSpPr>
          <p:nvPr/>
        </p:nvSpPr>
        <p:spPr bwMode="auto">
          <a:xfrm>
            <a:off x="698061" y="913219"/>
            <a:ext cx="5541902" cy="156966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填上适当的数。</a:t>
            </a:r>
            <a:endParaRPr lang="zh-CN" altLang="en-US" sz="32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1988840"/>
            <a:ext cx="8046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一个碟片盒的体积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大约是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150(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2" y="2852936"/>
            <a:ext cx="8262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一节货车车厢的体积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大约是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28(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457" y="3717032"/>
            <a:ext cx="5546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冰箱的容积是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180(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1233" y="1988840"/>
            <a:ext cx="930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cm</a:t>
            </a:r>
            <a:r>
              <a:rPr lang="en-US" altLang="zh-CN" sz="3200" baseline="30000" dirty="0" smtClean="0">
                <a:ea typeface="华文楷体"/>
              </a:rPr>
              <a:t>3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02373" y="2866024"/>
            <a:ext cx="702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m</a:t>
            </a:r>
            <a:r>
              <a:rPr lang="en-US" altLang="zh-CN" sz="3200" baseline="30000" dirty="0" smtClean="0">
                <a:ea typeface="华文楷体"/>
              </a:rPr>
              <a:t>3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5338" y="373028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L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89730" y="458112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ea typeface="华文楷体"/>
              </a:rPr>
              <a:t>mL</a:t>
            </a:r>
            <a:endParaRPr lang="zh-CN" altLang="en-US" sz="3200" dirty="0">
              <a:ea typeface="华文楷体"/>
            </a:endParaRPr>
          </a:p>
        </p:txBody>
      </p:sp>
      <p:grpSp>
        <p:nvGrpSpPr>
          <p:cNvPr id="15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6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7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756592" y="836712"/>
            <a:ext cx="8351912" cy="7353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（情景题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购买哪种牛奶便宜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4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3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000415" y="2268161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选一选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9217" name="Picture 1" descr="C:\Users\Administrator\Desktop\图片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722" y="3429000"/>
            <a:ext cx="4384358" cy="1800200"/>
          </a:xfrm>
          <a:prstGeom prst="rect">
            <a:avLst/>
          </a:prstGeom>
          <a:noFill/>
        </p:spPr>
      </p:pic>
      <p:pic>
        <p:nvPicPr>
          <p:cNvPr id="9218" name="Picture 2" descr="C:\Users\Administrator\Desktop\图片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492896"/>
            <a:ext cx="2944029" cy="2808312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4022440" y="386838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B</a:t>
            </a:r>
            <a:endParaRPr lang="zh-CN" altLang="en-US" sz="2800" dirty="0">
              <a:ea typeface="华文楷体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3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899592" y="908720"/>
            <a:ext cx="835191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判断。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536" y="1916832"/>
            <a:ext cx="8928992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计量液体的体积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常用的单位是毫升和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升。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	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5536" y="3996353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一个木箱的体积和它的容积相等。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83084" y="4077072"/>
            <a:ext cx="854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ea typeface="华文楷体"/>
              </a:rPr>
              <a:t>✕</a:t>
            </a:r>
            <a:r>
              <a:rPr lang="zh-CN" altLang="zh-CN" i="1" dirty="0" smtClean="0"/>
              <a:t>　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601221" y="2826432"/>
            <a:ext cx="819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 smtClean="0">
                <a:ea typeface="华文楷体"/>
              </a:rPr>
              <a:t>√</a:t>
            </a:r>
            <a:r>
              <a:rPr lang="zh-CN" altLang="en-US" sz="2800" dirty="0" smtClean="0">
                <a:ea typeface="华文楷体"/>
              </a:rPr>
              <a:t> </a:t>
            </a:r>
            <a:r>
              <a:rPr lang="zh-CN" altLang="zh-CN" i="1" dirty="0" smtClean="0"/>
              <a:t>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95536" y="727752"/>
            <a:ext cx="8064896" cy="29315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一大瓶可口可乐饮料大约为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2500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毫升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一个杯子大约能装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毫升饮料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淘气和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个同学每人一杯饮料够吗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9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0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843808" y="3265820"/>
            <a:ext cx="3320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300×7=2100(</a:t>
            </a:r>
            <a:r>
              <a:rPr lang="zh-CN" altLang="zh-CN" sz="2800" dirty="0" smtClean="0">
                <a:ea typeface="华文楷体"/>
              </a:rPr>
              <a:t>毫升</a:t>
            </a:r>
            <a:r>
              <a:rPr lang="en-US" altLang="zh-CN" sz="2800" dirty="0" smtClean="0">
                <a:ea typeface="华文楷体"/>
              </a:rPr>
              <a:t>)</a:t>
            </a:r>
            <a:endParaRPr lang="zh-CN" altLang="en-US" sz="2800" dirty="0">
              <a:ea typeface="华文楷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3808" y="4005064"/>
            <a:ext cx="344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2500</a:t>
            </a:r>
            <a:r>
              <a:rPr lang="zh-CN" altLang="zh-CN" sz="2800" dirty="0" smtClean="0">
                <a:ea typeface="华文楷体"/>
              </a:rPr>
              <a:t>毫升</a:t>
            </a:r>
            <a:r>
              <a:rPr lang="en-US" altLang="zh-CN" sz="2800" dirty="0" smtClean="0">
                <a:ea typeface="华文楷体"/>
              </a:rPr>
              <a:t>&gt;2100</a:t>
            </a:r>
            <a:r>
              <a:rPr lang="zh-CN" altLang="zh-CN" sz="2800" dirty="0" smtClean="0">
                <a:ea typeface="华文楷体"/>
              </a:rPr>
              <a:t>毫升</a:t>
            </a:r>
            <a:endParaRPr lang="zh-CN" altLang="en-US" sz="2800" dirty="0">
              <a:ea typeface="华文楷体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3808" y="4797152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答：</a:t>
            </a:r>
            <a:r>
              <a:rPr lang="zh-CN" altLang="zh-CN" sz="2800" dirty="0" smtClean="0">
                <a:ea typeface="华文楷体"/>
              </a:rPr>
              <a:t>每人一杯饮料够</a:t>
            </a:r>
            <a:r>
              <a:rPr lang="zh-CN" altLang="en-US" sz="2800" dirty="0" smtClean="0">
                <a:ea typeface="华文楷体"/>
              </a:rPr>
              <a:t>。</a:t>
            </a:r>
            <a:endParaRPr lang="zh-CN" altLang="en-US" sz="2800" dirty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683568" y="946830"/>
            <a:ext cx="871296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什么是容积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2348880"/>
            <a:ext cx="48958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常用的体积单位有哪些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3568" y="3861048"/>
            <a:ext cx="7830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什么是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立方厘米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立方分米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43608" y="1700808"/>
            <a:ext cx="7614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华文楷体"/>
              </a:rPr>
              <a:t>容器所能容纳物体的体积</a:t>
            </a:r>
            <a:r>
              <a:rPr lang="en-US" altLang="zh-CN" sz="2800" dirty="0" smtClean="0">
                <a:latin typeface="华文楷体"/>
              </a:rPr>
              <a:t>,</a:t>
            </a:r>
            <a:r>
              <a:rPr lang="zh-CN" altLang="zh-CN" sz="2800" dirty="0" smtClean="0">
                <a:latin typeface="华文楷体"/>
              </a:rPr>
              <a:t>叫做容器的容积。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3608" y="3090923"/>
            <a:ext cx="8028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华文楷体"/>
              </a:rPr>
              <a:t>常用的体积单位有立方厘米、立方分米和立方米。</a:t>
            </a:r>
            <a:endParaRPr lang="zh-CN" altLang="en-US" sz="2800" dirty="0" smtClean="0">
              <a:latin typeface="华文楷体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1600" y="4653136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60"/>
              </a:lnSpc>
            </a:pPr>
            <a:r>
              <a:rPr lang="zh-CN" altLang="zh-CN" sz="2800" dirty="0" smtClean="0">
                <a:latin typeface="华文楷体"/>
              </a:rPr>
              <a:t>棱长是</a:t>
            </a:r>
            <a:r>
              <a:rPr lang="en-US" altLang="zh-CN" sz="2800" dirty="0" smtClean="0">
                <a:latin typeface="华文楷体"/>
              </a:rPr>
              <a:t>1</a:t>
            </a:r>
            <a:r>
              <a:rPr lang="zh-CN" altLang="zh-CN" sz="2800" dirty="0" smtClean="0">
                <a:latin typeface="华文楷体"/>
              </a:rPr>
              <a:t>厘米的正方体</a:t>
            </a:r>
            <a:r>
              <a:rPr lang="en-US" altLang="zh-CN" sz="2800" dirty="0" smtClean="0">
                <a:latin typeface="华文楷体"/>
              </a:rPr>
              <a:t>,</a:t>
            </a:r>
            <a:r>
              <a:rPr lang="zh-CN" altLang="zh-CN" sz="2800" dirty="0" smtClean="0">
                <a:latin typeface="华文楷体"/>
              </a:rPr>
              <a:t>体积是</a:t>
            </a:r>
            <a:r>
              <a:rPr lang="en-US" altLang="zh-CN" sz="2800" dirty="0" smtClean="0">
                <a:latin typeface="华文楷体"/>
              </a:rPr>
              <a:t>1</a:t>
            </a:r>
            <a:r>
              <a:rPr lang="zh-CN" altLang="zh-CN" sz="2800" dirty="0" smtClean="0">
                <a:latin typeface="华文楷体"/>
              </a:rPr>
              <a:t>立方厘米。棱长是</a:t>
            </a:r>
            <a:r>
              <a:rPr lang="en-US" altLang="zh-CN" sz="2800" dirty="0" smtClean="0">
                <a:latin typeface="华文楷体"/>
              </a:rPr>
              <a:t>1</a:t>
            </a:r>
            <a:r>
              <a:rPr lang="zh-CN" altLang="zh-CN" sz="2800" dirty="0" smtClean="0">
                <a:latin typeface="华文楷体"/>
              </a:rPr>
              <a:t>分米的正方体</a:t>
            </a:r>
            <a:r>
              <a:rPr lang="en-US" altLang="zh-CN" sz="2800" dirty="0" smtClean="0">
                <a:latin typeface="华文楷体"/>
              </a:rPr>
              <a:t>,</a:t>
            </a:r>
            <a:r>
              <a:rPr lang="zh-CN" altLang="zh-CN" sz="2800" dirty="0" smtClean="0">
                <a:latin typeface="华文楷体"/>
              </a:rPr>
              <a:t>体积是</a:t>
            </a:r>
            <a:r>
              <a:rPr lang="en-US" altLang="zh-CN" sz="2800" dirty="0" smtClean="0">
                <a:latin typeface="华文楷体"/>
              </a:rPr>
              <a:t>1</a:t>
            </a:r>
            <a:r>
              <a:rPr lang="zh-CN" altLang="zh-CN" sz="2800" dirty="0" smtClean="0">
                <a:latin typeface="华文楷体"/>
              </a:rPr>
              <a:t>立方分米。棱长是</a:t>
            </a:r>
            <a:r>
              <a:rPr lang="en-US" altLang="zh-CN" sz="2800" dirty="0" smtClean="0">
                <a:latin typeface="华文楷体"/>
              </a:rPr>
              <a:t>1</a:t>
            </a:r>
            <a:r>
              <a:rPr lang="zh-CN" altLang="zh-CN" sz="2800" dirty="0" smtClean="0">
                <a:latin typeface="华文楷体"/>
              </a:rPr>
              <a:t>米的正方体</a:t>
            </a:r>
            <a:r>
              <a:rPr lang="en-US" altLang="zh-CN" sz="2800" dirty="0" smtClean="0">
                <a:latin typeface="华文楷体"/>
              </a:rPr>
              <a:t>,</a:t>
            </a:r>
            <a:r>
              <a:rPr lang="zh-CN" altLang="zh-CN" sz="2800" dirty="0" smtClean="0">
                <a:latin typeface="华文楷体"/>
              </a:rPr>
              <a:t>体积是</a:t>
            </a:r>
            <a:r>
              <a:rPr lang="en-US" altLang="zh-CN" sz="2800" dirty="0" smtClean="0">
                <a:latin typeface="华文楷体"/>
              </a:rPr>
              <a:t>1</a:t>
            </a:r>
            <a:r>
              <a:rPr lang="zh-CN" altLang="zh-CN" sz="2800" dirty="0" smtClean="0">
                <a:latin typeface="华文楷体"/>
              </a:rPr>
              <a:t>立方米。</a:t>
            </a:r>
            <a:endParaRPr lang="zh-CN" altLang="en-US" sz="2800" dirty="0"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716713" y="1188041"/>
            <a:ext cx="43195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你们喝些什么牛奶呢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4703211" y="1188041"/>
            <a:ext cx="43195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你们喝些什么饮料呢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026" name="Picture 2" descr="C:\Users\Administrator\Desktop\图片1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348880"/>
            <a:ext cx="5886502" cy="2808312"/>
          </a:xfrm>
          <a:prstGeom prst="rect">
            <a:avLst/>
          </a:prstGeom>
          <a:noFill/>
        </p:spPr>
      </p:pic>
      <p:pic>
        <p:nvPicPr>
          <p:cNvPr id="1029" name="Picture 5" descr="C:\Users\Administrator\Desktop\图片2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924944"/>
            <a:ext cx="5627760" cy="15121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dministrator\Desktop\图片3副本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8900" y="1918245"/>
            <a:ext cx="6424613" cy="3382963"/>
          </a:xfrm>
          <a:prstGeom prst="rect">
            <a:avLst/>
          </a:prstGeom>
          <a:noFill/>
        </p:spPr>
      </p:pic>
      <p:grpSp>
        <p:nvGrpSpPr>
          <p:cNvPr id="3" name="组合 10"/>
          <p:cNvGrpSpPr/>
          <p:nvPr/>
        </p:nvGrpSpPr>
        <p:grpSpPr bwMode="auto">
          <a:xfrm>
            <a:off x="1639888" y="3695700"/>
            <a:ext cx="2354262" cy="1620838"/>
            <a:chOff x="4211962" y="3575737"/>
            <a:chExt cx="2354450" cy="1620000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11962" y="3575737"/>
              <a:ext cx="2354450" cy="1620000"/>
            </a:xfrm>
            <a:prstGeom prst="ellipse">
              <a:avLst/>
            </a:prstGeom>
            <a:ln>
              <a:solidFill>
                <a:srgbClr val="0070C0"/>
              </a:solidFill>
            </a:ln>
            <a:effectLst>
              <a:softEdge rad="112500"/>
            </a:effectLst>
          </p:spPr>
        </p:pic>
        <p:sp>
          <p:nvSpPr>
            <p:cNvPr id="5" name="椭圆 4"/>
            <p:cNvSpPr/>
            <p:nvPr/>
          </p:nvSpPr>
          <p:spPr>
            <a:xfrm>
              <a:off x="4316745" y="3661418"/>
              <a:ext cx="2159172" cy="1439119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15"/>
          <p:cNvGrpSpPr/>
          <p:nvPr/>
        </p:nvGrpSpPr>
        <p:grpSpPr bwMode="auto">
          <a:xfrm>
            <a:off x="5092700" y="3606800"/>
            <a:ext cx="2268538" cy="1614488"/>
            <a:chOff x="6838253" y="4158446"/>
            <a:chExt cx="2268000" cy="1614619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38253" y="4158446"/>
              <a:ext cx="2268000" cy="1614619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椭圆 8"/>
            <p:cNvSpPr/>
            <p:nvPr/>
          </p:nvSpPr>
          <p:spPr>
            <a:xfrm>
              <a:off x="6898564" y="4271168"/>
              <a:ext cx="2160076" cy="1439979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10" name="图片 6" descr="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8" y="935224"/>
            <a:ext cx="3556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058863" y="810208"/>
            <a:ext cx="8085137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容器内盛放液体的量一般用升（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L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）、毫升（</a:t>
            </a:r>
            <a:r>
              <a:rPr lang="en-US" altLang="zh-CN" sz="3200" b="1" dirty="0" err="1">
                <a:solidFill>
                  <a:schemeClr val="tx1"/>
                </a:solidFill>
                <a:latin typeface="宋体" panose="02010600030101010101" pitchFamily="2" charset="-122"/>
              </a:rPr>
              <a:t>mL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）作单位。看一看，认一认。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43447" y="5316538"/>
            <a:ext cx="80851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棱长为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1dm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的正方体的容积是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1L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37097" y="6012577"/>
            <a:ext cx="80835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棱长为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1cm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的正方体的容积是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1mL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989682"/>
            <a:ext cx="3556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058863" y="908720"/>
            <a:ext cx="80851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看一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看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做一做。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1026" name="Picture 2" descr="C:\Users\Administrator\Desktop\图片1副本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1475" y="1916832"/>
            <a:ext cx="8863013" cy="3073400"/>
          </a:xfrm>
          <a:prstGeom prst="rect">
            <a:avLst/>
          </a:prstGeom>
          <a:noFill/>
        </p:spPr>
      </p:pic>
      <p:grpSp>
        <p:nvGrpSpPr>
          <p:cNvPr id="10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2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随堂练习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-71470" y="764704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-34958" y="695598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华文楷体"/>
              </a:rPr>
              <a:t>1.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539750" y="1497013"/>
            <a:ext cx="81200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填上适当的容积单位。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1076722" y="3068961"/>
            <a:ext cx="615553" cy="1635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矿泉水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3149997" y="2996953"/>
            <a:ext cx="615553" cy="17076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食用油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5" name="TextBox 10"/>
          <p:cNvSpPr txBox="1">
            <a:spLocks noChangeArrowheads="1"/>
          </p:cNvSpPr>
          <p:nvPr/>
        </p:nvSpPr>
        <p:spPr bwMode="auto">
          <a:xfrm>
            <a:off x="5282010" y="2708920"/>
            <a:ext cx="615553" cy="24210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桶装矿泉水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8347472" y="3140969"/>
            <a:ext cx="615553" cy="16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微波炉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-108520" y="5268118"/>
            <a:ext cx="107967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500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47700" y="5699918"/>
            <a:ext cx="900113" cy="0"/>
          </a:xfrm>
          <a:prstGeom prst="line">
            <a:avLst/>
          </a:prstGeom>
          <a:ln w="28575">
            <a:solidFill>
              <a:srgbClr val="B224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55650" y="5157192"/>
            <a:ext cx="7207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mL</a:t>
            </a:r>
            <a:endParaRPr lang="zh-CN" altLang="en-US" sz="3200" b="1" baseline="30000" dirty="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1852043" y="5271293"/>
            <a:ext cx="10796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5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608263" y="5703093"/>
            <a:ext cx="900112" cy="0"/>
          </a:xfrm>
          <a:prstGeom prst="line">
            <a:avLst/>
          </a:prstGeom>
          <a:ln w="28575">
            <a:solidFill>
              <a:srgbClr val="B224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716213" y="5160367"/>
            <a:ext cx="7191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L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33" name="TextBox 18"/>
          <p:cNvSpPr txBox="1">
            <a:spLocks noChangeArrowheads="1"/>
          </p:cNvSpPr>
          <p:nvPr/>
        </p:nvSpPr>
        <p:spPr bwMode="auto">
          <a:xfrm>
            <a:off x="3903093" y="5271293"/>
            <a:ext cx="124412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18.9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768850" y="5703093"/>
            <a:ext cx="898525" cy="0"/>
          </a:xfrm>
          <a:prstGeom prst="line">
            <a:avLst/>
          </a:prstGeom>
          <a:ln w="28575">
            <a:solidFill>
              <a:srgbClr val="B224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876800" y="5160367"/>
            <a:ext cx="7191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L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36" name="TextBox 21"/>
          <p:cNvSpPr txBox="1">
            <a:spLocks noChangeArrowheads="1"/>
          </p:cNvSpPr>
          <p:nvPr/>
        </p:nvSpPr>
        <p:spPr bwMode="auto">
          <a:xfrm>
            <a:off x="6300218" y="5271293"/>
            <a:ext cx="10796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16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056438" y="5703093"/>
            <a:ext cx="900112" cy="0"/>
          </a:xfrm>
          <a:prstGeom prst="line">
            <a:avLst/>
          </a:prstGeom>
          <a:ln w="28575">
            <a:solidFill>
              <a:srgbClr val="B224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164388" y="5160367"/>
            <a:ext cx="7207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L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pic>
        <p:nvPicPr>
          <p:cNvPr id="2050" name="Picture 2" descr="C:\Users\Administrator\Desktop\图片2副本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4500" y="2276872"/>
            <a:ext cx="8253413" cy="286543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5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图片3副本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9632" y="2448961"/>
            <a:ext cx="6010275" cy="1931987"/>
          </a:xfrm>
          <a:prstGeom prst="rect">
            <a:avLst/>
          </a:prstGeom>
          <a:noFill/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-34958" y="695598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华文楷体"/>
              </a:rPr>
              <a:t>2.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467544" y="1412776"/>
            <a:ext cx="81200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4.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估一估杯中大约有多少毫升饮料，填一填。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TextBox 27"/>
          <p:cNvSpPr txBox="1">
            <a:spLocks noChangeArrowheads="1"/>
          </p:cNvSpPr>
          <p:nvPr/>
        </p:nvSpPr>
        <p:spPr bwMode="auto">
          <a:xfrm>
            <a:off x="467544" y="4581525"/>
            <a:ext cx="19351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容积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600mL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Box 28"/>
          <p:cNvSpPr txBox="1">
            <a:spLocks noChangeArrowheads="1"/>
          </p:cNvSpPr>
          <p:nvPr/>
        </p:nvSpPr>
        <p:spPr bwMode="auto">
          <a:xfrm>
            <a:off x="2483768" y="4581525"/>
            <a:ext cx="345638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大约有（     ）</a:t>
            </a:r>
            <a:r>
              <a:rPr lang="en-US" altLang="zh-CN" sz="2800" b="1" dirty="0" err="1">
                <a:solidFill>
                  <a:schemeClr val="tx1"/>
                </a:solidFill>
                <a:latin typeface="宋体" panose="02010600030101010101" pitchFamily="2" charset="-122"/>
              </a:rPr>
              <a:t>mL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饮料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Box 29"/>
          <p:cNvSpPr txBox="1">
            <a:spLocks noChangeArrowheads="1"/>
          </p:cNvSpPr>
          <p:nvPr/>
        </p:nvSpPr>
        <p:spPr bwMode="auto">
          <a:xfrm>
            <a:off x="5508104" y="4581525"/>
            <a:ext cx="3816001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大约有（     ）</a:t>
            </a:r>
            <a:r>
              <a:rPr lang="en-US" altLang="zh-CN" sz="2800" b="1" dirty="0" err="1">
                <a:solidFill>
                  <a:schemeClr val="tx1"/>
                </a:solidFill>
                <a:latin typeface="宋体" panose="02010600030101010101" pitchFamily="2" charset="-122"/>
              </a:rPr>
              <a:t>mL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饮料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弧形 23"/>
          <p:cNvSpPr/>
          <p:nvPr/>
        </p:nvSpPr>
        <p:spPr>
          <a:xfrm flipV="1">
            <a:off x="4022725" y="2960688"/>
            <a:ext cx="649288" cy="180975"/>
          </a:xfrm>
          <a:prstGeom prst="arc">
            <a:avLst>
              <a:gd name="adj1" fmla="val 11098370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弧形 24"/>
          <p:cNvSpPr/>
          <p:nvPr/>
        </p:nvSpPr>
        <p:spPr>
          <a:xfrm flipV="1">
            <a:off x="4022725" y="3535363"/>
            <a:ext cx="649288" cy="179387"/>
          </a:xfrm>
          <a:prstGeom prst="arc">
            <a:avLst>
              <a:gd name="adj1" fmla="val 11098370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弧形 25"/>
          <p:cNvSpPr/>
          <p:nvPr/>
        </p:nvSpPr>
        <p:spPr>
          <a:xfrm flipV="1">
            <a:off x="6556375" y="2960688"/>
            <a:ext cx="649288" cy="180975"/>
          </a:xfrm>
          <a:prstGeom prst="arc">
            <a:avLst>
              <a:gd name="adj1" fmla="val 11098370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弧形 26"/>
          <p:cNvSpPr/>
          <p:nvPr/>
        </p:nvSpPr>
        <p:spPr>
          <a:xfrm flipV="1">
            <a:off x="6556375" y="3535363"/>
            <a:ext cx="649288" cy="179387"/>
          </a:xfrm>
          <a:prstGeom prst="arc">
            <a:avLst>
              <a:gd name="adj1" fmla="val 11098370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189214" y="4598988"/>
            <a:ext cx="9588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400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380312" y="4609617"/>
            <a:ext cx="96043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200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grpSp>
        <p:nvGrpSpPr>
          <p:cNvPr id="32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410618" y="2997201"/>
            <a:ext cx="4465638" cy="1944688"/>
            <a:chOff x="1337" y="1842"/>
            <a:chExt cx="2813" cy="1225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42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accent2"/>
                  </a:solidFill>
                  <a:latin typeface="+mn-ea"/>
                  <a:ea typeface="+mn-ea"/>
                </a:rPr>
                <a:t>大家一起来</a:t>
              </a:r>
              <a:r>
                <a:rPr lang="zh-CN" altLang="zh-CN" sz="2800" dirty="0" smtClean="0">
                  <a:solidFill>
                    <a:schemeClr val="accent2"/>
                  </a:solidFill>
                  <a:latin typeface="+mn-ea"/>
                  <a:ea typeface="+mn-ea"/>
                </a:rPr>
                <a:t>闯关</a:t>
              </a:r>
              <a:r>
                <a:rPr lang="zh-CN" altLang="en-US" sz="2800" dirty="0" smtClean="0">
                  <a:solidFill>
                    <a:schemeClr val="accent2"/>
                  </a:solidFill>
                  <a:latin typeface="+mn-ea"/>
                  <a:ea typeface="+mn-ea"/>
                </a:rPr>
                <a:t>！！</a:t>
              </a:r>
              <a:endParaRPr lang="en-US" altLang="zh-CN" sz="2800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" name="Group 12"/>
          <p:cNvGrpSpPr/>
          <p:nvPr/>
        </p:nvGrpSpPr>
        <p:grpSpPr bwMode="auto">
          <a:xfrm>
            <a:off x="5292725" y="6237312"/>
            <a:ext cx="2376488" cy="563562"/>
            <a:chOff x="1474" y="3765"/>
            <a:chExt cx="952" cy="355"/>
          </a:xfrm>
        </p:grpSpPr>
        <p:sp>
          <p:nvSpPr>
            <p:cNvPr id="13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5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-71470" y="767606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9"/>
          <p:cNvSpPr txBox="1">
            <a:spLocks noChangeArrowheads="1"/>
          </p:cNvSpPr>
          <p:nvPr/>
        </p:nvSpPr>
        <p:spPr bwMode="auto">
          <a:xfrm>
            <a:off x="412377" y="1196752"/>
            <a:ext cx="8120063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6.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填上适当的单位。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一个苹果的体积约是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120</a:t>
            </a:r>
            <a:r>
              <a:rPr lang="en-US" altLang="zh-CN" sz="3200" b="1" u="sng" dirty="0">
                <a:solidFill>
                  <a:schemeClr val="tx1"/>
                </a:solidFill>
                <a:latin typeface="+mn-ea"/>
                <a:ea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一个西瓜的体积约是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en-US" altLang="zh-CN" sz="3200" b="1" u="sng" dirty="0">
                <a:solidFill>
                  <a:schemeClr val="tx1"/>
                </a:solidFill>
                <a:latin typeface="+mn-ea"/>
                <a:ea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i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一台冰箱的容积约是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150</a:t>
            </a:r>
            <a:r>
              <a:rPr lang="en-US" altLang="zh-CN" sz="3200" b="1" u="sng" dirty="0">
                <a:solidFill>
                  <a:schemeClr val="tx1"/>
                </a:solidFill>
                <a:latin typeface="+mn-ea"/>
                <a:ea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一块橡皮的体积约是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en-US" altLang="zh-CN" sz="3200" b="1" u="sng" dirty="0">
                <a:solidFill>
                  <a:schemeClr val="tx1"/>
                </a:solidFill>
                <a:latin typeface="+mn-ea"/>
                <a:ea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  一个小墨水瓶的容积约是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60</a:t>
            </a:r>
            <a:r>
              <a:rPr lang="en-US" altLang="zh-CN" sz="3200" b="1" u="sng" dirty="0">
                <a:solidFill>
                  <a:schemeClr val="tx1"/>
                </a:solidFill>
                <a:latin typeface="+mn-ea"/>
                <a:ea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一个热水瓶的容积约是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b="1" u="sng" dirty="0">
                <a:solidFill>
                  <a:schemeClr val="tx1"/>
                </a:solidFill>
                <a:latin typeface="+mn-ea"/>
                <a:ea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388644" y="2084160"/>
            <a:ext cx="100793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cm</a:t>
            </a:r>
            <a:r>
              <a:rPr lang="en-US" altLang="zh-CN" sz="3200" b="1" baseline="30000" dirty="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3</a:t>
            </a:r>
            <a:endParaRPr lang="zh-CN" altLang="en-US" sz="3200" b="1" baseline="30000" dirty="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004048" y="2813393"/>
            <a:ext cx="100793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dm</a:t>
            </a:r>
            <a:r>
              <a:rPr lang="en-US" altLang="zh-CN" sz="3200" b="1" baseline="3000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3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364410" y="3528890"/>
            <a:ext cx="100572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L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054786" y="4256486"/>
            <a:ext cx="100793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cm</a:t>
            </a:r>
            <a:r>
              <a:rPr lang="en-US" altLang="zh-CN" sz="3200" b="1" baseline="30000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3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6037485" y="4985787"/>
            <a:ext cx="100572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mL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388471" y="5724545"/>
            <a:ext cx="100793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华文楷体"/>
              </a:rPr>
              <a:t>L</a:t>
            </a:r>
            <a:endParaRPr lang="zh-CN" altLang="en-US" sz="3200" b="1" baseline="30000">
              <a:solidFill>
                <a:srgbClr val="C00000"/>
              </a:solidFill>
              <a:latin typeface="宋体" panose="02010600030101010101" pitchFamily="2" charset="-122"/>
              <a:ea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tags/tag1.xml><?xml version="1.0" encoding="utf-8"?>
<p:tagLst xmlns:p="http://schemas.openxmlformats.org/presentationml/2006/main">
  <p:tag name="KSO_WPP_MARK_KEY" val="39873f62-c794-4ad1-af93-bac31d4099f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</Words>
  <Application>WPS 演示</Application>
  <PresentationFormat>全屏显示(4:3)</PresentationFormat>
  <Paragraphs>266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楷体_GB2312</vt:lpstr>
      <vt:lpstr>华文楷体</vt:lpstr>
      <vt:lpstr>华文楷体</vt:lpstr>
      <vt:lpstr>隶书</vt:lpstr>
      <vt:lpstr>Times New Roman</vt:lpstr>
      <vt:lpstr>NEU-BZ-S92</vt:lpstr>
      <vt:lpstr>Segoe Print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《体积单位》长方体(二)PPT下载(第2课时)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2023-02-09T05:09:05Z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BF008EBC9FBA48EC8187DBE77823618D</vt:lpwstr>
  </property>
</Properties>
</file>