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349263-7163-4C13-9085-42C7D9DEF37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119D74-8101-4794-8C23-F1C773650E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5A75F-18CB-4B98-9C7B-89B48F305E4D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7EB7C-D9F4-4E54-91B7-7053050ABE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AB4AD-FF74-4094-BD0D-DD8A949E36EB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104CA-8080-4DF5-8A9A-9408A96EC6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26B1D-8F00-4CA1-AF0C-FB6736B043F2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6D1E6-42A8-45D4-953F-F861E9316C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5FBB5-2D1C-452D-86CD-D5F8720C4A5F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02C81-5B90-46AF-AA03-9E8A1A460E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CE666-EBDC-46C2-B834-85016413E3D1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898FA-0D2A-4C9D-92AC-0E7669FEF6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27F7-FFD9-44D5-8A56-E9A7C18C6592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D755C-671B-4F23-961A-9428F03132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17EE7-A698-4C6B-9166-C957EF0C99B3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C9064-2F70-40F8-9E5C-D89BC18234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EEC81-24A4-4E65-A90B-C89326191971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A354F-7689-4508-B742-CF9C4349C6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7BAB5-0E48-4744-A469-9D7AFB92B79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B082A-CC30-4445-94AF-364829385E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4DE99-4F48-42B5-AF9C-9BC448614E4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CF8CC-C857-4753-93C7-75F4EFB94B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BE4BE868-C4C6-4273-84DF-D76ACE8D85E0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4A3E970A-4507-40E8-B981-2948594AC16C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数学五年级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41" y="144065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894954" y="1639163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292498" y="2173225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长方体（二）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85342" y="2849499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286575" y="3047178"/>
            <a:ext cx="26776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长方体的体积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4548" y="465535"/>
            <a:ext cx="445889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我说你做。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13"/>
          <p:cNvSpPr txBox="1">
            <a:spLocks noChangeArrowheads="1"/>
          </p:cNvSpPr>
          <p:nvPr/>
        </p:nvSpPr>
        <p:spPr bwMode="auto">
          <a:xfrm>
            <a:off x="1188244" y="1029892"/>
            <a:ext cx="705564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用体积是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en-US" altLang="zh-CN" sz="24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的小正方体摆长方体。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0418" y="1725217"/>
            <a:ext cx="6303169" cy="2126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4" grpId="0"/>
      <p:bldP spid="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28615" y="357188"/>
            <a:ext cx="8852297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用体积是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en-US" altLang="zh-CN" sz="2400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的小正方体摆成如下的图形，它们的体积各是多少？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2312" y="1437085"/>
            <a:ext cx="6646069" cy="946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58929" y="2964656"/>
            <a:ext cx="36814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3×2×3 </a:t>
            </a:r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18(cm</a:t>
            </a:r>
            <a:r>
              <a:rPr lang="en-US" altLang="zh-CN" sz="21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 </a:t>
            </a:r>
            <a:endParaRPr lang="zh-CN" altLang="en-US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27487" y="2409826"/>
            <a:ext cx="37445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3×2×2 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12(cm</a:t>
            </a:r>
            <a:r>
              <a:rPr lang="en-US" altLang="zh-CN" sz="2100" baseline="30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52978" y="2422924"/>
            <a:ext cx="3850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5×3×3 </a:t>
            </a:r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45(cm</a:t>
            </a:r>
            <a:r>
              <a:rPr lang="en-US" altLang="zh-CN" sz="21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485" y="3050383"/>
            <a:ext cx="37564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2×2×2 </a:t>
            </a:r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8(cm</a:t>
            </a:r>
            <a:r>
              <a:rPr lang="en-US" altLang="zh-CN" sz="2100" baseline="30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27485" y="3489723"/>
            <a:ext cx="7200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答：它们的体积分别是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12cm</a:t>
            </a:r>
            <a:r>
              <a:rPr lang="en-US" altLang="zh-CN" sz="21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45cm</a:t>
            </a:r>
            <a:r>
              <a:rPr lang="en-US" altLang="zh-CN" sz="21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8cm</a:t>
            </a:r>
            <a:r>
              <a:rPr lang="en-US" altLang="zh-CN" sz="21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45cm</a:t>
            </a:r>
            <a:r>
              <a:rPr lang="en-US" altLang="zh-CN" sz="21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4" grpId="0"/>
      <p:bldP spid="5" grpId="0"/>
      <p:bldP spid="6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28613" y="465536"/>
            <a:ext cx="8564166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一块长方体形状的大理石，体积为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30m</a:t>
            </a:r>
            <a:r>
              <a:rPr lang="en-US" altLang="zh-CN" sz="2400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，底面是面积为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6m</a:t>
            </a:r>
            <a:r>
              <a:rPr lang="en-US" altLang="zh-CN" sz="2400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的长方形，这块大理石的高是多少米？</a:t>
            </a:r>
            <a:endParaRPr lang="en-US" altLang="zh-CN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25492" y="2196704"/>
            <a:ext cx="15234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 = S x h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780235" y="2657475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 = 6 x h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95740" y="3057526"/>
            <a:ext cx="183127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 = 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41998" y="3651648"/>
            <a:ext cx="3985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答：这块大理石的高是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1" grpId="0"/>
      <p:bldP spid="2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59681" y="1168004"/>
            <a:ext cx="73449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通过本节课的学习，你有什么收获？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29916" y="1707356"/>
            <a:ext cx="7734300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长方体的体积＝长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i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V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正方体的体积＝棱长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i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V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100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100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100" i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方体的体积＝底面积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 i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V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 err="1"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9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一、新课导入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285750" y="2356248"/>
            <a:ext cx="8534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这两个长方体哪个大？哪个小？怎样比较它们的大小？</a:t>
            </a:r>
            <a:endParaRPr lang="zh-CN" altLang="en-US" sz="2100" dirty="0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537099" y="1168004"/>
            <a:ext cx="5770959" cy="1079897"/>
            <a:chOff x="1536747" y="1484865"/>
            <a:chExt cx="6059463" cy="1866900"/>
          </a:xfrm>
        </p:grpSpPr>
        <p:pic>
          <p:nvPicPr>
            <p:cNvPr id="308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36747" y="1484865"/>
              <a:ext cx="2790825" cy="1866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10160" y="1514382"/>
              <a:ext cx="2686050" cy="1743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892031" y="2895601"/>
            <a:ext cx="30075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比较它们的体积。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9600" y="3482579"/>
            <a:ext cx="82105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它们的体积怎样计算呢？今天我们就来学习长方体的体积的计算。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2" grpId="0"/>
      <p:bldP spid="52" grpId="1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547814" y="1614487"/>
            <a:ext cx="4968479" cy="2253854"/>
            <a:chOff x="1547792" y="1792051"/>
            <a:chExt cx="4968343" cy="3005044"/>
          </a:xfrm>
        </p:grpSpPr>
        <p:pic>
          <p:nvPicPr>
            <p:cNvPr id="4103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547792" y="1844890"/>
              <a:ext cx="2170179" cy="136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83980" y="1792051"/>
              <a:ext cx="2232155" cy="1331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5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45771" y="3429095"/>
              <a:ext cx="2346279" cy="136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35932" y="3961210"/>
            <a:ext cx="471667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说说图①②③的变化，你有什么发现？</a:t>
            </a:r>
            <a:endParaRPr lang="zh-CN" altLang="en-US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21520" y="1112044"/>
            <a:ext cx="256224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长方体的体积：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79787" y="345281"/>
            <a:ext cx="8857059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下面请同学们用一些相同的小正方体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棱长为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 cm)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摆出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个不同的长方体，记录它们的长、宽、高。完成下表。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00113" y="1329930"/>
          <a:ext cx="7992668" cy="23217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93663"/>
                <a:gridCol w="885298"/>
                <a:gridCol w="885298"/>
                <a:gridCol w="885298"/>
                <a:gridCol w="2052236"/>
                <a:gridCol w="1490875"/>
              </a:tblGrid>
              <a:tr h="580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endParaRPr 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endParaRPr 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endParaRPr 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小正方体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1500" kern="1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cm</a:t>
                      </a:r>
                      <a:r>
                        <a:rPr lang="en-US" sz="1500" kern="100" baseline="30000" dirty="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sz="1500" kern="100" baseline="300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</a:tr>
              <a:tr h="580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</a:tr>
              <a:tr h="580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</a:tr>
              <a:tr h="5804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</a:t>
                      </a:r>
                      <a:r>
                        <a:rPr lang="en-US" altLang="zh-CN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5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altLang="en-US" sz="15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Courier New" panose="02070309020205020404"/>
                      </a:endParaRPr>
                    </a:p>
                  </a:txBody>
                  <a:tcPr marL="68581" marR="68581" marT="34283" marB="34283" anchor="ctr"/>
                </a:tc>
              </a:tr>
            </a:tbl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44179" y="3651648"/>
            <a:ext cx="77045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观察长方体的体积与它的长、宽、高有什么关系？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4091" y="627460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归纳总结：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835946" y="1167789"/>
            <a:ext cx="5831681" cy="43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长方体的体积＝长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5054" y="1815706"/>
            <a:ext cx="868322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如果用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表示长方体的体积，用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表示长方体的长，用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表示长方体的宽，用</a:t>
            </a:r>
            <a:r>
              <a:rPr lang="en-US" altLang="zh-CN" sz="2400" i="1" dirty="0"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表示长方体的高，那么长方体的体积公式用字母可表示为：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44404" y="3651648"/>
            <a:ext cx="24468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en-US" altLang="zh-CN" sz="24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11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4093" y="573881"/>
            <a:ext cx="29084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正方体的体积。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7803" y="2470812"/>
            <a:ext cx="7415213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如何求这个正方体的体积？利用小正方体摆一摆，数一数。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://img.zcool.cn/community/026408596b9146a8012193a379f3f3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74207" y="996555"/>
            <a:ext cx="2545556" cy="139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63116" y="357188"/>
            <a:ext cx="8873728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归纳总结：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正方体是特殊的长方体，长方体的体积是“长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高”，因此正方体的体积＝棱长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棱长。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1223" y="2073296"/>
            <a:ext cx="871299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如果正方体的棱长用字母</a:t>
            </a:r>
            <a:r>
              <a:rPr lang="en-US" altLang="zh-CN" sz="2100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表示，请用字母表示正方体的体积：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80011" y="2733676"/>
            <a:ext cx="359457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pt-BR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用字母表示：</a:t>
            </a:r>
            <a:r>
              <a:rPr lang="pt-BR" altLang="zh-CN" sz="2100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pt-BR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pt-BR" altLang="zh-CN" sz="2100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pt-BR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pt-BR" altLang="zh-CN" sz="2100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pt-BR" altLang="zh-CN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pt-BR" altLang="zh-CN" sz="2100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pt-BR" sz="21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pt-BR" altLang="zh-CN" sz="2100" i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pt-BR" altLang="zh-CN" sz="2100" i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pt-BR" altLang="zh-CN" sz="21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843087" y="3381376"/>
            <a:ext cx="5724525" cy="972741"/>
            <a:chOff x="1187765" y="4725090"/>
            <a:chExt cx="5724704" cy="1296862"/>
          </a:xfrm>
        </p:grpSpPr>
        <p:sp>
          <p:nvSpPr>
            <p:cNvPr id="6" name="圆角矩形标注 5"/>
            <p:cNvSpPr/>
            <p:nvPr/>
          </p:nvSpPr>
          <p:spPr>
            <a:xfrm>
              <a:off x="1187765" y="4725090"/>
              <a:ext cx="5472380" cy="1296862"/>
            </a:xfrm>
            <a:prstGeom prst="wedgeRoundRectCallout">
              <a:avLst>
                <a:gd name="adj1" fmla="val 54218"/>
                <a:gd name="adj2" fmla="val -18729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01" name="矩形 7"/>
            <p:cNvSpPr>
              <a:spLocks noChangeArrowheads="1"/>
            </p:cNvSpPr>
            <p:nvPr/>
          </p:nvSpPr>
          <p:spPr bwMode="auto">
            <a:xfrm>
              <a:off x="1187765" y="4748846"/>
              <a:ext cx="5724704" cy="1230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i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en-US" altLang="zh-CN" i="1" baseline="300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”读作</a:t>
              </a:r>
              <a:r>
                <a:rPr lang="en-US" altLang="zh-CN" i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的立方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，表示</a:t>
              </a:r>
              <a:r>
                <a:rPr lang="en-US" altLang="zh-CN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相乘，所以正方体的体积公式一般写成：</a:t>
              </a:r>
              <a:r>
                <a:rPr lang="en-US" altLang="zh-CN" i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V</a:t>
              </a:r>
              <a:r>
                <a:rPr lang="zh-CN" altLang="en-US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i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en-US" altLang="zh-CN" i="1" baseline="300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25043" y="465535"/>
            <a:ext cx="7777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长方体、正方体统一的体积计算方法。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190627" y="1006079"/>
            <a:ext cx="590192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算一算下列图形的体积。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1" y="1500188"/>
            <a:ext cx="5832872" cy="1429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981" y="2936081"/>
            <a:ext cx="83879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阴影部分的面积是各个图形底面的面积称为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3" y="3543301"/>
            <a:ext cx="687586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方体统一的体积公式：底面积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56274" y="4030268"/>
            <a:ext cx="323550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用字母表示：</a:t>
            </a:r>
            <a:r>
              <a:rPr lang="en-US" altLang="zh-CN" sz="21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100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1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en-US" altLang="zh-CN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31094" y="1316832"/>
            <a:ext cx="7473554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与同伴交流，我们是如何得到长方体、正方体的体积公式的？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27711" y="2895601"/>
            <a:ext cx="32162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同学们分组讨论交流。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/>
      <p:bldP spid="9" grpId="1"/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7e3c9a25-afd1-40b8-b3ac-9068cfcee039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1007</Words>
  <Application>WPS 演示</Application>
  <PresentationFormat>全屏显示(16:9)</PresentationFormat>
  <Paragraphs>151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Courier New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2023-02-09T05:13:13Z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99C89D3B40D94AA0BD2F074A52EE3546</vt:lpwstr>
  </property>
</Properties>
</file>