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20"/>
  </p:handoutMasterIdLst>
  <p:sldIdLst>
    <p:sldId id="363" r:id="rId3"/>
    <p:sldId id="264" r:id="rId4"/>
    <p:sldId id="263" r:id="rId5"/>
    <p:sldId id="261" r:id="rId6"/>
    <p:sldId id="275" r:id="rId8"/>
    <p:sldId id="355" r:id="rId9"/>
    <p:sldId id="362" r:id="rId10"/>
    <p:sldId id="348" r:id="rId11"/>
    <p:sldId id="359" r:id="rId12"/>
    <p:sldId id="286" r:id="rId13"/>
    <p:sldId id="293" r:id="rId14"/>
    <p:sldId id="350" r:id="rId15"/>
    <p:sldId id="357" r:id="rId16"/>
    <p:sldId id="358" r:id="rId17"/>
    <p:sldId id="288" r:id="rId18"/>
    <p:sldId id="290" r:id="rId19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lvl="0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8615" lvl="1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96595" lvl="2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45210" lvl="3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93190" lvl="4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41805" lvl="5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89785" lvl="6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38400" lvl="7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87015" lvl="8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12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0782"/>
    <a:srgbClr val="FF66FF"/>
    <a:srgbClr val="00493A"/>
    <a:srgbClr val="F599C1"/>
    <a:srgbClr val="FFB343"/>
    <a:srgbClr val="F8DC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-84" y="-690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5.vml.rels><?xml version="1.0" encoding="UTF-8" standalone="yes"?>
<Relationships xmlns="http://schemas.openxmlformats.org/package/2006/relationships"><Relationship Id="rId9" Type="http://schemas.openxmlformats.org/officeDocument/2006/relationships/image" Target="../media/image41.wmf"/><Relationship Id="rId8" Type="http://schemas.openxmlformats.org/officeDocument/2006/relationships/image" Target="../media/image40.wmf"/><Relationship Id="rId7" Type="http://schemas.openxmlformats.org/officeDocument/2006/relationships/image" Target="../media/image39.wmf"/><Relationship Id="rId6" Type="http://schemas.openxmlformats.org/officeDocument/2006/relationships/image" Target="../media/image38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5" Type="http://schemas.openxmlformats.org/officeDocument/2006/relationships/image" Target="../media/image47.wmf"/><Relationship Id="rId14" Type="http://schemas.openxmlformats.org/officeDocument/2006/relationships/image" Target="../media/image46.wmf"/><Relationship Id="rId13" Type="http://schemas.openxmlformats.org/officeDocument/2006/relationships/image" Target="../media/image45.wmf"/><Relationship Id="rId12" Type="http://schemas.openxmlformats.org/officeDocument/2006/relationships/image" Target="../media/image44.wmf"/><Relationship Id="rId11" Type="http://schemas.openxmlformats.org/officeDocument/2006/relationships/image" Target="../media/image43.wmf"/><Relationship Id="rId10" Type="http://schemas.openxmlformats.org/officeDocument/2006/relationships/image" Target="../media/image42.wmf"/><Relationship Id="rId1" Type="http://schemas.openxmlformats.org/officeDocument/2006/relationships/image" Target="../media/image32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7" Type="http://schemas.openxmlformats.org/officeDocument/2006/relationships/image" Target="../media/image54.wmf"/><Relationship Id="rId6" Type="http://schemas.openxmlformats.org/officeDocument/2006/relationships/image" Target="../media/image53.wmf"/><Relationship Id="rId5" Type="http://schemas.openxmlformats.org/officeDocument/2006/relationships/image" Target="../media/image52.wmf"/><Relationship Id="rId4" Type="http://schemas.openxmlformats.org/officeDocument/2006/relationships/image" Target="../media/image51.wmf"/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0F9B84EA-7D68-4D60-9CB1-D50884785D1C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8D4E0FC9-F1F8-4FAE-9988-3BA365CFD46F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10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01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861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9659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45210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93190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4180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8978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38400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8701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457689" y="4685110"/>
            <a:ext cx="2133437" cy="358379"/>
          </a:xfrm>
        </p:spPr>
        <p:txBody>
          <a:bodyPr lIns="69668" tIns="34834" rIns="69668" bIns="34834"/>
          <a:lstStyle>
            <a:lvl1pPr eaLnBrk="1" hangingPunct="1">
              <a:buFont typeface="Arial" panose="020B0604020202020204" pitchFamily="34" charset="0"/>
              <a:buNone/>
              <a:defRPr sz="800" noProof="1"/>
            </a:lvl1pPr>
          </a:lstStyle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485" y="4685110"/>
            <a:ext cx="2895030" cy="358379"/>
          </a:xfrm>
        </p:spPr>
        <p:txBody>
          <a:bodyPr lIns="69668" tIns="34834" rIns="69668" bIns="34834"/>
          <a:lstStyle>
            <a:lvl1pPr algn="ctr" eaLnBrk="1" hangingPunct="1">
              <a:buFont typeface="Arial" panose="020B0604020202020204" pitchFamily="34" charset="0"/>
              <a:buNone/>
              <a:defRPr sz="800" noProof="1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2875" y="4685110"/>
            <a:ext cx="2133437" cy="358379"/>
          </a:xfrm>
        </p:spPr>
        <p:txBody>
          <a:bodyPr lIns="69668" tIns="34834" rIns="69668" bIns="34834"/>
          <a:lstStyle>
            <a:lvl1pPr algn="r" eaLnBrk="1" hangingPunct="1">
              <a:buFont typeface="Arial" panose="020B0604020202020204" pitchFamily="34" charset="0"/>
              <a:buNone/>
              <a:defRPr sz="800" noProof="1"/>
            </a:lvl1pPr>
          </a:lstStyle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348615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696595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045210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393190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260985" indent="-260985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65785" lvl="1" indent="-217805" algn="l" rtl="0" eaLnBrk="0" fontAlgn="base" hangingPunct="0">
        <a:spcBef>
          <a:spcPct val="20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70585" lvl="2" indent="-173990" algn="l" rtl="0" eaLnBrk="0" fontAlgn="base" hangingPunct="0">
        <a:spcBef>
          <a:spcPct val="20000"/>
        </a:spcBef>
        <a:spcAft>
          <a:spcPct val="0"/>
        </a:spcAft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19200" lvl="3" indent="-173990" algn="l" rtl="0" eaLnBrk="0" fontAlgn="base" hangingPunct="0">
        <a:spcBef>
          <a:spcPct val="20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67815" lvl="4" indent="-173990" algn="l" rtl="0" eaLnBrk="0" fontAlgn="base" hangingPunct="0">
        <a:spcBef>
          <a:spcPct val="20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16430" lvl="5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64410" lvl="6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13025" lvl="7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61640" lvl="8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965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8615" lvl="1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96595" lvl="2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45210" lvl="3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93190" lvl="4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41805" lvl="5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91055" lvl="6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39035" lvl="7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87650" lvl="8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6.wmf"/><Relationship Id="rId8" Type="http://schemas.openxmlformats.org/officeDocument/2006/relationships/oleObject" Target="../embeddings/oleObject17.bin"/><Relationship Id="rId7" Type="http://schemas.openxmlformats.org/officeDocument/2006/relationships/image" Target="../media/image35.wmf"/><Relationship Id="rId6" Type="http://schemas.openxmlformats.org/officeDocument/2006/relationships/oleObject" Target="../embeddings/oleObject16.bin"/><Relationship Id="rId5" Type="http://schemas.openxmlformats.org/officeDocument/2006/relationships/image" Target="../media/image34.wmf"/><Relationship Id="rId4" Type="http://schemas.openxmlformats.org/officeDocument/2006/relationships/oleObject" Target="../embeddings/oleObject15.bin"/><Relationship Id="rId33" Type="http://schemas.openxmlformats.org/officeDocument/2006/relationships/vmlDrawing" Target="../drawings/vmlDrawing5.vml"/><Relationship Id="rId32" Type="http://schemas.openxmlformats.org/officeDocument/2006/relationships/slideLayout" Target="../slideLayouts/slideLayout1.xml"/><Relationship Id="rId31" Type="http://schemas.openxmlformats.org/officeDocument/2006/relationships/image" Target="../media/image47.wmf"/><Relationship Id="rId30" Type="http://schemas.openxmlformats.org/officeDocument/2006/relationships/oleObject" Target="../embeddings/oleObject28.bin"/><Relationship Id="rId3" Type="http://schemas.openxmlformats.org/officeDocument/2006/relationships/image" Target="../media/image33.png"/><Relationship Id="rId29" Type="http://schemas.openxmlformats.org/officeDocument/2006/relationships/image" Target="../media/image46.wmf"/><Relationship Id="rId28" Type="http://schemas.openxmlformats.org/officeDocument/2006/relationships/oleObject" Target="../embeddings/oleObject27.bin"/><Relationship Id="rId27" Type="http://schemas.openxmlformats.org/officeDocument/2006/relationships/image" Target="../media/image45.wmf"/><Relationship Id="rId26" Type="http://schemas.openxmlformats.org/officeDocument/2006/relationships/oleObject" Target="../embeddings/oleObject26.bin"/><Relationship Id="rId25" Type="http://schemas.openxmlformats.org/officeDocument/2006/relationships/image" Target="../media/image44.wmf"/><Relationship Id="rId24" Type="http://schemas.openxmlformats.org/officeDocument/2006/relationships/oleObject" Target="../embeddings/oleObject25.bin"/><Relationship Id="rId23" Type="http://schemas.openxmlformats.org/officeDocument/2006/relationships/image" Target="../media/image43.wmf"/><Relationship Id="rId22" Type="http://schemas.openxmlformats.org/officeDocument/2006/relationships/oleObject" Target="../embeddings/oleObject24.bin"/><Relationship Id="rId21" Type="http://schemas.openxmlformats.org/officeDocument/2006/relationships/image" Target="../media/image42.wmf"/><Relationship Id="rId20" Type="http://schemas.openxmlformats.org/officeDocument/2006/relationships/oleObject" Target="../embeddings/oleObject23.bin"/><Relationship Id="rId2" Type="http://schemas.openxmlformats.org/officeDocument/2006/relationships/image" Target="../media/image32.wmf"/><Relationship Id="rId19" Type="http://schemas.openxmlformats.org/officeDocument/2006/relationships/image" Target="../media/image41.wmf"/><Relationship Id="rId18" Type="http://schemas.openxmlformats.org/officeDocument/2006/relationships/oleObject" Target="../embeddings/oleObject22.bin"/><Relationship Id="rId17" Type="http://schemas.openxmlformats.org/officeDocument/2006/relationships/image" Target="../media/image40.wmf"/><Relationship Id="rId16" Type="http://schemas.openxmlformats.org/officeDocument/2006/relationships/oleObject" Target="../embeddings/oleObject21.bin"/><Relationship Id="rId15" Type="http://schemas.openxmlformats.org/officeDocument/2006/relationships/image" Target="../media/image39.wmf"/><Relationship Id="rId14" Type="http://schemas.openxmlformats.org/officeDocument/2006/relationships/oleObject" Target="../embeddings/oleObject20.bin"/><Relationship Id="rId13" Type="http://schemas.openxmlformats.org/officeDocument/2006/relationships/image" Target="../media/image38.wmf"/><Relationship Id="rId12" Type="http://schemas.openxmlformats.org/officeDocument/2006/relationships/oleObject" Target="../embeddings/oleObject19.bin"/><Relationship Id="rId11" Type="http://schemas.openxmlformats.org/officeDocument/2006/relationships/image" Target="../media/image37.wmf"/><Relationship Id="rId10" Type="http://schemas.openxmlformats.org/officeDocument/2006/relationships/oleObject" Target="../embeddings/oleObject18.bin"/><Relationship Id="rId1" Type="http://schemas.openxmlformats.org/officeDocument/2006/relationships/oleObject" Target="../embeddings/oleObject14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3.bin"/><Relationship Id="rId8" Type="http://schemas.openxmlformats.org/officeDocument/2006/relationships/image" Target="../media/image51.wmf"/><Relationship Id="rId7" Type="http://schemas.openxmlformats.org/officeDocument/2006/relationships/oleObject" Target="../embeddings/oleObject32.bin"/><Relationship Id="rId6" Type="http://schemas.openxmlformats.org/officeDocument/2006/relationships/image" Target="../media/image50.wmf"/><Relationship Id="rId5" Type="http://schemas.openxmlformats.org/officeDocument/2006/relationships/oleObject" Target="../embeddings/oleObject31.bin"/><Relationship Id="rId4" Type="http://schemas.openxmlformats.org/officeDocument/2006/relationships/image" Target="../media/image49.wmf"/><Relationship Id="rId3" Type="http://schemas.openxmlformats.org/officeDocument/2006/relationships/oleObject" Target="../embeddings/oleObject30.bin"/><Relationship Id="rId2" Type="http://schemas.openxmlformats.org/officeDocument/2006/relationships/image" Target="../media/image48.wmf"/><Relationship Id="rId18" Type="http://schemas.openxmlformats.org/officeDocument/2006/relationships/vmlDrawing" Target="../drawings/vmlDrawing6.vml"/><Relationship Id="rId17" Type="http://schemas.openxmlformats.org/officeDocument/2006/relationships/slideLayout" Target="../slideLayouts/slideLayout3.xml"/><Relationship Id="rId16" Type="http://schemas.openxmlformats.org/officeDocument/2006/relationships/image" Target="../media/image55.wmf"/><Relationship Id="rId15" Type="http://schemas.openxmlformats.org/officeDocument/2006/relationships/oleObject" Target="../embeddings/oleObject36.bin"/><Relationship Id="rId14" Type="http://schemas.openxmlformats.org/officeDocument/2006/relationships/image" Target="../media/image54.wmf"/><Relationship Id="rId13" Type="http://schemas.openxmlformats.org/officeDocument/2006/relationships/oleObject" Target="../embeddings/oleObject35.bin"/><Relationship Id="rId12" Type="http://schemas.openxmlformats.org/officeDocument/2006/relationships/image" Target="../media/image53.wmf"/><Relationship Id="rId11" Type="http://schemas.openxmlformats.org/officeDocument/2006/relationships/oleObject" Target="../embeddings/oleObject34.bin"/><Relationship Id="rId10" Type="http://schemas.openxmlformats.org/officeDocument/2006/relationships/image" Target="../media/image52.wmf"/><Relationship Id="rId1" Type="http://schemas.openxmlformats.org/officeDocument/2006/relationships/oleObject" Target="../embeddings/oleObject29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7.v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58.wmf"/><Relationship Id="rId5" Type="http://schemas.openxmlformats.org/officeDocument/2006/relationships/oleObject" Target="../embeddings/oleObject39.bin"/><Relationship Id="rId4" Type="http://schemas.openxmlformats.org/officeDocument/2006/relationships/image" Target="../media/image57.wmf"/><Relationship Id="rId3" Type="http://schemas.openxmlformats.org/officeDocument/2006/relationships/oleObject" Target="../embeddings/oleObject38.bin"/><Relationship Id="rId2" Type="http://schemas.openxmlformats.org/officeDocument/2006/relationships/image" Target="../media/image56.wmf"/><Relationship Id="rId1" Type="http://schemas.openxmlformats.org/officeDocument/2006/relationships/oleObject" Target="../embeddings/oleObject37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wmf"/><Relationship Id="rId8" Type="http://schemas.openxmlformats.org/officeDocument/2006/relationships/oleObject" Target="../embeddings/oleObject3.bin"/><Relationship Id="rId7" Type="http://schemas.openxmlformats.org/officeDocument/2006/relationships/image" Target="../media/image9.wmf"/><Relationship Id="rId6" Type="http://schemas.openxmlformats.org/officeDocument/2006/relationships/oleObject" Target="../embeddings/oleObject2.bin"/><Relationship Id="rId5" Type="http://schemas.openxmlformats.org/officeDocument/2006/relationships/image" Target="../media/image8.wmf"/><Relationship Id="rId4" Type="http://schemas.openxmlformats.org/officeDocument/2006/relationships/oleObject" Target="../embeddings/oleObject1.bin"/><Relationship Id="rId3" Type="http://schemas.openxmlformats.org/officeDocument/2006/relationships/image" Target="../media/image7.png"/><Relationship Id="rId2" Type="http://schemas.openxmlformats.org/officeDocument/2006/relationships/image" Target="../media/image6.tiff"/><Relationship Id="rId13" Type="http://schemas.openxmlformats.org/officeDocument/2006/relationships/notesSlide" Target="../notesSlides/notesSlide1.xml"/><Relationship Id="rId12" Type="http://schemas.openxmlformats.org/officeDocument/2006/relationships/vmlDrawing" Target="../drawings/vmlDrawing1.v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6" Type="http://schemas.openxmlformats.org/officeDocument/2006/relationships/image" Target="../media/image13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2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6.tiff"/><Relationship Id="rId11" Type="http://schemas.openxmlformats.org/officeDocument/2006/relationships/vmlDrawing" Target="../drawings/vmlDrawing2.v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.bin"/><Relationship Id="rId8" Type="http://schemas.openxmlformats.org/officeDocument/2006/relationships/image" Target="../media/image19.wmf"/><Relationship Id="rId7" Type="http://schemas.openxmlformats.org/officeDocument/2006/relationships/oleObject" Target="../embeddings/oleObject9.bin"/><Relationship Id="rId6" Type="http://schemas.openxmlformats.org/officeDocument/2006/relationships/image" Target="../media/image18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7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16.wmf"/><Relationship Id="rId16" Type="http://schemas.openxmlformats.org/officeDocument/2006/relationships/vmlDrawing" Target="../drawings/vmlDrawing3.vml"/><Relationship Id="rId15" Type="http://schemas.openxmlformats.org/officeDocument/2006/relationships/slideLayout" Target="../slideLayouts/slideLayout3.xml"/><Relationship Id="rId14" Type="http://schemas.openxmlformats.org/officeDocument/2006/relationships/image" Target="../media/image23.png"/><Relationship Id="rId13" Type="http://schemas.openxmlformats.org/officeDocument/2006/relationships/image" Target="../media/image22.png"/><Relationship Id="rId12" Type="http://schemas.openxmlformats.org/officeDocument/2006/relationships/image" Target="../media/image21.wmf"/><Relationship Id="rId11" Type="http://schemas.openxmlformats.org/officeDocument/2006/relationships/oleObject" Target="../embeddings/oleObject11.bin"/><Relationship Id="rId10" Type="http://schemas.openxmlformats.org/officeDocument/2006/relationships/image" Target="../media/image20.wmf"/><Relationship Id="rId1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1.xml"/><Relationship Id="rId4" Type="http://schemas.openxmlformats.org/officeDocument/2006/relationships/oleObject" Target="../embeddings/oleObject13.bin"/><Relationship Id="rId3" Type="http://schemas.openxmlformats.org/officeDocument/2006/relationships/image" Target="../media/image25.wmf"/><Relationship Id="rId2" Type="http://schemas.openxmlformats.org/officeDocument/2006/relationships/oleObject" Target="../embeddings/oleObject12.bin"/><Relationship Id="rId1" Type="http://schemas.openxmlformats.org/officeDocument/2006/relationships/image" Target="../media/image2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113589"/>
            <a:ext cx="9144000" cy="778234"/>
          </a:xfrm>
          <a:prstGeom prst="rect">
            <a:avLst/>
          </a:prstGeom>
        </p:spPr>
        <p:txBody>
          <a:bodyPr wrap="square" lIns="69668" tIns="34834" rIns="69668" bIns="34834">
            <a:spAutoFit/>
          </a:bodyPr>
          <a:lstStyle/>
          <a:p>
            <a:pPr algn="ctr"/>
            <a:r>
              <a:rPr lang="zh-CN" altLang="en-US" sz="4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分数除法（一）</a:t>
            </a:r>
            <a:endParaRPr lang="zh-CN" altLang="en-US" sz="4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3" descr="图片6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16266" y="119063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74776" y="964122"/>
            <a:ext cx="8366540" cy="635714"/>
            <a:chOff x="674688" y="881509"/>
            <a:chExt cx="10882312" cy="847619"/>
          </a:xfrm>
        </p:grpSpPr>
        <p:sp>
          <p:nvSpPr>
            <p:cNvPr id="16386" name="文本框 1"/>
            <p:cNvSpPr txBox="1"/>
            <p:nvPr/>
          </p:nvSpPr>
          <p:spPr>
            <a:xfrm>
              <a:off x="674688" y="1025525"/>
              <a:ext cx="10882312" cy="6771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700" b="1">
                  <a:solidFill>
                    <a:srgbClr val="E30782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例</a:t>
              </a:r>
              <a:r>
                <a:rPr lang="zh-CN" altLang="en-US" sz="2700" b="1">
                  <a:solidFill>
                    <a:srgbClr val="F599C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                 </a:t>
              </a:r>
              <a:r>
                <a:rPr lang="zh-CN" altLang="en-US" sz="270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，这种算法对吗？</a:t>
              </a:r>
              <a:endParaRPr lang="zh-CN" altLang="en-US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482279" y="881509"/>
              <a:ext cx="4066667" cy="847619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95668" y="1923872"/>
            <a:ext cx="3111891" cy="42142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034457" y="2599078"/>
            <a:ext cx="7460508" cy="600000"/>
            <a:chOff x="1067470" y="3336777"/>
            <a:chExt cx="9703841" cy="800000"/>
          </a:xfrm>
        </p:grpSpPr>
        <p:sp>
          <p:nvSpPr>
            <p:cNvPr id="16404" name="文本框 20"/>
            <p:cNvSpPr txBox="1"/>
            <p:nvPr/>
          </p:nvSpPr>
          <p:spPr>
            <a:xfrm>
              <a:off x="1067470" y="3394049"/>
              <a:ext cx="9703841" cy="6771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700" spc="-229">
                  <a:solidFill>
                    <a:srgbClr val="E3078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错因分析：</a:t>
              </a:r>
              <a:r>
                <a:rPr lang="zh-CN" altLang="en-US" sz="2700">
                  <a:latin typeface="楷体" panose="02010609060101010101" pitchFamily="49" charset="-122"/>
                  <a:ea typeface="楷体" panose="02010609060101010101" pitchFamily="49" charset="-122"/>
                </a:rPr>
                <a:t>计算过程中把被除数    变成了   。</a:t>
              </a:r>
              <a:endParaRPr lang="zh-CN" altLang="en-US" sz="27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394576" y="3336777"/>
              <a:ext cx="657143" cy="800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9674558" y="3346301"/>
              <a:ext cx="619048" cy="790476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055715" y="3513552"/>
            <a:ext cx="7439249" cy="6785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" name="Object 8"/>
          <p:cNvGraphicFramePr>
            <a:graphicFrameLocks noChangeAspect="1"/>
          </p:cNvGraphicFramePr>
          <p:nvPr/>
        </p:nvGraphicFramePr>
        <p:xfrm>
          <a:off x="762902" y="3463219"/>
          <a:ext cx="1785747" cy="8278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5" name="公式" r:id="rId1" imgW="19812000" imgH="9448800" progId="Equation.KSEE3">
                  <p:embed/>
                </p:oleObj>
              </mc:Choice>
              <mc:Fallback>
                <p:oleObj name="公式" r:id="rId1" imgW="19812000" imgH="9448800" progId="Equation.KSEE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902" y="3463219"/>
                        <a:ext cx="1785747" cy="8278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409" name="图片 5" descr="图片7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517487" y="98823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13425" y="763787"/>
            <a:ext cx="8517150" cy="900247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zh-CN" altLang="en-US" sz="2700" dirty="0">
                <a:solidFill>
                  <a:srgbClr val="E307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700" dirty="0">
                <a:solidFill>
                  <a:srgbClr val="E307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   里填上的数，在   里填上“＞”“＜”或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“＝”。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（选自教材</a:t>
            </a:r>
            <a:r>
              <a:rPr lang="en-US" altLang="zh-CN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P56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T2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圆角矩形 10"/>
          <p:cNvSpPr/>
          <p:nvPr/>
        </p:nvSpPr>
        <p:spPr>
          <a:xfrm>
            <a:off x="1152593" y="823403"/>
            <a:ext cx="386899" cy="378619"/>
          </a:xfrm>
          <a:prstGeom prst="roundRect">
            <a:avLst>
              <a:gd name="adj" fmla="val 21714"/>
            </a:avLst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lIns="69668" tIns="34834" rIns="69668" bIns="34834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4139389" y="797259"/>
            <a:ext cx="386899" cy="377428"/>
          </a:xfrm>
          <a:prstGeom prst="ellipse">
            <a:avLst/>
          </a:prstGeom>
          <a:noFill/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lIns="69668" tIns="34834" rIns="69668" bIns="34834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kern="0">
              <a:solidFill>
                <a:prstClr val="white"/>
              </a:solidFill>
              <a:latin typeface="Calibri" panose="020F0502020204030204"/>
            </a:endParaRPr>
          </a:p>
        </p:txBody>
      </p:sp>
      <p:graphicFrame>
        <p:nvGraphicFramePr>
          <p:cNvPr id="37" name="Object 2"/>
          <p:cNvGraphicFramePr>
            <a:graphicFrameLocks noChangeAspect="1"/>
          </p:cNvGraphicFramePr>
          <p:nvPr/>
        </p:nvGraphicFramePr>
        <p:xfrm>
          <a:off x="749558" y="1938588"/>
          <a:ext cx="924834" cy="3555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6" name="公式" r:id="rId4" imgW="419100" imgH="165100" progId="Equation.KSEE3">
                  <p:embed/>
                </p:oleObj>
              </mc:Choice>
              <mc:Fallback>
                <p:oleObj name="公式" r:id="rId4" imgW="419100" imgH="165100" progId="Equation.KSEE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9558" y="1938588"/>
                        <a:ext cx="924834" cy="35557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"/>
          <p:cNvGraphicFramePr>
            <a:graphicFrameLocks noChangeAspect="1"/>
          </p:cNvGraphicFramePr>
          <p:nvPr/>
        </p:nvGraphicFramePr>
        <p:xfrm>
          <a:off x="3422689" y="1938588"/>
          <a:ext cx="1120681" cy="3821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7" name="公式" r:id="rId6" imgW="508000" imgH="177800" progId="Equation.KSEE3">
                  <p:embed/>
                </p:oleObj>
              </mc:Choice>
              <mc:Fallback>
                <p:oleObj name="公式" r:id="rId6" imgW="508000" imgH="177800" progId="Equation.KSEE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2689" y="1938588"/>
                        <a:ext cx="1120681" cy="3821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4"/>
          <p:cNvGraphicFramePr>
            <a:graphicFrameLocks noChangeAspect="1"/>
          </p:cNvGraphicFramePr>
          <p:nvPr/>
        </p:nvGraphicFramePr>
        <p:xfrm>
          <a:off x="6382486" y="1938588"/>
          <a:ext cx="980596" cy="3821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8" name="公式" r:id="rId8" imgW="443865" imgH="177800" progId="Equation.KSEE3">
                  <p:embed/>
                </p:oleObj>
              </mc:Choice>
              <mc:Fallback>
                <p:oleObj name="公式" r:id="rId8" imgW="443865" imgH="177800" progId="Equation.KSEE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2486" y="1938588"/>
                        <a:ext cx="980596" cy="3821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5"/>
          <p:cNvGraphicFramePr>
            <a:graphicFrameLocks noChangeAspect="1"/>
          </p:cNvGraphicFramePr>
          <p:nvPr/>
        </p:nvGraphicFramePr>
        <p:xfrm>
          <a:off x="761191" y="2570341"/>
          <a:ext cx="987396" cy="8278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9" name="公式" r:id="rId10" imgW="457200" imgH="393700" progId="Equation.KSEE3">
                  <p:embed/>
                </p:oleObj>
              </mc:Choice>
              <mc:Fallback>
                <p:oleObj name="公式" r:id="rId10" imgW="457200" imgH="393700" progId="Equation.KSEE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1191" y="2570341"/>
                        <a:ext cx="987396" cy="8278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6"/>
          <p:cNvGraphicFramePr>
            <a:graphicFrameLocks noChangeAspect="1"/>
          </p:cNvGraphicFramePr>
          <p:nvPr/>
        </p:nvGraphicFramePr>
        <p:xfrm>
          <a:off x="3417482" y="2531772"/>
          <a:ext cx="1109801" cy="7973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0" name="公式" r:id="rId12" imgW="533400" imgH="393700" progId="Equation.KSEE3">
                  <p:embed/>
                </p:oleObj>
              </mc:Choice>
              <mc:Fallback>
                <p:oleObj name="公式" r:id="rId12" imgW="533400" imgH="393700" progId="Equation.KSEE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7482" y="2531772"/>
                        <a:ext cx="1109801" cy="7973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7"/>
          <p:cNvGraphicFramePr>
            <a:graphicFrameLocks noChangeAspect="1"/>
          </p:cNvGraphicFramePr>
          <p:nvPr/>
        </p:nvGraphicFramePr>
        <p:xfrm>
          <a:off x="6382486" y="2566493"/>
          <a:ext cx="977877" cy="7973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1" name="公式" r:id="rId14" imgW="469900" imgH="393700" progId="Equation.KSEE3">
                  <p:embed/>
                </p:oleObj>
              </mc:Choice>
              <mc:Fallback>
                <p:oleObj name="公式" r:id="rId14" imgW="469900" imgH="393700" progId="Equation.KSEE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2486" y="2566493"/>
                        <a:ext cx="977877" cy="7973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13"/>
          <p:cNvGraphicFramePr>
            <a:graphicFrameLocks noChangeAspect="1"/>
          </p:cNvGraphicFramePr>
          <p:nvPr/>
        </p:nvGraphicFramePr>
        <p:xfrm>
          <a:off x="3422689" y="3462234"/>
          <a:ext cx="2144800" cy="8278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2" name="公式" r:id="rId16" imgW="989965" imgH="393700" progId="Equation.KSEE3">
                  <p:embed/>
                </p:oleObj>
              </mc:Choice>
              <mc:Fallback>
                <p:oleObj name="公式" r:id="rId16" imgW="989965" imgH="393700" progId="Equation.KSEE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2689" y="3462234"/>
                        <a:ext cx="2144800" cy="8278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14"/>
          <p:cNvGraphicFramePr>
            <a:graphicFrameLocks noChangeAspect="1"/>
          </p:cNvGraphicFramePr>
          <p:nvPr/>
        </p:nvGraphicFramePr>
        <p:xfrm>
          <a:off x="6383360" y="3449530"/>
          <a:ext cx="1842868" cy="8278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3" name="公式" r:id="rId18" imgW="850265" imgH="393700" progId="Equation.KSEE3">
                  <p:embed/>
                </p:oleObj>
              </mc:Choice>
              <mc:Fallback>
                <p:oleObj name="公式" r:id="rId18" imgW="850265" imgH="393700" progId="Equation.KSEE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3360" y="3449530"/>
                        <a:ext cx="1842868" cy="8278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15"/>
          <p:cNvGraphicFramePr>
            <a:graphicFrameLocks noChangeAspect="1"/>
          </p:cNvGraphicFramePr>
          <p:nvPr/>
        </p:nvGraphicFramePr>
        <p:xfrm>
          <a:off x="1816059" y="1761280"/>
          <a:ext cx="308707" cy="7767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4" name="公式" r:id="rId20" imgW="152400" imgH="393700" progId="Equation.KSEE3">
                  <p:embed/>
                </p:oleObj>
              </mc:Choice>
              <mc:Fallback>
                <p:oleObj name="公式" r:id="rId20" imgW="152400" imgH="393700" progId="Equation.KSEE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6059" y="1761280"/>
                        <a:ext cx="308707" cy="77672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16"/>
          <p:cNvGraphicFramePr>
            <a:graphicFrameLocks noChangeAspect="1"/>
          </p:cNvGraphicFramePr>
          <p:nvPr/>
        </p:nvGraphicFramePr>
        <p:xfrm>
          <a:off x="4691359" y="1903411"/>
          <a:ext cx="307371" cy="3913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5" name="公式" r:id="rId22" imgW="127000" imgH="165100" progId="Equation.KSEE3">
                  <p:embed/>
                </p:oleObj>
              </mc:Choice>
              <mc:Fallback>
                <p:oleObj name="公式" r:id="rId22" imgW="127000" imgH="165100" progId="Equation.KSEE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1359" y="1903411"/>
                        <a:ext cx="307371" cy="39139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17"/>
          <p:cNvGraphicFramePr>
            <a:graphicFrameLocks noChangeAspect="1"/>
          </p:cNvGraphicFramePr>
          <p:nvPr/>
        </p:nvGraphicFramePr>
        <p:xfrm>
          <a:off x="1807395" y="2550727"/>
          <a:ext cx="308707" cy="7767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6" name="公式" r:id="rId24" imgW="152400" imgH="393700" progId="Equation.KSEE3">
                  <p:embed/>
                </p:oleObj>
              </mc:Choice>
              <mc:Fallback>
                <p:oleObj name="公式" r:id="rId24" imgW="152400" imgH="393700" progId="Equation.KSEE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7395" y="2550727"/>
                        <a:ext cx="308707" cy="77672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" name="TextBox 26"/>
          <p:cNvSpPr txBox="1">
            <a:spLocks noChangeArrowheads="1"/>
          </p:cNvSpPr>
          <p:nvPr/>
        </p:nvSpPr>
        <p:spPr bwMode="auto">
          <a:xfrm>
            <a:off x="1388060" y="3616883"/>
            <a:ext cx="674585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9" name="Object 18"/>
          <p:cNvGraphicFramePr>
            <a:graphicFrameLocks noChangeAspect="1"/>
          </p:cNvGraphicFramePr>
          <p:nvPr/>
        </p:nvGraphicFramePr>
        <p:xfrm>
          <a:off x="4696477" y="2734765"/>
          <a:ext cx="307371" cy="3913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7" name="公式" r:id="rId26" imgW="3048000" imgH="3962400" progId="Equation.KSEE3">
                  <p:embed/>
                </p:oleObj>
              </mc:Choice>
              <mc:Fallback>
                <p:oleObj name="公式" r:id="rId26" imgW="3048000" imgH="3962400" progId="Equation.KSEE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6477" y="2734765"/>
                        <a:ext cx="307371" cy="39139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" name="TextBox 28"/>
          <p:cNvSpPr txBox="1">
            <a:spLocks noChangeArrowheads="1"/>
          </p:cNvSpPr>
          <p:nvPr/>
        </p:nvSpPr>
        <p:spPr bwMode="auto">
          <a:xfrm>
            <a:off x="4276551" y="3633118"/>
            <a:ext cx="674585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1" name="Object 19"/>
          <p:cNvGraphicFramePr>
            <a:graphicFrameLocks noChangeAspect="1"/>
          </p:cNvGraphicFramePr>
          <p:nvPr/>
        </p:nvGraphicFramePr>
        <p:xfrm>
          <a:off x="7472556" y="1740637"/>
          <a:ext cx="308707" cy="7767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8" name="公式" r:id="rId28" imgW="152400" imgH="393700" progId="Equation.KSEE3">
                  <p:embed/>
                </p:oleObj>
              </mc:Choice>
              <mc:Fallback>
                <p:oleObj name="公式" r:id="rId28" imgW="152400" imgH="393700" progId="Equation.KSEE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72556" y="1740637"/>
                        <a:ext cx="308707" cy="77672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20"/>
          <p:cNvGraphicFramePr>
            <a:graphicFrameLocks noChangeAspect="1"/>
          </p:cNvGraphicFramePr>
          <p:nvPr/>
        </p:nvGraphicFramePr>
        <p:xfrm>
          <a:off x="7472556" y="2571371"/>
          <a:ext cx="308707" cy="7767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9" name="公式" r:id="rId30" imgW="152400" imgH="393700" progId="Equation.KSEE3">
                  <p:embed/>
                </p:oleObj>
              </mc:Choice>
              <mc:Fallback>
                <p:oleObj name="公式" r:id="rId30" imgW="152400" imgH="393700" progId="Equation.KSEE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72556" y="2571371"/>
                        <a:ext cx="308707" cy="77672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" name="TextBox 31"/>
          <p:cNvSpPr txBox="1">
            <a:spLocks noChangeArrowheads="1"/>
          </p:cNvSpPr>
          <p:nvPr/>
        </p:nvSpPr>
        <p:spPr bwMode="auto">
          <a:xfrm>
            <a:off x="7089733" y="3614421"/>
            <a:ext cx="674585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圆角矩形 14"/>
          <p:cNvSpPr/>
          <p:nvPr/>
        </p:nvSpPr>
        <p:spPr>
          <a:xfrm>
            <a:off x="7365269" y="1731857"/>
            <a:ext cx="543622" cy="797381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lIns="69668" tIns="34834" rIns="69668" bIns="34834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7" name="圆角矩形 14"/>
          <p:cNvSpPr/>
          <p:nvPr/>
        </p:nvSpPr>
        <p:spPr>
          <a:xfrm>
            <a:off x="4569330" y="1786549"/>
            <a:ext cx="543622" cy="691241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lIns="69668" tIns="34834" rIns="69668" bIns="34834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8" name="圆角矩形 14"/>
          <p:cNvSpPr/>
          <p:nvPr/>
        </p:nvSpPr>
        <p:spPr>
          <a:xfrm>
            <a:off x="1715589" y="1741199"/>
            <a:ext cx="543622" cy="797381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lIns="69668" tIns="34834" rIns="69668" bIns="34834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9" name="圆角矩形 14"/>
          <p:cNvSpPr/>
          <p:nvPr/>
        </p:nvSpPr>
        <p:spPr>
          <a:xfrm>
            <a:off x="1715589" y="2566492"/>
            <a:ext cx="543622" cy="797381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lIns="69668" tIns="34834" rIns="69668" bIns="34834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0" name="圆角矩形 14"/>
          <p:cNvSpPr/>
          <p:nvPr/>
        </p:nvSpPr>
        <p:spPr>
          <a:xfrm>
            <a:off x="4575982" y="2611842"/>
            <a:ext cx="543622" cy="691241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lIns="69668" tIns="34834" rIns="69668" bIns="34834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1" name="圆角矩形 14"/>
          <p:cNvSpPr/>
          <p:nvPr/>
        </p:nvSpPr>
        <p:spPr>
          <a:xfrm>
            <a:off x="7350439" y="2566492"/>
            <a:ext cx="543622" cy="797381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lIns="69668" tIns="34834" rIns="69668" bIns="34834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1429159" y="3668511"/>
            <a:ext cx="386899" cy="377428"/>
          </a:xfrm>
          <a:prstGeom prst="ellipse">
            <a:avLst/>
          </a:prstGeom>
          <a:noFill/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lIns="69668" tIns="34834" rIns="69668" bIns="34834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4316570" y="3687468"/>
            <a:ext cx="386899" cy="377428"/>
          </a:xfrm>
          <a:prstGeom prst="ellipse">
            <a:avLst/>
          </a:prstGeom>
          <a:noFill/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lIns="69668" tIns="34834" rIns="69668" bIns="34834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7122638" y="3664048"/>
            <a:ext cx="386899" cy="377428"/>
          </a:xfrm>
          <a:prstGeom prst="ellipse">
            <a:avLst/>
          </a:prstGeom>
          <a:noFill/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lIns="69668" tIns="34834" rIns="69668" bIns="34834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kern="0">
              <a:solidFill>
                <a:prstClr val="white"/>
              </a:solidFill>
              <a:latin typeface="Calibri" panose="020F0502020204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60" grpId="0"/>
      <p:bldP spid="6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20631" y="768125"/>
            <a:ext cx="5757564" cy="48474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en-US" altLang="zh-CN" sz="2700" dirty="0">
                <a:solidFill>
                  <a:srgbClr val="E307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算一算。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（选自教材</a:t>
            </a:r>
            <a:r>
              <a:rPr lang="en-US" altLang="zh-CN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P56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T3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Object 5"/>
          <p:cNvGraphicFramePr>
            <a:graphicFrameLocks noChangeAspect="1"/>
          </p:cNvGraphicFramePr>
          <p:nvPr/>
        </p:nvGraphicFramePr>
        <p:xfrm>
          <a:off x="1488613" y="1472029"/>
          <a:ext cx="931127" cy="882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8" name="" r:id="rId1" imgW="431800" imgH="419100" progId="Equation.DSMT4">
                  <p:embed/>
                </p:oleObj>
              </mc:Choice>
              <mc:Fallback>
                <p:oleObj name="" r:id="rId1" imgW="431800" imgH="4191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8613" y="1472029"/>
                        <a:ext cx="931127" cy="88274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7"/>
          <p:cNvGraphicFramePr>
            <a:graphicFrameLocks noChangeAspect="1"/>
          </p:cNvGraphicFramePr>
          <p:nvPr/>
        </p:nvGraphicFramePr>
        <p:xfrm>
          <a:off x="5121695" y="1472029"/>
          <a:ext cx="1067893" cy="882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9" name="" r:id="rId3" imgW="495300" imgH="419100" progId="Equation.DSMT4">
                  <p:embed/>
                </p:oleObj>
              </mc:Choice>
              <mc:Fallback>
                <p:oleObj name="" r:id="rId3" imgW="495300" imgH="419100" progId="Equation.DSMT4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21695" y="1472029"/>
                        <a:ext cx="1067893" cy="88274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8"/>
          <p:cNvGraphicFramePr>
            <a:graphicFrameLocks noChangeAspect="1"/>
          </p:cNvGraphicFramePr>
          <p:nvPr/>
        </p:nvGraphicFramePr>
        <p:xfrm>
          <a:off x="1509725" y="2901813"/>
          <a:ext cx="1071982" cy="8845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0" name="" r:id="rId5" imgW="495300" imgH="419100" progId="Equation.DSMT4">
                  <p:embed/>
                </p:oleObj>
              </mc:Choice>
              <mc:Fallback>
                <p:oleObj name="" r:id="rId5" imgW="495300" imgH="419100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9725" y="2901813"/>
                        <a:ext cx="1071982" cy="88457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9"/>
          <p:cNvGraphicFramePr>
            <a:graphicFrameLocks noChangeAspect="1"/>
          </p:cNvGraphicFramePr>
          <p:nvPr/>
        </p:nvGraphicFramePr>
        <p:xfrm>
          <a:off x="5121695" y="2872048"/>
          <a:ext cx="1071982" cy="8845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1" name="" r:id="rId7" imgW="495300" imgH="419100" progId="Equation.DSMT4">
                  <p:embed/>
                </p:oleObj>
              </mc:Choice>
              <mc:Fallback>
                <p:oleObj name="" r:id="rId7" imgW="495300" imgH="419100" progId="Equation.DSMT4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21695" y="2872048"/>
                        <a:ext cx="1071982" cy="88457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419741" y="1470202"/>
          <a:ext cx="743779" cy="8845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2" name="" r:id="rId9" imgW="342900" imgH="419100" progId="Equation.DSMT4">
                  <p:embed/>
                </p:oleObj>
              </mc:Choice>
              <mc:Fallback>
                <p:oleObj name="" r:id="rId9" imgW="342900" imgH="41910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9741" y="1470202"/>
                        <a:ext cx="743779" cy="88457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6189589" y="1470203"/>
          <a:ext cx="743777" cy="88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3" name="" r:id="rId11" imgW="342900" imgH="419100" progId="Equation.DSMT4">
                  <p:embed/>
                </p:oleObj>
              </mc:Choice>
              <mc:Fallback>
                <p:oleObj name="" r:id="rId11" imgW="342900" imgH="419100" progId="Equation.DSMT4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89589" y="1470203"/>
                        <a:ext cx="743777" cy="884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2608176" y="2872048"/>
          <a:ext cx="715676" cy="8845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4" name="" r:id="rId13" imgW="330200" imgH="419100" progId="Equation.DSMT4">
                  <p:embed/>
                </p:oleObj>
              </mc:Choice>
              <mc:Fallback>
                <p:oleObj name="" r:id="rId13" imgW="330200" imgH="419100" progId="Equation.DSMT4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08176" y="2872048"/>
                        <a:ext cx="715676" cy="88457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6216115" y="2872048"/>
          <a:ext cx="743778" cy="8845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5" name="" r:id="rId15" imgW="342900" imgH="419100" progId="Equation.DSMT4">
                  <p:embed/>
                </p:oleObj>
              </mc:Choice>
              <mc:Fallback>
                <p:oleObj name="" r:id="rId15" imgW="342900" imgH="419100" progId="Equation.DSMT4">
                  <p:embed/>
                  <p:pic>
                    <p:nvPicPr>
                      <p:cNvPr id="0" name="对象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16115" y="2872048"/>
                        <a:ext cx="743778" cy="88457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13425" y="735547"/>
            <a:ext cx="8517150" cy="48474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en-US" altLang="zh-CN" sz="2700" dirty="0">
                <a:solidFill>
                  <a:srgbClr val="E307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填一填。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（选自教材</a:t>
            </a:r>
            <a:r>
              <a:rPr lang="en-US" altLang="zh-CN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P56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T4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Object 5"/>
          <p:cNvGraphicFramePr>
            <a:graphicFrameLocks noChangeAspect="1"/>
          </p:cNvGraphicFramePr>
          <p:nvPr/>
        </p:nvGraphicFramePr>
        <p:xfrm>
          <a:off x="712430" y="1706388"/>
          <a:ext cx="1973752" cy="8649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0" name="公式" r:id="rId1" imgW="875665" imgH="393700" progId="Equation.KSEE3">
                  <p:embed/>
                </p:oleObj>
              </mc:Choice>
              <mc:Fallback>
                <p:oleObj name="公式" r:id="rId1" imgW="875665" imgH="393700" progId="Equation.KSEE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2430" y="1706388"/>
                        <a:ext cx="1973752" cy="8649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8"/>
          <p:cNvGraphicFramePr>
            <a:graphicFrameLocks noChangeAspect="1"/>
          </p:cNvGraphicFramePr>
          <p:nvPr/>
        </p:nvGraphicFramePr>
        <p:xfrm>
          <a:off x="3500313" y="1706387"/>
          <a:ext cx="1973753" cy="8649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1" name="公式" r:id="rId3" imgW="875665" imgH="393700" progId="Equation.KSEE3">
                  <p:embed/>
                </p:oleObj>
              </mc:Choice>
              <mc:Fallback>
                <p:oleObj name="公式" r:id="rId3" imgW="875665" imgH="393700" progId="Equation.KSEE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0313" y="1706387"/>
                        <a:ext cx="1973753" cy="8649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9"/>
          <p:cNvGraphicFramePr>
            <a:graphicFrameLocks noChangeAspect="1"/>
          </p:cNvGraphicFramePr>
          <p:nvPr/>
        </p:nvGraphicFramePr>
        <p:xfrm>
          <a:off x="6288197" y="1706388"/>
          <a:ext cx="1972331" cy="8649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2" name="公式" r:id="rId5" imgW="875665" imgH="393700" progId="Equation.KSEE3">
                  <p:embed/>
                </p:oleObj>
              </mc:Choice>
              <mc:Fallback>
                <p:oleObj name="公式" r:id="rId5" imgW="875665" imgH="393700" progId="Equation.KSEE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8197" y="1706388"/>
                        <a:ext cx="1972331" cy="8649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组合 39"/>
          <p:cNvGrpSpPr/>
          <p:nvPr/>
        </p:nvGrpSpPr>
        <p:grpSpPr>
          <a:xfrm>
            <a:off x="973522" y="1664490"/>
            <a:ext cx="588396" cy="914561"/>
            <a:chOff x="5285" y="5705"/>
            <a:chExt cx="1204" cy="1921"/>
          </a:xfrm>
        </p:grpSpPr>
        <p:sp>
          <p:nvSpPr>
            <p:cNvPr id="15" name="文本框 9"/>
            <p:cNvSpPr txBox="1"/>
            <p:nvPr/>
          </p:nvSpPr>
          <p:spPr>
            <a:xfrm>
              <a:off x="5495" y="5705"/>
              <a:ext cx="487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rPr>
                <a:t>1</a:t>
              </a:r>
              <a:endParaRPr lang="en-US" altLang="zh-CN" sz="2700" b="1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6" name="文本框 34"/>
            <p:cNvSpPr txBox="1"/>
            <p:nvPr/>
          </p:nvSpPr>
          <p:spPr>
            <a:xfrm>
              <a:off x="5285" y="6559"/>
              <a:ext cx="1204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rPr>
                <a:t>10</a:t>
              </a:r>
              <a:endParaRPr lang="en-US" altLang="zh-CN" sz="2700" b="1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5470" y="6680"/>
              <a:ext cx="728" cy="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39"/>
          <p:cNvGrpSpPr/>
          <p:nvPr/>
        </p:nvGrpSpPr>
        <p:grpSpPr>
          <a:xfrm>
            <a:off x="3862136" y="1674490"/>
            <a:ext cx="383630" cy="862667"/>
            <a:chOff x="5601" y="5765"/>
            <a:chExt cx="785" cy="1812"/>
          </a:xfrm>
        </p:grpSpPr>
        <p:sp>
          <p:nvSpPr>
            <p:cNvPr id="19" name="文本框 9"/>
            <p:cNvSpPr txBox="1"/>
            <p:nvPr/>
          </p:nvSpPr>
          <p:spPr>
            <a:xfrm>
              <a:off x="5603" y="5765"/>
              <a:ext cx="487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rPr>
                <a:t>2</a:t>
              </a:r>
              <a:endParaRPr lang="en-US" altLang="zh-CN" sz="2700" b="1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0" name="文本框 34"/>
            <p:cNvSpPr txBox="1"/>
            <p:nvPr/>
          </p:nvSpPr>
          <p:spPr>
            <a:xfrm>
              <a:off x="5601" y="6510"/>
              <a:ext cx="785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rPr>
                <a:t>5</a:t>
              </a:r>
              <a:endParaRPr lang="en-US" altLang="zh-CN" sz="2700" b="1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5632" y="6680"/>
              <a:ext cx="566" cy="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39"/>
          <p:cNvGrpSpPr/>
          <p:nvPr/>
        </p:nvGrpSpPr>
        <p:grpSpPr>
          <a:xfrm>
            <a:off x="6980165" y="1664492"/>
            <a:ext cx="588396" cy="914561"/>
            <a:chOff x="5285" y="5705"/>
            <a:chExt cx="1204" cy="1921"/>
          </a:xfrm>
        </p:grpSpPr>
        <p:sp>
          <p:nvSpPr>
            <p:cNvPr id="24" name="文本框 9"/>
            <p:cNvSpPr txBox="1"/>
            <p:nvPr/>
          </p:nvSpPr>
          <p:spPr>
            <a:xfrm>
              <a:off x="5495" y="5705"/>
              <a:ext cx="487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rPr>
                <a:t>1</a:t>
              </a:r>
              <a:endParaRPr lang="en-US" altLang="zh-CN" sz="2700" b="1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5" name="文本框 34"/>
            <p:cNvSpPr txBox="1"/>
            <p:nvPr/>
          </p:nvSpPr>
          <p:spPr>
            <a:xfrm>
              <a:off x="5285" y="6559"/>
              <a:ext cx="1204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rPr>
                <a:t>16</a:t>
              </a:r>
              <a:endParaRPr lang="en-US" altLang="zh-CN" sz="2700" b="1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5470" y="6680"/>
              <a:ext cx="728" cy="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6310649" y="2108716"/>
          <a:ext cx="1883234" cy="809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1617"/>
                <a:gridCol w="941617"/>
              </a:tblGrid>
              <a:tr h="809625">
                <a:tc>
                  <a:txBody>
                    <a:bodyPr/>
                    <a:lstStyle/>
                    <a:p>
                      <a:endParaRPr lang="zh-CN" altLang="en-US" sz="1700" b="1" dirty="0">
                        <a:latin typeface="Times New Roman" panose="02020603050405020304"/>
                        <a:ea typeface="宋体" panose="02010600030101010101" pitchFamily="2" charset="-122"/>
                        <a:sym typeface="Times New Roman" panose="02020603050405020304"/>
                      </a:endParaRPr>
                    </a:p>
                  </a:txBody>
                  <a:tcPr marL="70344" marR="70344" marT="34274" marB="3427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D633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b="1" dirty="0">
                        <a:latin typeface="Times New Roman" panose="02020603050405020304"/>
                        <a:ea typeface="宋体" panose="02010600030101010101" pitchFamily="2" charset="-122"/>
                        <a:sym typeface="Times New Roman" panose="02020603050405020304"/>
                      </a:endParaRPr>
                    </a:p>
                  </a:txBody>
                  <a:tcPr marL="70344" marR="70344" marT="34274" marB="3427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D633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6310649" y="2108716"/>
          <a:ext cx="941007" cy="809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1007"/>
              </a:tblGrid>
              <a:tr h="809625">
                <a:tc>
                  <a:txBody>
                    <a:bodyPr/>
                    <a:lstStyle/>
                    <a:p>
                      <a:endParaRPr lang="zh-CN" altLang="en-US" sz="1700" b="1" dirty="0">
                        <a:latin typeface="Times New Roman" panose="02020603050405020304"/>
                        <a:ea typeface="宋体" panose="02010600030101010101" pitchFamily="2" charset="-122"/>
                        <a:sym typeface="Times New Roman" panose="02020603050405020304"/>
                      </a:endParaRPr>
                    </a:p>
                  </a:txBody>
                  <a:tcPr marL="70299" marR="70299" marT="34274" marB="3427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7117"/>
                    </a:solidFill>
                  </a:tcPr>
                </a:tc>
              </a:tr>
            </a:tbl>
          </a:graphicData>
        </a:graphic>
      </p:graphicFrame>
      <p:cxnSp>
        <p:nvCxnSpPr>
          <p:cNvPr id="9" name="直接连接符 8"/>
          <p:cNvCxnSpPr/>
          <p:nvPr/>
        </p:nvCxnSpPr>
        <p:spPr>
          <a:xfrm>
            <a:off x="6310649" y="2666732"/>
            <a:ext cx="94100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6310649" y="2108716"/>
            <a:ext cx="926361" cy="269081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 eaLnBrk="0" hangingPunct="0">
              <a:defRPr/>
            </a:pPr>
            <a:endParaRPr lang="zh-CN" altLang="en-US" sz="1700" b="1">
              <a:sym typeface="Times New Roman" panose="02020603050405020304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310649" y="2384941"/>
            <a:ext cx="94100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64549" y="357507"/>
            <a:ext cx="8517150" cy="1587903"/>
            <a:chOff x="474167" y="548682"/>
            <a:chExt cx="11078210" cy="2117204"/>
          </a:xfrm>
        </p:grpSpPr>
        <p:sp>
          <p:nvSpPr>
            <p:cNvPr id="4" name="文本框 3"/>
            <p:cNvSpPr txBox="1"/>
            <p:nvPr/>
          </p:nvSpPr>
          <p:spPr>
            <a:xfrm>
              <a:off x="474167" y="692696"/>
              <a:ext cx="11078210" cy="1973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145"/>
                </a:spcAft>
              </a:pPr>
              <a:r>
                <a:rPr lang="en-US" altLang="zh-CN" sz="2700" dirty="0">
                  <a:solidFill>
                    <a:srgbClr val="E30782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4.</a:t>
              </a:r>
              <a:r>
                <a:rPr lang="zh-CN" altLang="en-US" sz="27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把一块巧克力的   平均分成</a:t>
              </a:r>
              <a:r>
                <a:rPr lang="en-US" altLang="zh-CN" sz="27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3</a:t>
              </a:r>
              <a:r>
                <a:rPr lang="zh-CN" altLang="en-US" sz="27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份，每份是这块巧克 </a:t>
              </a:r>
              <a:endParaRPr lang="en-US" altLang="zh-CN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  <a:p>
              <a:r>
                <a:rPr lang="en-US" altLang="zh-CN" sz="27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  </a:t>
              </a:r>
              <a:r>
                <a:rPr lang="zh-CN" altLang="en-US" sz="27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力的几分之几？画一画，算一算。</a:t>
              </a:r>
              <a:r>
                <a:rPr lang="zh-CN" altLang="en-US" sz="2700" noProof="1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（选自教材</a:t>
              </a:r>
              <a:r>
                <a:rPr lang="en-US" altLang="zh-CN" sz="2700" noProof="1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P56</a:t>
              </a:r>
              <a:r>
                <a:rPr lang="zh-CN" altLang="en-US" sz="2700" noProof="1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en-US" altLang="zh-CN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r>
                <a:rPr lang="en-US" altLang="zh-CN" sz="2700" noProof="1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T5</a:t>
              </a:r>
              <a:r>
                <a:rPr lang="zh-CN" altLang="en-US" sz="2700" noProof="1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）</a:t>
              </a:r>
              <a:endPara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6"/>
            <p:cNvGrpSpPr/>
            <p:nvPr/>
          </p:nvGrpSpPr>
          <p:grpSpPr>
            <a:xfrm>
              <a:off x="4362599" y="548682"/>
              <a:ext cx="309562" cy="948996"/>
              <a:chOff x="5603" y="5972"/>
              <a:chExt cx="487" cy="1495"/>
            </a:xfrm>
          </p:grpSpPr>
          <p:sp>
            <p:nvSpPr>
              <p:cNvPr id="17" name="文本框 9"/>
              <p:cNvSpPr txBox="1"/>
              <p:nvPr/>
            </p:nvSpPr>
            <p:spPr>
              <a:xfrm>
                <a:off x="5603" y="5972"/>
                <a:ext cx="487" cy="87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100" b="1">
                    <a:latin typeface="宋体" panose="02010600030101010101" pitchFamily="2" charset="-122"/>
                  </a:rPr>
                  <a:t>1</a:t>
                </a:r>
                <a:endParaRPr lang="en-US" altLang="zh-CN" sz="2100" b="1">
                  <a:latin typeface="宋体" panose="02010600030101010101" pitchFamily="2" charset="-122"/>
                </a:endParaRPr>
              </a:p>
            </p:txBody>
          </p:sp>
          <p:sp>
            <p:nvSpPr>
              <p:cNvPr id="18" name="文本框 34"/>
              <p:cNvSpPr txBox="1"/>
              <p:nvPr/>
            </p:nvSpPr>
            <p:spPr>
              <a:xfrm>
                <a:off x="5603" y="6594"/>
                <a:ext cx="487" cy="87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100" b="1">
                    <a:latin typeface="宋体" panose="02010600030101010101" pitchFamily="2" charset="-122"/>
                  </a:rPr>
                  <a:t>2</a:t>
                </a:r>
                <a:endParaRPr lang="en-US" altLang="zh-CN" sz="2100" b="1">
                  <a:latin typeface="宋体" panose="02010600030101010101" pitchFamily="2" charset="-122"/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5672" y="6712"/>
                <a:ext cx="418" cy="0"/>
              </a:xfrm>
              <a:prstGeom prst="line">
                <a:avLst/>
              </a:prstGeom>
              <a:ln w="28575" cmpd="sng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5" name="组合 44"/>
          <p:cNvGrpSpPr/>
          <p:nvPr/>
        </p:nvGrpSpPr>
        <p:grpSpPr>
          <a:xfrm>
            <a:off x="3506758" y="1749186"/>
            <a:ext cx="836106" cy="854576"/>
            <a:chOff x="2202533" y="3159737"/>
            <a:chExt cx="1087519" cy="1139434"/>
          </a:xfrm>
        </p:grpSpPr>
        <p:grpSp>
          <p:nvGrpSpPr>
            <p:cNvPr id="21" name="组合 39"/>
            <p:cNvGrpSpPr/>
            <p:nvPr/>
          </p:nvGrpSpPr>
          <p:grpSpPr>
            <a:xfrm>
              <a:off x="2202533" y="3159737"/>
              <a:ext cx="825075" cy="1139434"/>
              <a:chOff x="5603" y="5778"/>
              <a:chExt cx="1298" cy="1795"/>
            </a:xfrm>
          </p:grpSpPr>
          <p:sp>
            <p:nvSpPr>
              <p:cNvPr id="39" name="文本框 9"/>
              <p:cNvSpPr txBox="1"/>
              <p:nvPr/>
            </p:nvSpPr>
            <p:spPr>
              <a:xfrm>
                <a:off x="5608" y="5778"/>
                <a:ext cx="487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1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40" name="文本框 34"/>
              <p:cNvSpPr txBox="1"/>
              <p:nvPr/>
            </p:nvSpPr>
            <p:spPr>
              <a:xfrm>
                <a:off x="5603" y="6506"/>
                <a:ext cx="487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2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cxnSp>
            <p:nvCxnSpPr>
              <p:cNvPr id="41" name="直接连接符 40"/>
              <p:cNvCxnSpPr/>
              <p:nvPr/>
            </p:nvCxnSpPr>
            <p:spPr>
              <a:xfrm>
                <a:off x="5632" y="6680"/>
                <a:ext cx="566" cy="0"/>
              </a:xfrm>
              <a:prstGeom prst="line">
                <a:avLst/>
              </a:prstGeom>
              <a:ln w="28575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文本框 34"/>
              <p:cNvSpPr txBox="1"/>
              <p:nvPr/>
            </p:nvSpPr>
            <p:spPr>
              <a:xfrm>
                <a:off x="6090" y="6130"/>
                <a:ext cx="811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÷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</p:grpSp>
        <p:sp>
          <p:nvSpPr>
            <p:cNvPr id="37" name="文本框 9"/>
            <p:cNvSpPr txBox="1"/>
            <p:nvPr/>
          </p:nvSpPr>
          <p:spPr>
            <a:xfrm>
              <a:off x="2980490" y="3403780"/>
              <a:ext cx="309562" cy="6771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rPr>
                <a:t>3</a:t>
              </a:r>
              <a:endParaRPr lang="en-US" altLang="zh-CN" sz="2700" b="1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021887" y="2503195"/>
            <a:ext cx="1403676" cy="854576"/>
            <a:chOff x="1571864" y="4165081"/>
            <a:chExt cx="1825753" cy="1139434"/>
          </a:xfrm>
        </p:grpSpPr>
        <p:sp>
          <p:nvSpPr>
            <p:cNvPr id="43" name="文本框 34"/>
            <p:cNvSpPr txBox="1"/>
            <p:nvPr/>
          </p:nvSpPr>
          <p:spPr>
            <a:xfrm>
              <a:off x="1571864" y="4411786"/>
              <a:ext cx="591829" cy="6771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700" b="1">
                  <a:solidFill>
                    <a:srgbClr val="FF0000"/>
                  </a:solidFill>
                  <a:latin typeface="宋体" panose="02010600030101010101" pitchFamily="2" charset="-122"/>
                </a:rPr>
                <a:t>＝</a:t>
              </a:r>
              <a:endParaRPr lang="en-US" altLang="zh-CN" sz="2700" b="1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  <p:grpSp>
          <p:nvGrpSpPr>
            <p:cNvPr id="47" name="组合 39"/>
            <p:cNvGrpSpPr/>
            <p:nvPr/>
          </p:nvGrpSpPr>
          <p:grpSpPr>
            <a:xfrm>
              <a:off x="2163693" y="4165081"/>
              <a:ext cx="825075" cy="1139434"/>
              <a:chOff x="5603" y="5778"/>
              <a:chExt cx="1298" cy="1795"/>
            </a:xfrm>
          </p:grpSpPr>
          <p:sp>
            <p:nvSpPr>
              <p:cNvPr id="49" name="文本框 9"/>
              <p:cNvSpPr txBox="1"/>
              <p:nvPr/>
            </p:nvSpPr>
            <p:spPr>
              <a:xfrm>
                <a:off x="5608" y="5778"/>
                <a:ext cx="487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1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50" name="文本框 34"/>
              <p:cNvSpPr txBox="1"/>
              <p:nvPr/>
            </p:nvSpPr>
            <p:spPr>
              <a:xfrm>
                <a:off x="5603" y="6506"/>
                <a:ext cx="487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2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cxnSp>
            <p:nvCxnSpPr>
              <p:cNvPr id="51" name="直接连接符 50"/>
              <p:cNvCxnSpPr/>
              <p:nvPr/>
            </p:nvCxnSpPr>
            <p:spPr>
              <a:xfrm>
                <a:off x="5632" y="6680"/>
                <a:ext cx="566" cy="0"/>
              </a:xfrm>
              <a:prstGeom prst="line">
                <a:avLst/>
              </a:prstGeom>
              <a:ln w="28575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文本框 34"/>
              <p:cNvSpPr txBox="1"/>
              <p:nvPr/>
            </p:nvSpPr>
            <p:spPr>
              <a:xfrm>
                <a:off x="6090" y="6130"/>
                <a:ext cx="811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×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</p:grpSp>
        <p:grpSp>
          <p:nvGrpSpPr>
            <p:cNvPr id="53" name="组合 39"/>
            <p:cNvGrpSpPr/>
            <p:nvPr/>
          </p:nvGrpSpPr>
          <p:grpSpPr>
            <a:xfrm>
              <a:off x="3019405" y="4165081"/>
              <a:ext cx="378212" cy="1139434"/>
              <a:chOff x="5603" y="5778"/>
              <a:chExt cx="595" cy="1795"/>
            </a:xfrm>
          </p:grpSpPr>
          <p:sp>
            <p:nvSpPr>
              <p:cNvPr id="54" name="文本框 9"/>
              <p:cNvSpPr txBox="1"/>
              <p:nvPr/>
            </p:nvSpPr>
            <p:spPr>
              <a:xfrm>
                <a:off x="5608" y="5778"/>
                <a:ext cx="487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1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55" name="文本框 34"/>
              <p:cNvSpPr txBox="1"/>
              <p:nvPr/>
            </p:nvSpPr>
            <p:spPr>
              <a:xfrm>
                <a:off x="5603" y="6506"/>
                <a:ext cx="487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3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>
                <a:off x="5632" y="6680"/>
                <a:ext cx="566" cy="0"/>
              </a:xfrm>
              <a:prstGeom prst="line">
                <a:avLst/>
              </a:prstGeom>
              <a:ln w="28575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8" name="组合 67"/>
          <p:cNvGrpSpPr/>
          <p:nvPr/>
        </p:nvGrpSpPr>
        <p:grpSpPr>
          <a:xfrm>
            <a:off x="2991968" y="3301285"/>
            <a:ext cx="775706" cy="854576"/>
            <a:chOff x="1532949" y="5229200"/>
            <a:chExt cx="1008956" cy="1139434"/>
          </a:xfrm>
        </p:grpSpPr>
        <p:sp>
          <p:nvSpPr>
            <p:cNvPr id="62" name="文本框 34"/>
            <p:cNvSpPr txBox="1"/>
            <p:nvPr/>
          </p:nvSpPr>
          <p:spPr>
            <a:xfrm>
              <a:off x="1532949" y="5464613"/>
              <a:ext cx="591829" cy="6771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700" b="1">
                  <a:solidFill>
                    <a:srgbClr val="FF0000"/>
                  </a:solidFill>
                  <a:latin typeface="宋体" panose="02010600030101010101" pitchFamily="2" charset="-122"/>
                </a:rPr>
                <a:t>＝</a:t>
              </a:r>
              <a:endParaRPr lang="en-US" altLang="zh-CN" sz="2700" b="1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  <p:grpSp>
          <p:nvGrpSpPr>
            <p:cNvPr id="63" name="组合 39"/>
            <p:cNvGrpSpPr/>
            <p:nvPr/>
          </p:nvGrpSpPr>
          <p:grpSpPr>
            <a:xfrm>
              <a:off x="2163693" y="5229200"/>
              <a:ext cx="378212" cy="1139434"/>
              <a:chOff x="5603" y="5778"/>
              <a:chExt cx="595" cy="1795"/>
            </a:xfrm>
          </p:grpSpPr>
          <p:sp>
            <p:nvSpPr>
              <p:cNvPr id="64" name="文本框 9"/>
              <p:cNvSpPr txBox="1"/>
              <p:nvPr/>
            </p:nvSpPr>
            <p:spPr>
              <a:xfrm>
                <a:off x="5608" y="5778"/>
                <a:ext cx="487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1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65" name="文本框 34"/>
              <p:cNvSpPr txBox="1"/>
              <p:nvPr/>
            </p:nvSpPr>
            <p:spPr>
              <a:xfrm>
                <a:off x="5603" y="6506"/>
                <a:ext cx="487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6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cxnSp>
            <p:nvCxnSpPr>
              <p:cNvPr id="66" name="直接连接符 65"/>
              <p:cNvCxnSpPr/>
              <p:nvPr/>
            </p:nvCxnSpPr>
            <p:spPr>
              <a:xfrm>
                <a:off x="5632" y="6680"/>
                <a:ext cx="566" cy="0"/>
              </a:xfrm>
              <a:prstGeom prst="line">
                <a:avLst/>
              </a:prstGeom>
              <a:ln w="28575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7" name="组合 76"/>
          <p:cNvGrpSpPr/>
          <p:nvPr/>
        </p:nvGrpSpPr>
        <p:grpSpPr>
          <a:xfrm>
            <a:off x="2086783" y="3955703"/>
            <a:ext cx="5696167" cy="854576"/>
            <a:chOff x="2714266" y="5092883"/>
            <a:chExt cx="7408973" cy="1139434"/>
          </a:xfrm>
        </p:grpSpPr>
        <p:sp>
          <p:nvSpPr>
            <p:cNvPr id="70" name="矩形 69"/>
            <p:cNvSpPr/>
            <p:nvPr/>
          </p:nvSpPr>
          <p:spPr>
            <a:xfrm>
              <a:off x="2714266" y="5323248"/>
              <a:ext cx="7408973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1145"/>
                </a:spcAft>
              </a:pPr>
              <a:r>
                <a:rPr lang="zh-CN" altLang="en-US" sz="27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答：每份是这块巧克力的  。</a:t>
              </a:r>
              <a:endPara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73" name="组合 39"/>
            <p:cNvGrpSpPr/>
            <p:nvPr/>
          </p:nvGrpSpPr>
          <p:grpSpPr>
            <a:xfrm>
              <a:off x="7830013" y="5092883"/>
              <a:ext cx="378212" cy="1139434"/>
              <a:chOff x="5603" y="5778"/>
              <a:chExt cx="595" cy="1795"/>
            </a:xfrm>
          </p:grpSpPr>
          <p:sp>
            <p:nvSpPr>
              <p:cNvPr id="74" name="文本框 9"/>
              <p:cNvSpPr txBox="1"/>
              <p:nvPr/>
            </p:nvSpPr>
            <p:spPr>
              <a:xfrm>
                <a:off x="5608" y="5778"/>
                <a:ext cx="487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1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75" name="文本框 34"/>
              <p:cNvSpPr txBox="1"/>
              <p:nvPr/>
            </p:nvSpPr>
            <p:spPr>
              <a:xfrm>
                <a:off x="5603" y="6506"/>
                <a:ext cx="487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6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cxnSp>
            <p:nvCxnSpPr>
              <p:cNvPr id="76" name="直接连接符 75"/>
              <p:cNvCxnSpPr/>
              <p:nvPr/>
            </p:nvCxnSpPr>
            <p:spPr>
              <a:xfrm>
                <a:off x="5632" y="6680"/>
                <a:ext cx="566" cy="0"/>
              </a:xfrm>
              <a:prstGeom prst="line">
                <a:avLst/>
              </a:prstGeom>
              <a:ln w="28575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4" descr="图片8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670293" y="169784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585994" y="994793"/>
            <a:ext cx="5047019" cy="466725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52251" tIns="26126" rIns="52251" bIns="26126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700" b="1" noProof="1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zh-CN" sz="27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5994" y="1515334"/>
            <a:ext cx="8248818" cy="3186586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pPr marL="565785" indent="-565785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分数除以整数（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0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除外）的意义同整数除法的意义相同，就是已知两个乘数的积和其中一个乘数，求另一个乘数的运算。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marL="565785" indent="-565785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分数除以整数（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除外），相当于分数乘这个数的倒数。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5" descr="图片9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27251" y="122635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458" name="组合 6"/>
          <p:cNvGrpSpPr/>
          <p:nvPr/>
        </p:nvGrpSpPr>
        <p:grpSpPr>
          <a:xfrm>
            <a:off x="1039868" y="1077278"/>
            <a:ext cx="7396730" cy="3138964"/>
            <a:chOff x="2107" y="3122"/>
            <a:chExt cx="14514" cy="6236"/>
          </a:xfrm>
        </p:grpSpPr>
        <p:sp>
          <p:nvSpPr>
            <p:cNvPr id="3" name="矩形 2"/>
            <p:cNvSpPr/>
            <p:nvPr/>
          </p:nvSpPr>
          <p:spPr>
            <a:xfrm>
              <a:off x="2107" y="3122"/>
              <a:ext cx="14515" cy="6237"/>
            </a:xfrm>
            <a:prstGeom prst="rect">
              <a:avLst/>
            </a:prstGeom>
            <a:solidFill>
              <a:srgbClr val="FFB343"/>
            </a:solidFill>
            <a:ln>
              <a:solidFill>
                <a:srgbClr val="F8DC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5" name="矩形 4"/>
            <p:cNvSpPr/>
            <p:nvPr/>
          </p:nvSpPr>
          <p:spPr>
            <a:xfrm>
              <a:off x="2480" y="3416"/>
              <a:ext cx="13723" cy="5694"/>
            </a:xfrm>
            <a:prstGeom prst="rect">
              <a:avLst/>
            </a:prstGeom>
            <a:solidFill>
              <a:srgbClr val="00493A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755082" y="1881188"/>
            <a:ext cx="5320168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作业</a:t>
            </a:r>
            <a:r>
              <a:rPr lang="en-US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完成教材相关练习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题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55082" y="2805113"/>
            <a:ext cx="6240182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作业</a:t>
            </a:r>
            <a:r>
              <a:rPr lang="en-US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完成对应的练习题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6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6" descr="图片3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16266" y="107157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文本框 1"/>
          <p:cNvSpPr txBox="1"/>
          <p:nvPr/>
        </p:nvSpPr>
        <p:spPr>
          <a:xfrm>
            <a:off x="501732" y="1291229"/>
            <a:ext cx="8138095" cy="2561273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just">
              <a:lnSpc>
                <a:spcPct val="120000"/>
              </a:lnSpc>
              <a:buFont typeface="+mj-lt"/>
            </a:pP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1.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探索并掌握分数除以整数（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除外）的计算方法，能正确进行计算。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（重点）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65785" indent="-565785" algn="just">
              <a:lnSpc>
                <a:spcPct val="60000"/>
              </a:lnSpc>
              <a:buFont typeface="+mj-lt"/>
              <a:buAutoNum type="arabicPeriod"/>
            </a:pP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  <a:buFont typeface="+mj-lt"/>
            </a:pP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2.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理解分数除以整数（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除外）的意义和算理。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0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难点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19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图片 5" descr="图片4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17487" y="195487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641355" y="1115486"/>
            <a:ext cx="8082735" cy="1338828"/>
            <a:chOff x="546175" y="1461527"/>
            <a:chExt cx="10513168" cy="1785104"/>
          </a:xfrm>
        </p:grpSpPr>
        <p:sp>
          <p:nvSpPr>
            <p:cNvPr id="6" name="TextBox 7"/>
            <p:cNvSpPr txBox="1">
              <a:spLocks noChangeArrowheads="1"/>
            </p:cNvSpPr>
            <p:nvPr/>
          </p:nvSpPr>
          <p:spPr bwMode="auto">
            <a:xfrm>
              <a:off x="546175" y="1461527"/>
              <a:ext cx="10513168" cy="1785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2700">
                  <a:latin typeface="楷体" panose="02010609060101010101" pitchFamily="49" charset="-122"/>
                  <a:ea typeface="楷体" panose="02010609060101010101" pitchFamily="49" charset="-122"/>
                </a:rPr>
                <a:t>    把一张纸的   平均分成</a:t>
              </a:r>
              <a:r>
                <a:rPr lang="en-US" altLang="zh-CN" sz="270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700">
                  <a:latin typeface="楷体" panose="02010609060101010101" pitchFamily="49" charset="-122"/>
                  <a:ea typeface="楷体" panose="02010609060101010101" pitchFamily="49" charset="-122"/>
                </a:rPr>
                <a:t>份，每份是这张纸的几分之几？平均分成</a:t>
              </a:r>
              <a:r>
                <a:rPr lang="en-US" altLang="zh-CN" sz="270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700">
                  <a:latin typeface="楷体" panose="02010609060101010101" pitchFamily="49" charset="-122"/>
                  <a:ea typeface="楷体" panose="02010609060101010101" pitchFamily="49" charset="-122"/>
                </a:rPr>
                <a:t>份呢？</a:t>
              </a:r>
              <a:endParaRPr lang="zh-CN" altLang="en-US" sz="27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2" cstate="email">
              <a:lum bright="-20000" contrast="40000"/>
            </a:blip>
            <a:srcRect/>
            <a:stretch>
              <a:fillRect/>
            </a:stretch>
          </p:blipFill>
          <p:spPr bwMode="auto">
            <a:xfrm>
              <a:off x="3930551" y="1490706"/>
              <a:ext cx="504081" cy="851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" name="组合 11"/>
          <p:cNvGrpSpPr/>
          <p:nvPr/>
        </p:nvGrpSpPr>
        <p:grpSpPr>
          <a:xfrm>
            <a:off x="3359309" y="2408397"/>
            <a:ext cx="2079247" cy="923449"/>
            <a:chOff x="6768" y="5735"/>
            <a:chExt cx="4259" cy="1939"/>
          </a:xfrm>
        </p:grpSpPr>
        <p:sp>
          <p:nvSpPr>
            <p:cNvPr id="5" name="文本框 4"/>
            <p:cNvSpPr txBox="1">
              <a:spLocks noChangeArrowheads="1"/>
            </p:cNvSpPr>
            <p:nvPr/>
          </p:nvSpPr>
          <p:spPr bwMode="auto">
            <a:xfrm>
              <a:off x="7390" y="6149"/>
              <a:ext cx="3637" cy="1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lnSpc>
                  <a:spcPct val="100000"/>
                </a:lnSpc>
              </a:pPr>
              <a:r>
                <a:rPr lang="zh-CN" altLang="en-US" sz="27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÷</a:t>
              </a:r>
              <a:r>
                <a: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en-US" altLang="zh-CN" sz="2700" i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7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＝ </a:t>
              </a:r>
              <a:endPara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6768" y="5735"/>
              <a:ext cx="670" cy="1939"/>
              <a:chOff x="6316" y="7882"/>
              <a:chExt cx="670" cy="1939"/>
            </a:xfrm>
          </p:grpSpPr>
          <p:sp>
            <p:nvSpPr>
              <p:cNvPr id="3" name="文本框 2"/>
              <p:cNvSpPr txBox="1">
                <a:spLocks noChangeArrowheads="1"/>
              </p:cNvSpPr>
              <p:nvPr/>
            </p:nvSpPr>
            <p:spPr bwMode="auto">
              <a:xfrm>
                <a:off x="6316" y="7882"/>
                <a:ext cx="670" cy="19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0" hangingPunct="0">
                  <a:lnSpc>
                    <a:spcPct val="100000"/>
                  </a:lnSpc>
                </a:pPr>
                <a:r>
                  <a:rPr lang="en-US" sz="27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sz="27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algn="ctr" eaLnBrk="0" hangingPunct="0">
                  <a:lnSpc>
                    <a:spcPct val="100000"/>
                  </a:lnSpc>
                </a:pPr>
                <a:r>
                  <a:rPr lang="en-US" sz="27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7</a:t>
                </a:r>
                <a:endParaRPr lang="en-US" sz="27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4" name="直接连接符 3"/>
              <p:cNvCxnSpPr>
                <a:stCxn id="3" idx="1"/>
                <a:endCxn id="3" idx="3"/>
              </p:cNvCxnSpPr>
              <p:nvPr/>
            </p:nvCxnSpPr>
            <p:spPr>
              <a:xfrm>
                <a:off x="6316" y="8852"/>
                <a:ext cx="670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8"/>
            <p:cNvGrpSpPr/>
            <p:nvPr/>
          </p:nvGrpSpPr>
          <p:grpSpPr>
            <a:xfrm>
              <a:off x="9848" y="5735"/>
              <a:ext cx="670" cy="1939"/>
              <a:chOff x="6316" y="7882"/>
              <a:chExt cx="670" cy="1939"/>
            </a:xfrm>
          </p:grpSpPr>
          <p:sp>
            <p:nvSpPr>
              <p:cNvPr id="10" name="文本框 9"/>
              <p:cNvSpPr txBox="1">
                <a:spLocks noChangeArrowheads="1"/>
              </p:cNvSpPr>
              <p:nvPr/>
            </p:nvSpPr>
            <p:spPr bwMode="auto">
              <a:xfrm>
                <a:off x="6316" y="7882"/>
                <a:ext cx="670" cy="19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0" hangingPunct="0">
                  <a:lnSpc>
                    <a:spcPct val="100000"/>
                  </a:lnSpc>
                </a:pPr>
                <a:r>
                  <a:rPr lang="en-US" sz="27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sz="27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algn="ctr" eaLnBrk="0" hangingPunct="0">
                  <a:lnSpc>
                    <a:spcPct val="100000"/>
                  </a:lnSpc>
                </a:pPr>
                <a:r>
                  <a:rPr lang="en-US" sz="27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7</a:t>
                </a:r>
                <a:endParaRPr lang="en-US" sz="27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1" name="直接连接符 10"/>
              <p:cNvCxnSpPr>
                <a:stCxn id="10" idx="1"/>
                <a:endCxn id="10" idx="3"/>
              </p:cNvCxnSpPr>
              <p:nvPr/>
            </p:nvCxnSpPr>
            <p:spPr>
              <a:xfrm>
                <a:off x="6316" y="8852"/>
                <a:ext cx="670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" name="组合 13"/>
          <p:cNvGrpSpPr/>
          <p:nvPr/>
        </p:nvGrpSpPr>
        <p:grpSpPr>
          <a:xfrm>
            <a:off x="3324647" y="3353754"/>
            <a:ext cx="2079247" cy="977265"/>
            <a:chOff x="6768" y="5622"/>
            <a:chExt cx="4259" cy="2052"/>
          </a:xfrm>
        </p:grpSpPr>
        <p:sp>
          <p:nvSpPr>
            <p:cNvPr id="15" name="文本框 14"/>
            <p:cNvSpPr txBox="1">
              <a:spLocks noChangeArrowheads="1"/>
            </p:cNvSpPr>
            <p:nvPr/>
          </p:nvSpPr>
          <p:spPr bwMode="auto">
            <a:xfrm>
              <a:off x="7390" y="6149"/>
              <a:ext cx="3637" cy="1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lnSpc>
                  <a:spcPct val="100000"/>
                </a:lnSpc>
              </a:pPr>
              <a:r>
                <a:rPr lang="zh-CN" altLang="en-US" sz="27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÷</a:t>
              </a:r>
              <a:r>
                <a: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en-US" altLang="zh-CN" sz="2700" i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7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＝ </a:t>
              </a:r>
              <a:endPara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6768" y="5735"/>
              <a:ext cx="670" cy="1939"/>
              <a:chOff x="6316" y="7882"/>
              <a:chExt cx="670" cy="1939"/>
            </a:xfrm>
          </p:grpSpPr>
          <p:sp>
            <p:nvSpPr>
              <p:cNvPr id="17" name="文本框 16"/>
              <p:cNvSpPr txBox="1">
                <a:spLocks noChangeArrowheads="1"/>
              </p:cNvSpPr>
              <p:nvPr/>
            </p:nvSpPr>
            <p:spPr bwMode="auto">
              <a:xfrm>
                <a:off x="6316" y="7882"/>
                <a:ext cx="670" cy="19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0" hangingPunct="0">
                  <a:lnSpc>
                    <a:spcPct val="100000"/>
                  </a:lnSpc>
                </a:pPr>
                <a:r>
                  <a:rPr lang="en-US" sz="27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sz="27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algn="ctr" eaLnBrk="0" hangingPunct="0">
                  <a:lnSpc>
                    <a:spcPct val="100000"/>
                  </a:lnSpc>
                </a:pPr>
                <a:r>
                  <a:rPr lang="en-US" sz="27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7</a:t>
                </a:r>
                <a:endParaRPr lang="en-US" sz="27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8" name="直接连接符 17"/>
              <p:cNvCxnSpPr>
                <a:stCxn id="17" idx="1"/>
                <a:endCxn id="17" idx="3"/>
              </p:cNvCxnSpPr>
              <p:nvPr/>
            </p:nvCxnSpPr>
            <p:spPr>
              <a:xfrm>
                <a:off x="6316" y="8852"/>
                <a:ext cx="670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/>
            <p:cNvGrpSpPr/>
            <p:nvPr/>
          </p:nvGrpSpPr>
          <p:grpSpPr>
            <a:xfrm>
              <a:off x="9848" y="5622"/>
              <a:ext cx="1137" cy="1939"/>
              <a:chOff x="6316" y="7769"/>
              <a:chExt cx="1137" cy="1939"/>
            </a:xfrm>
          </p:grpSpPr>
          <p:sp>
            <p:nvSpPr>
              <p:cNvPr id="20" name="文本框 19"/>
              <p:cNvSpPr txBox="1">
                <a:spLocks noChangeArrowheads="1"/>
              </p:cNvSpPr>
              <p:nvPr/>
            </p:nvSpPr>
            <p:spPr bwMode="auto">
              <a:xfrm>
                <a:off x="6316" y="7769"/>
                <a:ext cx="1137" cy="19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0" hangingPunct="0">
                  <a:lnSpc>
                    <a:spcPct val="100000"/>
                  </a:lnSpc>
                </a:pPr>
                <a:r>
                  <a:rPr lang="en-US" sz="27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sz="27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algn="ctr" eaLnBrk="0" hangingPunct="0">
                  <a:lnSpc>
                    <a:spcPct val="100000"/>
                  </a:lnSpc>
                </a:pPr>
                <a:r>
                  <a:rPr lang="en-US" sz="27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21</a:t>
                </a:r>
                <a:endParaRPr lang="en-US" sz="27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1" name="直接连接符 20"/>
              <p:cNvCxnSpPr>
                <a:stCxn id="20" idx="1"/>
                <a:endCxn id="20" idx="3"/>
              </p:cNvCxnSpPr>
              <p:nvPr/>
            </p:nvCxnSpPr>
            <p:spPr>
              <a:xfrm>
                <a:off x="6316" y="8739"/>
                <a:ext cx="1137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3" descr="图片5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16266" y="119063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194" name="组合 5"/>
          <p:cNvGrpSpPr/>
          <p:nvPr/>
        </p:nvGrpSpPr>
        <p:grpSpPr>
          <a:xfrm>
            <a:off x="323139" y="691052"/>
            <a:ext cx="8608444" cy="554105"/>
            <a:chOff x="691" y="1706"/>
            <a:chExt cx="17633" cy="1164"/>
          </a:xfrm>
        </p:grpSpPr>
        <p:pic>
          <p:nvPicPr>
            <p:cNvPr id="8195" name="图片 2" descr="标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91" y="1834"/>
              <a:ext cx="3306" cy="8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6" name="文本框 2"/>
            <p:cNvSpPr txBox="1"/>
            <p:nvPr/>
          </p:nvSpPr>
          <p:spPr>
            <a:xfrm>
              <a:off x="1080" y="1706"/>
              <a:ext cx="2917" cy="11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知识点</a:t>
              </a:r>
              <a:endPara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197" name="文本框 5"/>
            <p:cNvSpPr txBox="1"/>
            <p:nvPr/>
          </p:nvSpPr>
          <p:spPr>
            <a:xfrm>
              <a:off x="4108" y="1775"/>
              <a:ext cx="14216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7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分数除法的意义</a:t>
              </a:r>
              <a:endPara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3518708" y="2301822"/>
            <a:ext cx="1329126" cy="1107281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 eaLnBrk="0" hangingPunct="0">
              <a:defRPr/>
            </a:pPr>
            <a:endParaRPr lang="zh-CN" altLang="en-US" sz="1700" b="1">
              <a:sym typeface="Times New Roman" panose="02020603050405020304"/>
            </a:endParaRPr>
          </a:p>
        </p:txBody>
      </p:sp>
      <p:pic>
        <p:nvPicPr>
          <p:cNvPr id="19" name="图片 1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41897" y="2326825"/>
            <a:ext cx="651748" cy="110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3516267" y="2301822"/>
          <a:ext cx="2325057" cy="110728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2151"/>
                <a:gridCol w="332151"/>
                <a:gridCol w="332151"/>
                <a:gridCol w="332151"/>
                <a:gridCol w="332151"/>
                <a:gridCol w="332151"/>
                <a:gridCol w="332151"/>
              </a:tblGrid>
              <a:tr h="1107281">
                <a:tc>
                  <a:txBody>
                    <a:bodyPr/>
                    <a:lstStyle/>
                    <a:p>
                      <a:endParaRPr lang="zh-CN" altLang="en-US" sz="1700" b="1" dirty="0">
                        <a:latin typeface="Times New Roman" panose="02020603050405020304"/>
                        <a:ea typeface="宋体" panose="02010600030101010101" pitchFamily="2" charset="-122"/>
                        <a:sym typeface="Times New Roman" panose="02020603050405020304"/>
                      </a:endParaRPr>
                    </a:p>
                  </a:txBody>
                  <a:tcPr marL="70306" marR="70306" marT="34299" marB="34299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 b="1" dirty="0">
                        <a:latin typeface="Times New Roman" panose="02020603050405020304"/>
                        <a:ea typeface="宋体" panose="02010600030101010101" pitchFamily="2" charset="-122"/>
                        <a:sym typeface="Times New Roman" panose="02020603050405020304"/>
                      </a:endParaRPr>
                    </a:p>
                  </a:txBody>
                  <a:tcPr marL="70306" marR="70306" marT="34299" marB="34299">
                    <a:lnL w="19050" cap="flat" cmpd="sng" algn="ctr">
                      <a:solidFill>
                        <a:srgbClr val="0070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 b="1">
                        <a:latin typeface="Times New Roman" panose="02020603050405020304"/>
                        <a:ea typeface="宋体" panose="02010600030101010101" pitchFamily="2" charset="-122"/>
                        <a:sym typeface="Times New Roman" panose="02020603050405020304"/>
                      </a:endParaRPr>
                    </a:p>
                  </a:txBody>
                  <a:tcPr marL="70306" marR="70306" marT="34299" marB="34299">
                    <a:lnL w="19050" cap="flat" cmpd="sng" algn="ctr">
                      <a:solidFill>
                        <a:srgbClr val="0070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 b="1">
                        <a:latin typeface="Times New Roman" panose="02020603050405020304"/>
                        <a:ea typeface="宋体" panose="02010600030101010101" pitchFamily="2" charset="-122"/>
                        <a:sym typeface="Times New Roman" panose="02020603050405020304"/>
                      </a:endParaRPr>
                    </a:p>
                  </a:txBody>
                  <a:tcPr marL="70306" marR="70306" marT="34299" marB="34299">
                    <a:lnL w="19050" cap="flat" cmpd="sng" algn="ctr">
                      <a:solidFill>
                        <a:srgbClr val="0070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 b="1" dirty="0">
                        <a:latin typeface="Times New Roman" panose="02020603050405020304"/>
                        <a:ea typeface="宋体" panose="02010600030101010101" pitchFamily="2" charset="-122"/>
                        <a:sym typeface="Times New Roman" panose="02020603050405020304"/>
                      </a:endParaRPr>
                    </a:p>
                  </a:txBody>
                  <a:tcPr marL="70306" marR="70306" marT="34299" marB="34299">
                    <a:lnL w="19050" cap="flat" cmpd="sng" algn="ctr">
                      <a:solidFill>
                        <a:srgbClr val="0070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 b="1">
                        <a:latin typeface="Times New Roman" panose="02020603050405020304"/>
                        <a:ea typeface="宋体" panose="02010600030101010101" pitchFamily="2" charset="-122"/>
                        <a:sym typeface="Times New Roman" panose="02020603050405020304"/>
                      </a:endParaRPr>
                    </a:p>
                  </a:txBody>
                  <a:tcPr marL="70306" marR="70306" marT="34299" marB="34299">
                    <a:lnL w="19050" cap="flat" cmpd="sng" algn="ctr">
                      <a:solidFill>
                        <a:srgbClr val="0070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 b="1" dirty="0">
                        <a:latin typeface="Times New Roman" panose="02020603050405020304"/>
                        <a:ea typeface="宋体" panose="02010600030101010101" pitchFamily="2" charset="-122"/>
                        <a:sym typeface="Times New Roman" panose="02020603050405020304"/>
                      </a:endParaRPr>
                    </a:p>
                  </a:txBody>
                  <a:tcPr marL="70306" marR="70306" marT="34299" marB="34299">
                    <a:lnL w="19050" cap="flat" cmpd="sng" algn="ctr">
                      <a:solidFill>
                        <a:srgbClr val="0070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1" name="Object 9"/>
          <p:cNvGraphicFramePr>
            <a:graphicFrameLocks noChangeAspect="1"/>
          </p:cNvGraphicFramePr>
          <p:nvPr/>
        </p:nvGraphicFramePr>
        <p:xfrm>
          <a:off x="3365526" y="3528461"/>
          <a:ext cx="824774" cy="8911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" name="" r:id="rId4" imgW="355600" imgH="393065" progId="Equation.DSMT4">
                  <p:embed/>
                </p:oleObj>
              </mc:Choice>
              <mc:Fallback>
                <p:oleObj name="" r:id="rId4" imgW="355600" imgH="393065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5526" y="3528461"/>
                        <a:ext cx="824774" cy="89114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10"/>
          <p:cNvGraphicFramePr>
            <a:graphicFrameLocks noChangeAspect="1"/>
          </p:cNvGraphicFramePr>
          <p:nvPr/>
        </p:nvGraphicFramePr>
        <p:xfrm>
          <a:off x="4218582" y="3529391"/>
          <a:ext cx="1149440" cy="8911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0" name="" r:id="rId6" imgW="495300" imgH="393700" progId="Equation.KSEE3">
                  <p:embed/>
                </p:oleObj>
              </mc:Choice>
              <mc:Fallback>
                <p:oleObj name="" r:id="rId6" imgW="495300" imgH="393700" progId="Equation.KSEE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8582" y="3529391"/>
                        <a:ext cx="1149440" cy="89114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11"/>
          <p:cNvGraphicFramePr>
            <a:graphicFrameLocks noChangeAspect="1"/>
          </p:cNvGraphicFramePr>
          <p:nvPr/>
        </p:nvGraphicFramePr>
        <p:xfrm>
          <a:off x="5352774" y="3528461"/>
          <a:ext cx="679582" cy="8911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1" name="" r:id="rId8" imgW="292100" imgH="393700" progId="Equation.KSEE3">
                  <p:embed/>
                </p:oleObj>
              </mc:Choice>
              <mc:Fallback>
                <p:oleObj name="" r:id="rId8" imgW="292100" imgH="393700" progId="Equation.KSEE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2774" y="3528461"/>
                        <a:ext cx="679582" cy="89114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349548" y="1269434"/>
            <a:ext cx="8511672" cy="936659"/>
            <a:chOff x="474167" y="1899060"/>
            <a:chExt cx="11071085" cy="1248878"/>
          </a:xfrm>
        </p:grpSpPr>
        <p:sp>
          <p:nvSpPr>
            <p:cNvPr id="35" name="文本框 1"/>
            <p:cNvSpPr txBox="1">
              <a:spLocks noChangeArrowheads="1"/>
            </p:cNvSpPr>
            <p:nvPr/>
          </p:nvSpPr>
          <p:spPr bwMode="auto">
            <a:xfrm>
              <a:off x="474167" y="1916832"/>
              <a:ext cx="11071085" cy="1231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zh-CN" altLang="en-US" sz="2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zh-CN" altLang="en-US" sz="27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把一张纸的  平均分成</a:t>
              </a:r>
              <a:r>
                <a:rPr lang="en-US" altLang="zh-CN" sz="27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2</a:t>
              </a:r>
              <a:r>
                <a:rPr lang="zh-CN" altLang="en-US" sz="27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份，每份是这张纸的几</a:t>
              </a:r>
              <a:endPara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endParaRPr>
            </a:p>
            <a:p>
              <a:pPr eaLnBrk="0" hangingPunct="0"/>
              <a:r>
                <a:rPr lang="en-US" altLang="zh-CN" sz="27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     </a:t>
              </a:r>
              <a:r>
                <a:rPr lang="zh-CN" altLang="en-US" sz="27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分之几？</a:t>
              </a:r>
              <a:endPara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endParaRPr>
            </a:p>
          </p:txBody>
        </p:sp>
        <p:pic>
          <p:nvPicPr>
            <p:cNvPr id="25" name="Picture 3"/>
            <p:cNvPicPr>
              <a:picLocks noChangeAspect="1" noChangeArrowheads="1"/>
            </p:cNvPicPr>
            <p:nvPr/>
          </p:nvPicPr>
          <p:blipFill>
            <a:blip r:embed="rId10" cstate="email">
              <a:lum bright="-20000" contrast="40000"/>
            </a:blip>
            <a:srcRect/>
            <a:stretch>
              <a:fillRect/>
            </a:stretch>
          </p:blipFill>
          <p:spPr bwMode="auto">
            <a:xfrm>
              <a:off x="4033172" y="1899060"/>
              <a:ext cx="428625" cy="723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组合 2"/>
          <p:cNvGrpSpPr/>
          <p:nvPr/>
        </p:nvGrpSpPr>
        <p:grpSpPr>
          <a:xfrm>
            <a:off x="713261" y="899067"/>
            <a:ext cx="2076074" cy="563166"/>
            <a:chOff x="535" y="2245"/>
            <a:chExt cx="4252" cy="1182"/>
          </a:xfrm>
        </p:grpSpPr>
        <p:pic>
          <p:nvPicPr>
            <p:cNvPr id="14338" name="图片 1" descr="标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35" y="2245"/>
              <a:ext cx="4252" cy="118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39" name="文本框 2"/>
            <p:cNvSpPr txBox="1"/>
            <p:nvPr/>
          </p:nvSpPr>
          <p:spPr>
            <a:xfrm>
              <a:off x="1092" y="2333"/>
              <a:ext cx="3247" cy="10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知识提炼</a:t>
              </a:r>
              <a:endPara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85189" y="1568292"/>
            <a:ext cx="7344004" cy="2007394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分数除法的意义与整数除法的意义相同，都是已知两个乘数的积与其中一个乘数，求另一个乘数的运算。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3" descr="图片5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16266" y="119063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194" name="组合 5"/>
          <p:cNvGrpSpPr/>
          <p:nvPr/>
        </p:nvGrpSpPr>
        <p:grpSpPr>
          <a:xfrm>
            <a:off x="321675" y="775824"/>
            <a:ext cx="8608444" cy="554105"/>
            <a:chOff x="691" y="1706"/>
            <a:chExt cx="17633" cy="1164"/>
          </a:xfrm>
        </p:grpSpPr>
        <p:pic>
          <p:nvPicPr>
            <p:cNvPr id="8195" name="图片 2" descr="标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91" y="1834"/>
              <a:ext cx="3306" cy="8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6" name="文本框 2"/>
            <p:cNvSpPr txBox="1"/>
            <p:nvPr/>
          </p:nvSpPr>
          <p:spPr>
            <a:xfrm>
              <a:off x="1080" y="1706"/>
              <a:ext cx="2917" cy="11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知识点</a:t>
              </a:r>
              <a:endPara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197" name="文本框 5"/>
            <p:cNvSpPr txBox="1"/>
            <p:nvPr/>
          </p:nvSpPr>
          <p:spPr>
            <a:xfrm>
              <a:off x="4108" y="1775"/>
              <a:ext cx="14216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7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分数除以整数的计算方法</a:t>
              </a:r>
              <a:endPara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220381" y="2410453"/>
            <a:ext cx="1329126" cy="1107281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 eaLnBrk="0" hangingPunct="0">
              <a:defRPr/>
            </a:pPr>
            <a:endParaRPr lang="zh-CN" altLang="en-US" sz="1700" b="1">
              <a:sym typeface="Times New Roman" panose="02020603050405020304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2217940" y="2410453"/>
          <a:ext cx="2325057" cy="110728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2151"/>
                <a:gridCol w="332151"/>
                <a:gridCol w="332151"/>
                <a:gridCol w="332151"/>
                <a:gridCol w="332151"/>
                <a:gridCol w="332151"/>
                <a:gridCol w="332151"/>
              </a:tblGrid>
              <a:tr h="1107281">
                <a:tc>
                  <a:txBody>
                    <a:bodyPr/>
                    <a:lstStyle/>
                    <a:p>
                      <a:endParaRPr lang="zh-CN" altLang="en-US" sz="1700" b="1" dirty="0">
                        <a:latin typeface="Times New Roman" panose="02020603050405020304"/>
                        <a:ea typeface="宋体" panose="02010600030101010101" pitchFamily="2" charset="-122"/>
                        <a:sym typeface="Times New Roman" panose="02020603050405020304"/>
                      </a:endParaRPr>
                    </a:p>
                  </a:txBody>
                  <a:tcPr marL="70306" marR="70306" marT="34299" marB="34299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 b="1" dirty="0">
                        <a:latin typeface="Times New Roman" panose="02020603050405020304"/>
                        <a:ea typeface="宋体" panose="02010600030101010101" pitchFamily="2" charset="-122"/>
                        <a:sym typeface="Times New Roman" panose="02020603050405020304"/>
                      </a:endParaRPr>
                    </a:p>
                  </a:txBody>
                  <a:tcPr marL="70306" marR="70306" marT="34299" marB="34299">
                    <a:lnL w="19050" cap="flat" cmpd="sng" algn="ctr">
                      <a:solidFill>
                        <a:srgbClr val="0070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 b="1">
                        <a:latin typeface="Times New Roman" panose="02020603050405020304"/>
                        <a:ea typeface="宋体" panose="02010600030101010101" pitchFamily="2" charset="-122"/>
                        <a:sym typeface="Times New Roman" panose="02020603050405020304"/>
                      </a:endParaRPr>
                    </a:p>
                  </a:txBody>
                  <a:tcPr marL="70306" marR="70306" marT="34299" marB="34299">
                    <a:lnL w="19050" cap="flat" cmpd="sng" algn="ctr">
                      <a:solidFill>
                        <a:srgbClr val="0070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 b="1">
                        <a:latin typeface="Times New Roman" panose="02020603050405020304"/>
                        <a:ea typeface="宋体" panose="02010600030101010101" pitchFamily="2" charset="-122"/>
                        <a:sym typeface="Times New Roman" panose="02020603050405020304"/>
                      </a:endParaRPr>
                    </a:p>
                  </a:txBody>
                  <a:tcPr marL="70306" marR="70306" marT="34299" marB="34299">
                    <a:lnL w="19050" cap="flat" cmpd="sng" algn="ctr">
                      <a:solidFill>
                        <a:srgbClr val="0070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 b="1" dirty="0">
                        <a:latin typeface="Times New Roman" panose="02020603050405020304"/>
                        <a:ea typeface="宋体" panose="02010600030101010101" pitchFamily="2" charset="-122"/>
                        <a:sym typeface="Times New Roman" panose="02020603050405020304"/>
                      </a:endParaRPr>
                    </a:p>
                  </a:txBody>
                  <a:tcPr marL="70306" marR="70306" marT="34299" marB="34299">
                    <a:lnL w="19050" cap="flat" cmpd="sng" algn="ctr">
                      <a:solidFill>
                        <a:srgbClr val="0070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 b="1">
                        <a:latin typeface="Times New Roman" panose="02020603050405020304"/>
                        <a:ea typeface="宋体" panose="02010600030101010101" pitchFamily="2" charset="-122"/>
                        <a:sym typeface="Times New Roman" panose="02020603050405020304"/>
                      </a:endParaRPr>
                    </a:p>
                  </a:txBody>
                  <a:tcPr marL="70306" marR="70306" marT="34299" marB="34299">
                    <a:lnL w="19050" cap="flat" cmpd="sng" algn="ctr">
                      <a:solidFill>
                        <a:srgbClr val="0070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 b="1" dirty="0">
                        <a:latin typeface="Times New Roman" panose="02020603050405020304"/>
                        <a:ea typeface="宋体" panose="02010600030101010101" pitchFamily="2" charset="-122"/>
                        <a:sym typeface="Times New Roman" panose="02020603050405020304"/>
                      </a:endParaRPr>
                    </a:p>
                  </a:txBody>
                  <a:tcPr marL="70306" marR="70306" marT="34299" marB="34299">
                    <a:lnL w="19050" cap="flat" cmpd="sng" algn="ctr">
                      <a:solidFill>
                        <a:srgbClr val="0070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Object 9"/>
          <p:cNvGraphicFramePr>
            <a:graphicFrameLocks noChangeAspect="1"/>
          </p:cNvGraphicFramePr>
          <p:nvPr/>
        </p:nvGraphicFramePr>
        <p:xfrm>
          <a:off x="2064104" y="3647812"/>
          <a:ext cx="788480" cy="8819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1" name="" r:id="rId3" imgW="342900" imgH="393700" progId="Equation.KSEE3">
                  <p:embed/>
                </p:oleObj>
              </mc:Choice>
              <mc:Fallback>
                <p:oleObj name="" r:id="rId3" imgW="342900" imgH="393700" progId="Equation.KSEE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4104" y="3647812"/>
                        <a:ext cx="788480" cy="8819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0"/>
          <p:cNvGraphicFramePr>
            <a:graphicFrameLocks noChangeAspect="1"/>
          </p:cNvGraphicFramePr>
          <p:nvPr/>
        </p:nvGraphicFramePr>
        <p:xfrm>
          <a:off x="2852585" y="3647811"/>
          <a:ext cx="1136913" cy="8819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2" name="" r:id="rId5" imgW="495300" imgH="393700" progId="Equation.KSEE3">
                  <p:embed/>
                </p:oleObj>
              </mc:Choice>
              <mc:Fallback>
                <p:oleObj name="" r:id="rId5" imgW="495300" imgH="393700" progId="Equation.KSEE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2585" y="3647811"/>
                        <a:ext cx="1136913" cy="8819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直接连接符 13"/>
          <p:cNvCxnSpPr/>
          <p:nvPr/>
        </p:nvCxnSpPr>
        <p:spPr>
          <a:xfrm>
            <a:off x="2217940" y="2785500"/>
            <a:ext cx="2325056" cy="0"/>
          </a:xfrm>
          <a:prstGeom prst="line">
            <a:avLst/>
          </a:prstGeom>
          <a:ln w="190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217940" y="2427122"/>
            <a:ext cx="1329126" cy="37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直接连接符 15"/>
          <p:cNvCxnSpPr/>
          <p:nvPr/>
        </p:nvCxnSpPr>
        <p:spPr>
          <a:xfrm>
            <a:off x="2217940" y="3152213"/>
            <a:ext cx="2325056" cy="0"/>
          </a:xfrm>
          <a:prstGeom prst="line">
            <a:avLst/>
          </a:prstGeom>
          <a:ln w="190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357722" y="2348051"/>
            <a:ext cx="3125936" cy="1319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" name="组合 17"/>
          <p:cNvGrpSpPr/>
          <p:nvPr/>
        </p:nvGrpSpPr>
        <p:grpSpPr>
          <a:xfrm>
            <a:off x="314699" y="1353648"/>
            <a:ext cx="8511672" cy="936659"/>
            <a:chOff x="474167" y="1899060"/>
            <a:chExt cx="11071085" cy="1248878"/>
          </a:xfrm>
        </p:grpSpPr>
        <p:sp>
          <p:nvSpPr>
            <p:cNvPr id="19" name="文本框 1"/>
            <p:cNvSpPr txBox="1">
              <a:spLocks noChangeArrowheads="1"/>
            </p:cNvSpPr>
            <p:nvPr/>
          </p:nvSpPr>
          <p:spPr bwMode="auto">
            <a:xfrm>
              <a:off x="474167" y="1916832"/>
              <a:ext cx="11071085" cy="1231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zh-CN" altLang="en-US" sz="2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zh-CN" altLang="en-US" sz="27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把一张纸的  平均分成</a:t>
              </a:r>
              <a:r>
                <a:rPr lang="en-US" altLang="zh-CN" sz="27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3</a:t>
              </a:r>
              <a:r>
                <a:rPr lang="zh-CN" altLang="en-US" sz="27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份，每份是这张纸的几</a:t>
              </a:r>
              <a:endPara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endParaRPr>
            </a:p>
            <a:p>
              <a:pPr eaLnBrk="0" hangingPunct="0"/>
              <a:r>
                <a:rPr lang="en-US" altLang="zh-CN" sz="27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     </a:t>
              </a:r>
              <a:r>
                <a:rPr lang="zh-CN" altLang="en-US" sz="27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分之几？分一分，涂一涂。</a:t>
              </a:r>
              <a:endPara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endParaRPr>
            </a:p>
          </p:txBody>
        </p:sp>
        <p:pic>
          <p:nvPicPr>
            <p:cNvPr id="20" name="Picture 3"/>
            <p:cNvPicPr>
              <a:picLocks noChangeAspect="1" noChangeArrowheads="1"/>
            </p:cNvPicPr>
            <p:nvPr/>
          </p:nvPicPr>
          <p:blipFill>
            <a:blip r:embed="rId9" cstate="email">
              <a:lum bright="-20000" contrast="40000"/>
            </a:blip>
            <a:srcRect/>
            <a:stretch>
              <a:fillRect/>
            </a:stretch>
          </p:blipFill>
          <p:spPr bwMode="auto">
            <a:xfrm>
              <a:off x="4033172" y="1899060"/>
              <a:ext cx="428625" cy="723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" name="组合 39"/>
          <p:cNvGrpSpPr/>
          <p:nvPr/>
        </p:nvGrpSpPr>
        <p:grpSpPr>
          <a:xfrm>
            <a:off x="3914784" y="3651872"/>
            <a:ext cx="1009655" cy="1325425"/>
            <a:chOff x="4712" y="5729"/>
            <a:chExt cx="2066" cy="2784"/>
          </a:xfrm>
        </p:grpSpPr>
        <p:sp>
          <p:nvSpPr>
            <p:cNvPr id="27" name="文本框 9"/>
            <p:cNvSpPr txBox="1"/>
            <p:nvPr/>
          </p:nvSpPr>
          <p:spPr>
            <a:xfrm>
              <a:off x="5726" y="5729"/>
              <a:ext cx="1052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文本框 34"/>
            <p:cNvSpPr txBox="1"/>
            <p:nvPr/>
          </p:nvSpPr>
          <p:spPr>
            <a:xfrm>
              <a:off x="5585" y="6574"/>
              <a:ext cx="1008" cy="19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21</a:t>
              </a:r>
              <a:endPara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5712" y="6680"/>
              <a:ext cx="754" cy="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34"/>
            <p:cNvSpPr txBox="1"/>
            <p:nvPr/>
          </p:nvSpPr>
          <p:spPr>
            <a:xfrm>
              <a:off x="4712" y="6096"/>
              <a:ext cx="785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7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＝</a:t>
              </a:r>
              <a:endPara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7"/>
          <p:cNvSpPr txBox="1">
            <a:spLocks noChangeArrowheads="1"/>
          </p:cNvSpPr>
          <p:nvPr/>
        </p:nvSpPr>
        <p:spPr bwMode="auto">
          <a:xfrm>
            <a:off x="254800" y="576811"/>
            <a:ext cx="5938962" cy="589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>
              <a:lnSpc>
                <a:spcPct val="125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）算一算，说一说。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aphicFrame>
        <p:nvGraphicFramePr>
          <p:cNvPr id="21" name="Object 9"/>
          <p:cNvGraphicFramePr>
            <a:graphicFrameLocks noChangeAspect="1"/>
          </p:cNvGraphicFramePr>
          <p:nvPr/>
        </p:nvGraphicFramePr>
        <p:xfrm>
          <a:off x="1251301" y="1352070"/>
          <a:ext cx="758311" cy="8482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2" name="" r:id="rId1" imgW="342900" imgH="393700" progId="Equation.KSEE3">
                  <p:embed/>
                </p:oleObj>
              </mc:Choice>
              <mc:Fallback>
                <p:oleObj name="" r:id="rId1" imgW="342900" imgH="393700" progId="Equation.KSEE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1301" y="1352070"/>
                        <a:ext cx="758311" cy="84824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10"/>
          <p:cNvGraphicFramePr>
            <a:graphicFrameLocks noChangeAspect="1"/>
          </p:cNvGraphicFramePr>
          <p:nvPr/>
        </p:nvGraphicFramePr>
        <p:xfrm>
          <a:off x="926668" y="2263375"/>
          <a:ext cx="1093414" cy="8482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3" name="" r:id="rId3" imgW="495300" imgH="393700" progId="Equation.KSEE3">
                  <p:embed/>
                </p:oleObj>
              </mc:Choice>
              <mc:Fallback>
                <p:oleObj name="" r:id="rId3" imgW="495300" imgH="393700" progId="Equation.KSEE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6668" y="2263375"/>
                        <a:ext cx="1093414" cy="84824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11"/>
          <p:cNvGraphicFramePr>
            <a:graphicFrameLocks noChangeAspect="1"/>
          </p:cNvGraphicFramePr>
          <p:nvPr/>
        </p:nvGraphicFramePr>
        <p:xfrm>
          <a:off x="924004" y="3236517"/>
          <a:ext cx="814643" cy="8482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4" name="" r:id="rId5" imgW="368300" imgH="393700" progId="Equation.KSEE3">
                  <p:embed/>
                </p:oleObj>
              </mc:Choice>
              <mc:Fallback>
                <p:oleObj name="" r:id="rId5" imgW="368300" imgH="393700" progId="Equation.KSEE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4004" y="3236517"/>
                        <a:ext cx="814643" cy="84824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5"/>
          <p:cNvGraphicFramePr>
            <a:graphicFrameLocks noChangeAspect="1"/>
          </p:cNvGraphicFramePr>
          <p:nvPr/>
        </p:nvGraphicFramePr>
        <p:xfrm>
          <a:off x="4117850" y="1352070"/>
          <a:ext cx="1038526" cy="8482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5" name="" r:id="rId7" imgW="469900" imgH="393700" progId="Equation.KSEE3">
                  <p:embed/>
                </p:oleObj>
              </mc:Choice>
              <mc:Fallback>
                <p:oleObj name="" r:id="rId7" imgW="469900" imgH="393700" progId="Equation.KSEE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7850" y="1352070"/>
                        <a:ext cx="1038526" cy="84824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直接连接符 24"/>
          <p:cNvCxnSpPr/>
          <p:nvPr/>
        </p:nvCxnSpPr>
        <p:spPr>
          <a:xfrm>
            <a:off x="1291856" y="2327863"/>
            <a:ext cx="165988" cy="27027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781486" y="2787268"/>
            <a:ext cx="165988" cy="27027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1"/>
          <p:cNvSpPr txBox="1">
            <a:spLocks noChangeArrowheads="1"/>
          </p:cNvSpPr>
          <p:nvPr/>
        </p:nvSpPr>
        <p:spPr bwMode="auto">
          <a:xfrm>
            <a:off x="1406818" y="2163631"/>
            <a:ext cx="394482" cy="331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/>
          <a:p>
            <a:pPr eaLnBrk="0" hangingPunct="0"/>
            <a:r>
              <a:rPr lang="en-US" altLang="zh-CN" sz="1700" b="1">
                <a:latin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endParaRPr lang="zh-CN" altLang="en-US" sz="1700" b="1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8" name="TextBox 22"/>
          <p:cNvSpPr txBox="1">
            <a:spLocks noChangeArrowheads="1"/>
          </p:cNvSpPr>
          <p:nvPr/>
        </p:nvSpPr>
        <p:spPr bwMode="auto">
          <a:xfrm>
            <a:off x="1945038" y="2841367"/>
            <a:ext cx="363016" cy="331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/>
          <a:p>
            <a:pPr eaLnBrk="0" hangingPunct="0"/>
            <a:r>
              <a:rPr lang="en-US" altLang="zh-CN" sz="1700" b="1">
                <a:latin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endParaRPr lang="zh-CN" altLang="en-US" sz="1700" b="1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aphicFrame>
        <p:nvGraphicFramePr>
          <p:cNvPr id="29" name="Object 6"/>
          <p:cNvGraphicFramePr>
            <a:graphicFrameLocks noChangeAspect="1"/>
          </p:cNvGraphicFramePr>
          <p:nvPr/>
        </p:nvGraphicFramePr>
        <p:xfrm>
          <a:off x="3808317" y="2262692"/>
          <a:ext cx="1373629" cy="8482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6" name="" r:id="rId9" imgW="622300" imgH="393700" progId="Equation.KSEE3">
                  <p:embed/>
                </p:oleObj>
              </mc:Choice>
              <mc:Fallback>
                <p:oleObj name="" r:id="rId9" imgW="622300" imgH="393700" progId="Equation.KSEE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8317" y="2262692"/>
                        <a:ext cx="1373629" cy="84824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7"/>
          <p:cNvGraphicFramePr>
            <a:graphicFrameLocks noChangeAspect="1"/>
          </p:cNvGraphicFramePr>
          <p:nvPr/>
        </p:nvGraphicFramePr>
        <p:xfrm>
          <a:off x="3822582" y="3219632"/>
          <a:ext cx="787200" cy="8482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7" name="" r:id="rId11" imgW="355600" imgH="393065" progId="Equation.KSEE3">
                  <p:embed/>
                </p:oleObj>
              </mc:Choice>
              <mc:Fallback>
                <p:oleObj name="" r:id="rId11" imgW="355600" imgH="393065" progId="Equation.KSEE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22582" y="3219632"/>
                        <a:ext cx="787200" cy="84824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" name="直接连接符 30"/>
          <p:cNvCxnSpPr/>
          <p:nvPr/>
        </p:nvCxnSpPr>
        <p:spPr>
          <a:xfrm>
            <a:off x="4276190" y="2326958"/>
            <a:ext cx="165988" cy="27027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4828276" y="2797216"/>
            <a:ext cx="248982" cy="27027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27"/>
          <p:cNvSpPr txBox="1">
            <a:spLocks noChangeArrowheads="1"/>
          </p:cNvSpPr>
          <p:nvPr/>
        </p:nvSpPr>
        <p:spPr bwMode="auto">
          <a:xfrm>
            <a:off x="4402058" y="2169664"/>
            <a:ext cx="364439" cy="331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/>
          <a:p>
            <a:pPr eaLnBrk="0" hangingPunct="0"/>
            <a:r>
              <a:rPr lang="en-US" altLang="zh-CN" sz="1700" b="1">
                <a:latin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endParaRPr lang="zh-CN" altLang="en-US" sz="1700" b="1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4" name="TextBox 28"/>
          <p:cNvSpPr txBox="1">
            <a:spLocks noChangeArrowheads="1"/>
          </p:cNvSpPr>
          <p:nvPr/>
        </p:nvSpPr>
        <p:spPr bwMode="auto">
          <a:xfrm>
            <a:off x="5101703" y="2896468"/>
            <a:ext cx="364439" cy="331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/>
          <a:p>
            <a:pPr eaLnBrk="0" hangingPunct="0"/>
            <a:r>
              <a:rPr lang="en-US" altLang="zh-CN" sz="1700" b="1">
                <a:latin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endParaRPr lang="zh-CN" altLang="en-US" sz="1700" b="1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35" name="图片 34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5521926" y="1779168"/>
            <a:ext cx="2697309" cy="1427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7894544" y="2598593"/>
            <a:ext cx="1156361" cy="1131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组合 2"/>
          <p:cNvGrpSpPr/>
          <p:nvPr/>
        </p:nvGrpSpPr>
        <p:grpSpPr>
          <a:xfrm>
            <a:off x="724490" y="877636"/>
            <a:ext cx="2076074" cy="563166"/>
            <a:chOff x="535" y="2245"/>
            <a:chExt cx="4252" cy="1182"/>
          </a:xfrm>
        </p:grpSpPr>
        <p:pic>
          <p:nvPicPr>
            <p:cNvPr id="14338" name="图片 1" descr="标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35" y="2245"/>
              <a:ext cx="4252" cy="118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39" name="文本框 2"/>
            <p:cNvSpPr txBox="1"/>
            <p:nvPr/>
          </p:nvSpPr>
          <p:spPr>
            <a:xfrm>
              <a:off x="1092" y="2352"/>
              <a:ext cx="3247" cy="10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知识提炼</a:t>
              </a:r>
              <a:endPara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96418" y="1441132"/>
            <a:ext cx="7305924" cy="1938338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分数除以整数（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除外）的计算方法：分数除以整数（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除外），相当于分数乘这个数的倒数。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4" descr="标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30024" y="351711"/>
            <a:ext cx="2213990" cy="56554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文本框 5"/>
          <p:cNvSpPr txBox="1"/>
          <p:nvPr/>
        </p:nvSpPr>
        <p:spPr>
          <a:xfrm>
            <a:off x="724246" y="338614"/>
            <a:ext cx="1585432" cy="483394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小试牛刀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8705" y="1039178"/>
            <a:ext cx="7975736" cy="900247"/>
          </a:xfrm>
          <a:prstGeom prst="rect">
            <a:avLst/>
          </a:prstGeom>
          <a:noFill/>
        </p:spPr>
        <p:txBody>
          <a:bodyPr wrap="square" lIns="69668" tIns="34834" rIns="69668" bIns="34834" rtlCol="0" anchor="t">
            <a:spAutoFit/>
          </a:bodyPr>
          <a:lstStyle/>
          <a:p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先画一画，再涂一涂，再用算式表示结果。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（选自教材</a:t>
            </a:r>
            <a:r>
              <a:rPr lang="en-US" altLang="zh-CN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P56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T1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2700" noProof="1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142612" y="1989008"/>
          <a:ext cx="2269810" cy="104698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3962"/>
                <a:gridCol w="453962"/>
                <a:gridCol w="453962"/>
                <a:gridCol w="453962"/>
                <a:gridCol w="453962"/>
              </a:tblGrid>
              <a:tr h="1046986">
                <a:tc>
                  <a:txBody>
                    <a:bodyPr/>
                    <a:lstStyle/>
                    <a:p>
                      <a:endParaRPr lang="zh-CN" altLang="en-US" sz="1700" b="1" dirty="0">
                        <a:latin typeface="Times New Roman" panose="02020603050405020304"/>
                        <a:ea typeface="宋体" panose="02010600030101010101" pitchFamily="2" charset="-122"/>
                        <a:sym typeface="Times New Roman" panose="02020603050405020304"/>
                      </a:endParaRPr>
                    </a:p>
                  </a:txBody>
                  <a:tcPr marL="70283" marR="70283" marT="34286" marB="34286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 b="1">
                        <a:latin typeface="Times New Roman" panose="02020603050405020304"/>
                        <a:ea typeface="宋体" panose="02010600030101010101" pitchFamily="2" charset="-122"/>
                        <a:sym typeface="Times New Roman" panose="02020603050405020304"/>
                      </a:endParaRPr>
                    </a:p>
                  </a:txBody>
                  <a:tcPr marL="70283" marR="70283" marT="34286" marB="34286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 b="1">
                        <a:latin typeface="Times New Roman" panose="02020603050405020304"/>
                        <a:ea typeface="宋体" panose="02010600030101010101" pitchFamily="2" charset="-122"/>
                        <a:sym typeface="Times New Roman" panose="02020603050405020304"/>
                      </a:endParaRPr>
                    </a:p>
                  </a:txBody>
                  <a:tcPr marL="70283" marR="70283" marT="34286" marB="34286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 b="1">
                        <a:latin typeface="Times New Roman" panose="02020603050405020304"/>
                        <a:ea typeface="宋体" panose="02010600030101010101" pitchFamily="2" charset="-122"/>
                        <a:sym typeface="Times New Roman" panose="02020603050405020304"/>
                      </a:endParaRPr>
                    </a:p>
                  </a:txBody>
                  <a:tcPr marL="70283" marR="70283" marT="34286" marB="34286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 b="1" dirty="0">
                        <a:latin typeface="Times New Roman" panose="02020603050405020304"/>
                        <a:ea typeface="宋体" panose="02010600030101010101" pitchFamily="2" charset="-122"/>
                        <a:sym typeface="Times New Roman" panose="02020603050405020304"/>
                      </a:endParaRPr>
                    </a:p>
                  </a:txBody>
                  <a:tcPr marL="70283" marR="70283" marT="34286" marB="34286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5502268" y="1978001"/>
          <a:ext cx="2269810" cy="104698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3962"/>
                <a:gridCol w="453962"/>
                <a:gridCol w="453962"/>
                <a:gridCol w="453962"/>
                <a:gridCol w="453962"/>
              </a:tblGrid>
              <a:tr h="1046986">
                <a:tc>
                  <a:txBody>
                    <a:bodyPr/>
                    <a:lstStyle/>
                    <a:p>
                      <a:endParaRPr lang="zh-CN" altLang="en-US" sz="1700" b="1" dirty="0">
                        <a:latin typeface="Times New Roman" panose="02020603050405020304"/>
                        <a:ea typeface="宋体" panose="02010600030101010101" pitchFamily="2" charset="-122"/>
                        <a:sym typeface="Times New Roman" panose="02020603050405020304"/>
                      </a:endParaRPr>
                    </a:p>
                  </a:txBody>
                  <a:tcPr marL="70283" marR="70283" marT="34286" marB="34286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 b="1">
                        <a:latin typeface="Times New Roman" panose="02020603050405020304"/>
                        <a:ea typeface="宋体" panose="02010600030101010101" pitchFamily="2" charset="-122"/>
                        <a:sym typeface="Times New Roman" panose="02020603050405020304"/>
                      </a:endParaRPr>
                    </a:p>
                  </a:txBody>
                  <a:tcPr marL="70283" marR="70283" marT="34286" marB="34286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 b="1">
                        <a:latin typeface="Times New Roman" panose="02020603050405020304"/>
                        <a:ea typeface="宋体" panose="02010600030101010101" pitchFamily="2" charset="-122"/>
                        <a:sym typeface="Times New Roman" panose="02020603050405020304"/>
                      </a:endParaRPr>
                    </a:p>
                  </a:txBody>
                  <a:tcPr marL="70283" marR="70283" marT="34286" marB="34286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 b="1">
                        <a:latin typeface="Times New Roman" panose="02020603050405020304"/>
                        <a:ea typeface="宋体" panose="02010600030101010101" pitchFamily="2" charset="-122"/>
                        <a:sym typeface="Times New Roman" panose="02020603050405020304"/>
                      </a:endParaRPr>
                    </a:p>
                  </a:txBody>
                  <a:tcPr marL="70283" marR="70283" marT="34286" marB="34286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 b="1" dirty="0">
                        <a:latin typeface="Times New Roman" panose="02020603050405020304"/>
                        <a:ea typeface="宋体" panose="02010600030101010101" pitchFamily="2" charset="-122"/>
                        <a:sym typeface="Times New Roman" panose="02020603050405020304"/>
                      </a:endParaRPr>
                    </a:p>
                  </a:txBody>
                  <a:tcPr marL="70283" marR="70283" marT="34286" marB="34286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1228703" y="3035994"/>
            <a:ext cx="2313892" cy="621907"/>
            <a:chOff x="1559445" y="3909772"/>
            <a:chExt cx="3009666" cy="829209"/>
          </a:xfrm>
        </p:grpSpPr>
        <p:sp>
          <p:nvSpPr>
            <p:cNvPr id="7" name="TextBox 5"/>
            <p:cNvSpPr txBox="1">
              <a:spLocks noChangeArrowheads="1"/>
            </p:cNvSpPr>
            <p:nvPr/>
          </p:nvSpPr>
          <p:spPr bwMode="auto">
            <a:xfrm>
              <a:off x="1781461" y="4062767"/>
              <a:ext cx="2787650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1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Times New Roman" panose="02020603050405020304" pitchFamily="18" charset="0"/>
                </a:rPr>
                <a:t>的一半是多少？</a:t>
              </a:r>
              <a:endParaRPr lang="zh-CN" altLang="en-US" sz="2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endParaRPr>
            </a:p>
          </p:txBody>
        </p:sp>
        <p:graphicFrame>
          <p:nvGraphicFramePr>
            <p:cNvPr id="10" name="对象 1"/>
            <p:cNvGraphicFramePr>
              <a:graphicFrameLocks noChangeAspect="1"/>
            </p:cNvGraphicFramePr>
            <p:nvPr/>
          </p:nvGraphicFramePr>
          <p:xfrm>
            <a:off x="1559445" y="3909772"/>
            <a:ext cx="280467" cy="8292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85" name="" r:id="rId2" imgW="139700" imgH="419100" progId="Equation.DSMT4">
                    <p:embed/>
                  </p:oleObj>
                </mc:Choice>
                <mc:Fallback>
                  <p:oleObj name="" r:id="rId2" imgW="139700" imgH="419100" progId="Equation.DSMT4">
                    <p:embed/>
                    <p:pic>
                      <p:nvPicPr>
                        <p:cNvPr id="0" name="对象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59445" y="3909772"/>
                          <a:ext cx="280467" cy="82920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组合 3"/>
          <p:cNvGrpSpPr/>
          <p:nvPr/>
        </p:nvGrpSpPr>
        <p:grpSpPr>
          <a:xfrm>
            <a:off x="4594458" y="3018531"/>
            <a:ext cx="4207451" cy="621907"/>
            <a:chOff x="5946776" y="3909772"/>
            <a:chExt cx="5472608" cy="829209"/>
          </a:xfrm>
        </p:grpSpPr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5946776" y="4040179"/>
              <a:ext cx="5472608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21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Times New Roman" panose="02020603050405020304" pitchFamily="18" charset="0"/>
                </a:rPr>
                <a:t>把  平均分成</a:t>
              </a:r>
              <a:r>
                <a:rPr lang="en-US" altLang="zh-CN" sz="21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5</a:t>
              </a:r>
              <a:r>
                <a:rPr lang="zh-CN" altLang="en-US" sz="21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Times New Roman" panose="02020603050405020304" pitchFamily="18" charset="0"/>
                </a:rPr>
                <a:t>份，每份是多少？</a:t>
              </a:r>
              <a:endParaRPr lang="zh-CN" altLang="en-US" sz="2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endParaRPr>
            </a:p>
          </p:txBody>
        </p:sp>
        <p:graphicFrame>
          <p:nvGraphicFramePr>
            <p:cNvPr id="15" name="对象 1"/>
            <p:cNvGraphicFramePr>
              <a:graphicFrameLocks noChangeAspect="1"/>
            </p:cNvGraphicFramePr>
            <p:nvPr/>
          </p:nvGraphicFramePr>
          <p:xfrm>
            <a:off x="6454613" y="3909772"/>
            <a:ext cx="280467" cy="8292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86" name="" r:id="rId4" imgW="139700" imgH="419100" progId="Equation.DSMT4">
                    <p:embed/>
                  </p:oleObj>
                </mc:Choice>
                <mc:Fallback>
                  <p:oleObj name="" r:id="rId4" imgW="139700" imgH="419100" progId="Equation.DSMT4">
                    <p:embed/>
                    <p:pic>
                      <p:nvPicPr>
                        <p:cNvPr id="0" name="对象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454613" y="3909772"/>
                          <a:ext cx="280467" cy="82920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1" name="组合 20"/>
          <p:cNvGrpSpPr/>
          <p:nvPr/>
        </p:nvGrpSpPr>
        <p:grpSpPr>
          <a:xfrm>
            <a:off x="715839" y="3704591"/>
            <a:ext cx="2977662" cy="878595"/>
            <a:chOff x="881902" y="4862292"/>
            <a:chExt cx="3873029" cy="1171458"/>
          </a:xfrm>
        </p:grpSpPr>
        <p:grpSp>
          <p:nvGrpSpPr>
            <p:cNvPr id="17" name="组合 39"/>
            <p:cNvGrpSpPr/>
            <p:nvPr/>
          </p:nvGrpSpPr>
          <p:grpSpPr>
            <a:xfrm>
              <a:off x="881902" y="4862292"/>
              <a:ext cx="825075" cy="1139434"/>
              <a:chOff x="5603" y="5778"/>
              <a:chExt cx="1298" cy="1795"/>
            </a:xfrm>
          </p:grpSpPr>
          <p:sp>
            <p:nvSpPr>
              <p:cNvPr id="18" name="文本框 9"/>
              <p:cNvSpPr txBox="1"/>
              <p:nvPr/>
            </p:nvSpPr>
            <p:spPr>
              <a:xfrm>
                <a:off x="5608" y="5778"/>
                <a:ext cx="487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4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19" name="文本框 34"/>
              <p:cNvSpPr txBox="1"/>
              <p:nvPr/>
            </p:nvSpPr>
            <p:spPr>
              <a:xfrm>
                <a:off x="5603" y="6506"/>
                <a:ext cx="487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5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>
                <a:off x="5632" y="6680"/>
                <a:ext cx="566" cy="0"/>
              </a:xfrm>
              <a:prstGeom prst="line">
                <a:avLst/>
              </a:prstGeom>
              <a:ln w="28575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文本框 34"/>
              <p:cNvSpPr txBox="1"/>
              <p:nvPr/>
            </p:nvSpPr>
            <p:spPr>
              <a:xfrm>
                <a:off x="6090" y="6130"/>
                <a:ext cx="811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÷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</p:grpSp>
        <p:grpSp>
          <p:nvGrpSpPr>
            <p:cNvPr id="23" name="组合 39"/>
            <p:cNvGrpSpPr/>
            <p:nvPr/>
          </p:nvGrpSpPr>
          <p:grpSpPr>
            <a:xfrm>
              <a:off x="1659854" y="5086022"/>
              <a:ext cx="621030" cy="697625"/>
              <a:chOff x="5358" y="6113"/>
              <a:chExt cx="977" cy="1099"/>
            </a:xfrm>
          </p:grpSpPr>
          <p:sp>
            <p:nvSpPr>
              <p:cNvPr id="24" name="文本框 9"/>
              <p:cNvSpPr txBox="1"/>
              <p:nvPr/>
            </p:nvSpPr>
            <p:spPr>
              <a:xfrm>
                <a:off x="5358" y="6145"/>
                <a:ext cx="487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2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27" name="文本框 34"/>
              <p:cNvSpPr txBox="1"/>
              <p:nvPr/>
            </p:nvSpPr>
            <p:spPr>
              <a:xfrm>
                <a:off x="5848" y="6113"/>
                <a:ext cx="487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＝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</p:grpSp>
        <p:grpSp>
          <p:nvGrpSpPr>
            <p:cNvPr id="28" name="组合 39"/>
            <p:cNvGrpSpPr/>
            <p:nvPr/>
          </p:nvGrpSpPr>
          <p:grpSpPr>
            <a:xfrm>
              <a:off x="2545229" y="4875273"/>
              <a:ext cx="771680" cy="1139434"/>
              <a:chOff x="5603" y="5778"/>
              <a:chExt cx="1214" cy="1795"/>
            </a:xfrm>
          </p:grpSpPr>
          <p:sp>
            <p:nvSpPr>
              <p:cNvPr id="29" name="文本框 9"/>
              <p:cNvSpPr txBox="1"/>
              <p:nvPr/>
            </p:nvSpPr>
            <p:spPr>
              <a:xfrm>
                <a:off x="5608" y="5778"/>
                <a:ext cx="487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4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30" name="文本框 34"/>
              <p:cNvSpPr txBox="1"/>
              <p:nvPr/>
            </p:nvSpPr>
            <p:spPr>
              <a:xfrm>
                <a:off x="5603" y="6506"/>
                <a:ext cx="487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5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cxnSp>
            <p:nvCxnSpPr>
              <p:cNvPr id="31" name="直接连接符 30"/>
              <p:cNvCxnSpPr/>
              <p:nvPr/>
            </p:nvCxnSpPr>
            <p:spPr>
              <a:xfrm>
                <a:off x="5632" y="6680"/>
                <a:ext cx="566" cy="0"/>
              </a:xfrm>
              <a:prstGeom prst="line">
                <a:avLst/>
              </a:prstGeom>
              <a:ln w="28575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文本框 34"/>
              <p:cNvSpPr txBox="1"/>
              <p:nvPr/>
            </p:nvSpPr>
            <p:spPr>
              <a:xfrm>
                <a:off x="6114" y="6130"/>
                <a:ext cx="703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×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</p:grpSp>
        <p:grpSp>
          <p:nvGrpSpPr>
            <p:cNvPr id="33" name="组合 39"/>
            <p:cNvGrpSpPr/>
            <p:nvPr/>
          </p:nvGrpSpPr>
          <p:grpSpPr>
            <a:xfrm>
              <a:off x="3430603" y="4877350"/>
              <a:ext cx="643914" cy="1139434"/>
              <a:chOff x="5603" y="5778"/>
              <a:chExt cx="1013" cy="1795"/>
            </a:xfrm>
          </p:grpSpPr>
          <p:sp>
            <p:nvSpPr>
              <p:cNvPr id="34" name="文本框 9"/>
              <p:cNvSpPr txBox="1"/>
              <p:nvPr/>
            </p:nvSpPr>
            <p:spPr>
              <a:xfrm>
                <a:off x="5608" y="5778"/>
                <a:ext cx="487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1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5603" y="6506"/>
                <a:ext cx="487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2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cxnSp>
            <p:nvCxnSpPr>
              <p:cNvPr id="36" name="直接连接符 35"/>
              <p:cNvCxnSpPr/>
              <p:nvPr/>
            </p:nvCxnSpPr>
            <p:spPr>
              <a:xfrm>
                <a:off x="5632" y="6680"/>
                <a:ext cx="566" cy="0"/>
              </a:xfrm>
              <a:prstGeom prst="line">
                <a:avLst/>
              </a:prstGeom>
              <a:ln w="28575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文本框 34"/>
              <p:cNvSpPr txBox="1"/>
              <p:nvPr/>
            </p:nvSpPr>
            <p:spPr>
              <a:xfrm>
                <a:off x="6129" y="6127"/>
                <a:ext cx="487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＝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</p:grpSp>
        <p:grpSp>
          <p:nvGrpSpPr>
            <p:cNvPr id="38" name="组合 39"/>
            <p:cNvGrpSpPr/>
            <p:nvPr/>
          </p:nvGrpSpPr>
          <p:grpSpPr>
            <a:xfrm>
              <a:off x="4376719" y="4894316"/>
              <a:ext cx="378212" cy="1139434"/>
              <a:chOff x="5603" y="5778"/>
              <a:chExt cx="595" cy="1795"/>
            </a:xfrm>
          </p:grpSpPr>
          <p:sp>
            <p:nvSpPr>
              <p:cNvPr id="39" name="文本框 9"/>
              <p:cNvSpPr txBox="1"/>
              <p:nvPr/>
            </p:nvSpPr>
            <p:spPr>
              <a:xfrm>
                <a:off x="5608" y="5778"/>
                <a:ext cx="487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2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5603" y="6506"/>
                <a:ext cx="487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5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cxnSp>
            <p:nvCxnSpPr>
              <p:cNvPr id="41" name="直接连接符 40"/>
              <p:cNvCxnSpPr/>
              <p:nvPr/>
            </p:nvCxnSpPr>
            <p:spPr>
              <a:xfrm>
                <a:off x="5632" y="6680"/>
                <a:ext cx="566" cy="0"/>
              </a:xfrm>
              <a:prstGeom prst="line">
                <a:avLst/>
              </a:prstGeom>
              <a:ln w="28575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5" name="组合 64"/>
          <p:cNvGrpSpPr/>
          <p:nvPr/>
        </p:nvGrpSpPr>
        <p:grpSpPr>
          <a:xfrm>
            <a:off x="5094477" y="3589094"/>
            <a:ext cx="3206376" cy="871926"/>
            <a:chOff x="6423012" y="4743350"/>
            <a:chExt cx="4170516" cy="1162567"/>
          </a:xfrm>
        </p:grpSpPr>
        <p:grpSp>
          <p:nvGrpSpPr>
            <p:cNvPr id="43" name="组合 39"/>
            <p:cNvGrpSpPr/>
            <p:nvPr/>
          </p:nvGrpSpPr>
          <p:grpSpPr>
            <a:xfrm>
              <a:off x="6423012" y="4743350"/>
              <a:ext cx="825075" cy="1139434"/>
              <a:chOff x="5603" y="5778"/>
              <a:chExt cx="1298" cy="1795"/>
            </a:xfrm>
          </p:grpSpPr>
          <p:sp>
            <p:nvSpPr>
              <p:cNvPr id="44" name="文本框 9"/>
              <p:cNvSpPr txBox="1"/>
              <p:nvPr/>
            </p:nvSpPr>
            <p:spPr>
              <a:xfrm>
                <a:off x="5608" y="5778"/>
                <a:ext cx="487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4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45" name="文本框 34"/>
              <p:cNvSpPr txBox="1"/>
              <p:nvPr/>
            </p:nvSpPr>
            <p:spPr>
              <a:xfrm>
                <a:off x="5603" y="6506"/>
                <a:ext cx="487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5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>
                <a:off x="5632" y="6680"/>
                <a:ext cx="566" cy="0"/>
              </a:xfrm>
              <a:prstGeom prst="line">
                <a:avLst/>
              </a:prstGeom>
              <a:ln w="28575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文本框 34"/>
              <p:cNvSpPr txBox="1"/>
              <p:nvPr/>
            </p:nvSpPr>
            <p:spPr>
              <a:xfrm>
                <a:off x="6090" y="6130"/>
                <a:ext cx="811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÷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</p:grpSp>
        <p:grpSp>
          <p:nvGrpSpPr>
            <p:cNvPr id="48" name="组合 39"/>
            <p:cNvGrpSpPr/>
            <p:nvPr/>
          </p:nvGrpSpPr>
          <p:grpSpPr>
            <a:xfrm>
              <a:off x="7200964" y="4967080"/>
              <a:ext cx="621030" cy="697625"/>
              <a:chOff x="5358" y="6113"/>
              <a:chExt cx="977" cy="1099"/>
            </a:xfrm>
          </p:grpSpPr>
          <p:sp>
            <p:nvSpPr>
              <p:cNvPr id="49" name="文本框 9"/>
              <p:cNvSpPr txBox="1"/>
              <p:nvPr/>
            </p:nvSpPr>
            <p:spPr>
              <a:xfrm>
                <a:off x="5358" y="6145"/>
                <a:ext cx="487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5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50" name="文本框 34"/>
              <p:cNvSpPr txBox="1"/>
              <p:nvPr/>
            </p:nvSpPr>
            <p:spPr>
              <a:xfrm>
                <a:off x="5848" y="6113"/>
                <a:ext cx="487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＝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</p:grpSp>
        <p:grpSp>
          <p:nvGrpSpPr>
            <p:cNvPr id="51" name="组合 39"/>
            <p:cNvGrpSpPr/>
            <p:nvPr/>
          </p:nvGrpSpPr>
          <p:grpSpPr>
            <a:xfrm>
              <a:off x="8086339" y="4756331"/>
              <a:ext cx="771680" cy="1139434"/>
              <a:chOff x="5603" y="5778"/>
              <a:chExt cx="1214" cy="1795"/>
            </a:xfrm>
          </p:grpSpPr>
          <p:sp>
            <p:nvSpPr>
              <p:cNvPr id="52" name="文本框 9"/>
              <p:cNvSpPr txBox="1"/>
              <p:nvPr/>
            </p:nvSpPr>
            <p:spPr>
              <a:xfrm>
                <a:off x="5608" y="5778"/>
                <a:ext cx="487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4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53" name="文本框 34"/>
              <p:cNvSpPr txBox="1"/>
              <p:nvPr/>
            </p:nvSpPr>
            <p:spPr>
              <a:xfrm>
                <a:off x="5603" y="6506"/>
                <a:ext cx="487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5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cxnSp>
            <p:nvCxnSpPr>
              <p:cNvPr id="54" name="直接连接符 53"/>
              <p:cNvCxnSpPr/>
              <p:nvPr/>
            </p:nvCxnSpPr>
            <p:spPr>
              <a:xfrm>
                <a:off x="5632" y="6680"/>
                <a:ext cx="566" cy="0"/>
              </a:xfrm>
              <a:prstGeom prst="line">
                <a:avLst/>
              </a:prstGeom>
              <a:ln w="28575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文本框 34"/>
              <p:cNvSpPr txBox="1"/>
              <p:nvPr/>
            </p:nvSpPr>
            <p:spPr>
              <a:xfrm>
                <a:off x="6114" y="6130"/>
                <a:ext cx="703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×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</p:grpSp>
        <p:grpSp>
          <p:nvGrpSpPr>
            <p:cNvPr id="56" name="组合 39"/>
            <p:cNvGrpSpPr/>
            <p:nvPr/>
          </p:nvGrpSpPr>
          <p:grpSpPr>
            <a:xfrm>
              <a:off x="8971713" y="4758408"/>
              <a:ext cx="643914" cy="1139434"/>
              <a:chOff x="5603" y="5778"/>
              <a:chExt cx="1013" cy="1795"/>
            </a:xfrm>
          </p:grpSpPr>
          <p:sp>
            <p:nvSpPr>
              <p:cNvPr id="57" name="文本框 9"/>
              <p:cNvSpPr txBox="1"/>
              <p:nvPr/>
            </p:nvSpPr>
            <p:spPr>
              <a:xfrm>
                <a:off x="5608" y="5778"/>
                <a:ext cx="487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1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5603" y="6506"/>
                <a:ext cx="487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5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cxnSp>
            <p:nvCxnSpPr>
              <p:cNvPr id="59" name="直接连接符 58"/>
              <p:cNvCxnSpPr/>
              <p:nvPr/>
            </p:nvCxnSpPr>
            <p:spPr>
              <a:xfrm>
                <a:off x="5632" y="6680"/>
                <a:ext cx="566" cy="0"/>
              </a:xfrm>
              <a:prstGeom prst="line">
                <a:avLst/>
              </a:prstGeom>
              <a:ln w="28575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文本框 34"/>
              <p:cNvSpPr txBox="1"/>
              <p:nvPr/>
            </p:nvSpPr>
            <p:spPr>
              <a:xfrm>
                <a:off x="6129" y="6127"/>
                <a:ext cx="487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＝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</p:grpSp>
        <p:grpSp>
          <p:nvGrpSpPr>
            <p:cNvPr id="61" name="组合 39"/>
            <p:cNvGrpSpPr/>
            <p:nvPr/>
          </p:nvGrpSpPr>
          <p:grpSpPr>
            <a:xfrm>
              <a:off x="9809135" y="4775371"/>
              <a:ext cx="784393" cy="1130546"/>
              <a:chOff x="5432" y="5778"/>
              <a:chExt cx="1234" cy="1781"/>
            </a:xfrm>
          </p:grpSpPr>
          <p:sp>
            <p:nvSpPr>
              <p:cNvPr id="62" name="文本框 9"/>
              <p:cNvSpPr txBox="1"/>
              <p:nvPr/>
            </p:nvSpPr>
            <p:spPr>
              <a:xfrm>
                <a:off x="5608" y="5778"/>
                <a:ext cx="487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4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63" name="文本框 62"/>
              <p:cNvSpPr txBox="1"/>
              <p:nvPr/>
            </p:nvSpPr>
            <p:spPr>
              <a:xfrm>
                <a:off x="5432" y="6492"/>
                <a:ext cx="1234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25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cxnSp>
            <p:nvCxnSpPr>
              <p:cNvPr id="64" name="直接连接符 63"/>
              <p:cNvCxnSpPr/>
              <p:nvPr/>
            </p:nvCxnSpPr>
            <p:spPr>
              <a:xfrm>
                <a:off x="5584" y="6680"/>
                <a:ext cx="747" cy="0"/>
              </a:xfrm>
              <a:prstGeom prst="line">
                <a:avLst/>
              </a:prstGeom>
              <a:ln w="28575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4c58ada9-6fcc-4aa2-a704-eb6697a1adf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794</Words>
  <Application>WPS 演示</Application>
  <PresentationFormat>全屏显示(16:9)</PresentationFormat>
  <Paragraphs>200</Paragraphs>
  <Slides>16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39</vt:i4>
      </vt:variant>
      <vt:variant>
        <vt:lpstr>幻灯片标题</vt:lpstr>
      </vt:variant>
      <vt:variant>
        <vt:i4>16</vt:i4>
      </vt:variant>
    </vt:vector>
  </HeadingPairs>
  <TitlesOfParts>
    <vt:vector size="66" baseType="lpstr">
      <vt:lpstr>Arial</vt:lpstr>
      <vt:lpstr>宋体</vt:lpstr>
      <vt:lpstr>Wingdings</vt:lpstr>
      <vt:lpstr>Calibri</vt:lpstr>
      <vt:lpstr>微软雅黑</vt:lpstr>
      <vt:lpstr>Times New Roman</vt:lpstr>
      <vt:lpstr>楷体</vt:lpstr>
      <vt:lpstr>Times New Roman</vt:lpstr>
      <vt:lpstr>Arial</vt:lpstr>
      <vt:lpstr>Arial Unicode MS</vt:lpstr>
      <vt:lpstr>第一PPT模板网-WWW.1PPT.COM</vt:lpstr>
      <vt:lpstr>Equation.DSMT4</vt:lpstr>
      <vt:lpstr>Equation.KSEE3</vt:lpstr>
      <vt:lpstr>Equation.KSEE3</vt:lpstr>
      <vt:lpstr>Equation.DSMT4</vt:lpstr>
      <vt:lpstr>Equation.DSMT4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Equation.DSMT4</vt:lpstr>
      <vt:lpstr>Equation.KSEE3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206</cp:revision>
  <dcterms:created xsi:type="dcterms:W3CDTF">2018-10-27T09:08:00Z</dcterms:created>
  <dcterms:modified xsi:type="dcterms:W3CDTF">2023-02-09T05:18:21Z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6C32943BB1F74609A17FD16F685783C1</vt:lpwstr>
  </property>
</Properties>
</file>