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3" r:id="rId3"/>
    <p:sldId id="264" r:id="rId4"/>
    <p:sldId id="263" r:id="rId5"/>
    <p:sldId id="261" r:id="rId6"/>
    <p:sldId id="360" r:id="rId7"/>
    <p:sldId id="361" r:id="rId8"/>
    <p:sldId id="275" r:id="rId9"/>
    <p:sldId id="356" r:id="rId10"/>
    <p:sldId id="286" r:id="rId11"/>
    <p:sldId id="293" r:id="rId12"/>
    <p:sldId id="350" r:id="rId13"/>
    <p:sldId id="357" r:id="rId14"/>
    <p:sldId id="358" r:id="rId15"/>
    <p:sldId id="362" r:id="rId16"/>
    <p:sldId id="288" r:id="rId17"/>
    <p:sldId id="290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782"/>
    <a:srgbClr val="FF66FF"/>
    <a:srgbClr val="00493A"/>
    <a:srgbClr val="F599C1"/>
    <a:srgbClr val="FFB343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01" autoAdjust="0"/>
  </p:normalViewPr>
  <p:slideViewPr>
    <p:cSldViewPr showGuides="1">
      <p:cViewPr>
        <p:scale>
          <a:sx n="100" d="100"/>
          <a:sy n="100" d="100"/>
        </p:scale>
        <p:origin x="-294" y="-804"/>
      </p:cViewPr>
      <p:guideLst>
        <p:guide orient="horz" pos="152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12.wmf"/><Relationship Id="rId2" Type="http://schemas.openxmlformats.org/officeDocument/2006/relationships/image" Target="../media/image8.wmf"/><Relationship Id="rId10" Type="http://schemas.openxmlformats.org/officeDocument/2006/relationships/image" Target="../media/image17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wmf"/><Relationship Id="rId8" Type="http://schemas.openxmlformats.org/officeDocument/2006/relationships/oleObject" Target="../embeddings/oleObject28.bin"/><Relationship Id="rId7" Type="http://schemas.openxmlformats.org/officeDocument/2006/relationships/image" Target="../media/image37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35.wmf"/><Relationship Id="rId2" Type="http://schemas.openxmlformats.org/officeDocument/2006/relationships/oleObject" Target="../embeddings/oleObject25.bin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41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6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6.tif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10.wmf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7.bin"/><Relationship Id="rId23" Type="http://schemas.openxmlformats.org/officeDocument/2006/relationships/vmlDrawing" Target="../drawings/vmlDrawing2.v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18.png"/><Relationship Id="rId20" Type="http://schemas.openxmlformats.org/officeDocument/2006/relationships/image" Target="../media/image17.wmf"/><Relationship Id="rId2" Type="http://schemas.openxmlformats.org/officeDocument/2006/relationships/image" Target="../media/image7.wmf"/><Relationship Id="rId19" Type="http://schemas.openxmlformats.org/officeDocument/2006/relationships/oleObject" Target="../embeddings/oleObject15.bin"/><Relationship Id="rId18" Type="http://schemas.openxmlformats.org/officeDocument/2006/relationships/image" Target="../media/image16.wmf"/><Relationship Id="rId17" Type="http://schemas.openxmlformats.org/officeDocument/2006/relationships/oleObject" Target="../embeddings/oleObject14.bin"/><Relationship Id="rId16" Type="http://schemas.openxmlformats.org/officeDocument/2006/relationships/image" Target="../media/image15.wmf"/><Relationship Id="rId15" Type="http://schemas.openxmlformats.org/officeDocument/2006/relationships/oleObject" Target="../embeddings/oleObject13.bin"/><Relationship Id="rId14" Type="http://schemas.openxmlformats.org/officeDocument/2006/relationships/image" Target="../media/image14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7.bin"/><Relationship Id="rId20" Type="http://schemas.openxmlformats.org/officeDocument/2006/relationships/vmlDrawing" Target="../drawings/vmlDrawing3.vml"/><Relationship Id="rId2" Type="http://schemas.openxmlformats.org/officeDocument/2006/relationships/image" Target="../media/image19.wmf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7.wmf"/><Relationship Id="rId17" Type="http://schemas.openxmlformats.org/officeDocument/2006/relationships/oleObject" Target="../embeddings/oleObject24.bin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23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609" y="1437625"/>
            <a:ext cx="9151609" cy="778234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/>
            <a:r>
              <a:rPr lang="zh-CN" altLang="en-US" sz="4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分数除法（二）</a:t>
            </a:r>
            <a:endParaRPr lang="zh-CN" altLang="en-US" sz="4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1458872" y="1988577"/>
            <a:ext cx="2236375" cy="900246"/>
            <a:chOff x="1800224" y="2997001"/>
            <a:chExt cx="2908840" cy="1200328"/>
          </a:xfrm>
        </p:grpSpPr>
        <p:sp>
          <p:nvSpPr>
            <p:cNvPr id="5" name="椭圆 4"/>
            <p:cNvSpPr/>
            <p:nvPr/>
          </p:nvSpPr>
          <p:spPr>
            <a:xfrm>
              <a:off x="2990673" y="3284837"/>
              <a:ext cx="624656" cy="624656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graphicFrame>
          <p:nvGraphicFramePr>
            <p:cNvPr id="6" name="Object 2"/>
            <p:cNvGraphicFramePr>
              <a:graphicFrameLocks noChangeAspect="1"/>
            </p:cNvGraphicFramePr>
            <p:nvPr/>
          </p:nvGraphicFramePr>
          <p:xfrm>
            <a:off x="1800224" y="2997001"/>
            <a:ext cx="2908840" cy="1200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32" name="公式" r:id="rId2" imgW="951865" imgH="393700" progId="Equation.KSEE3">
                    <p:embed/>
                  </p:oleObj>
                </mc:Choice>
                <mc:Fallback>
                  <p:oleObj name="公式" r:id="rId2" imgW="951865" imgH="393700" progId="Equation.KSEE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0224" y="2997001"/>
                          <a:ext cx="2908840" cy="1200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2374112" y="2175780"/>
            <a:ext cx="75046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6070856" y="2182777"/>
            <a:ext cx="75046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2374112" y="3406167"/>
            <a:ext cx="75046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119144" y="3345554"/>
            <a:ext cx="75046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10" y="749022"/>
            <a:ext cx="8517150" cy="1338828"/>
            <a:chOff x="407670" y="1018382"/>
            <a:chExt cx="11078210" cy="1785104"/>
          </a:xfrm>
        </p:grpSpPr>
        <p:sp>
          <p:nvSpPr>
            <p:cNvPr id="2" name="文本框 1"/>
            <p:cNvSpPr txBox="1"/>
            <p:nvPr/>
          </p:nvSpPr>
          <p:spPr>
            <a:xfrm>
              <a:off x="407670" y="1018382"/>
              <a:ext cx="1107821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700" dirty="0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700" dirty="0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   里填上“＞”“＜”或“＝”。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（选自教材</a:t>
              </a:r>
              <a:endPara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P59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T5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49090" y="1218310"/>
              <a:ext cx="624656" cy="624656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80974" y="2002929"/>
            <a:ext cx="2356591" cy="900246"/>
            <a:chOff x="5145086" y="2997001"/>
            <a:chExt cx="3065205" cy="1200328"/>
          </a:xfrm>
        </p:grpSpPr>
        <p:graphicFrame>
          <p:nvGraphicFramePr>
            <p:cNvPr id="9" name="Object 3"/>
            <p:cNvGraphicFramePr>
              <a:graphicFrameLocks noChangeAspect="1"/>
            </p:cNvGraphicFramePr>
            <p:nvPr/>
          </p:nvGraphicFramePr>
          <p:xfrm>
            <a:off x="5145086" y="2997001"/>
            <a:ext cx="3065205" cy="1200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33" name="公式" r:id="rId4" imgW="1002665" imgH="393700" progId="Equation.KSEE3">
                    <p:embed/>
                  </p:oleObj>
                </mc:Choice>
                <mc:Fallback>
                  <p:oleObj name="公式" r:id="rId4" imgW="1002665" imgH="393700" progId="Equation.KSEE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5086" y="2997001"/>
                          <a:ext cx="3065205" cy="1200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椭圆 25"/>
            <p:cNvSpPr/>
            <p:nvPr/>
          </p:nvSpPr>
          <p:spPr>
            <a:xfrm>
              <a:off x="6322297" y="3284837"/>
              <a:ext cx="624656" cy="624656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91745" y="3190382"/>
            <a:ext cx="2444985" cy="900246"/>
            <a:chOff x="1712912" y="4041576"/>
            <a:chExt cx="3180179" cy="1200328"/>
          </a:xfrm>
        </p:grpSpPr>
        <p:graphicFrame>
          <p:nvGraphicFramePr>
            <p:cNvPr id="11" name="Object 4"/>
            <p:cNvGraphicFramePr>
              <a:graphicFrameLocks noChangeAspect="1"/>
            </p:cNvGraphicFramePr>
            <p:nvPr/>
          </p:nvGraphicFramePr>
          <p:xfrm>
            <a:off x="1712912" y="4041576"/>
            <a:ext cx="3180179" cy="1200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34" name="公式" r:id="rId6" imgW="1040765" imgH="393700" progId="Equation.KSEE3">
                    <p:embed/>
                  </p:oleObj>
                </mc:Choice>
                <mc:Fallback>
                  <p:oleObj name="公式" r:id="rId6" imgW="1040765" imgH="393700" progId="Equation.KSEE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12912" y="4041576"/>
                          <a:ext cx="3180179" cy="1200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椭圆 27"/>
            <p:cNvSpPr/>
            <p:nvPr/>
          </p:nvSpPr>
          <p:spPr>
            <a:xfrm>
              <a:off x="2990673" y="4350963"/>
              <a:ext cx="624656" cy="624656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62524" y="3162140"/>
            <a:ext cx="2593488" cy="900246"/>
            <a:chOff x="4989512" y="4005064"/>
            <a:chExt cx="3373336" cy="1200328"/>
          </a:xfrm>
        </p:grpSpPr>
        <p:graphicFrame>
          <p:nvGraphicFramePr>
            <p:cNvPr id="13" name="Object 5"/>
            <p:cNvGraphicFramePr>
              <a:graphicFrameLocks noChangeAspect="1"/>
            </p:cNvGraphicFramePr>
            <p:nvPr/>
          </p:nvGraphicFramePr>
          <p:xfrm>
            <a:off x="4989512" y="4005064"/>
            <a:ext cx="3373336" cy="1200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35" name="公式" r:id="rId8" imgW="1104900" imgH="393700" progId="Equation.KSEE3">
                    <p:embed/>
                  </p:oleObj>
                </mc:Choice>
                <mc:Fallback>
                  <p:oleObj name="公式" r:id="rId8" imgW="1104900" imgH="393700" progId="Equation.KSEE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89512" y="4005064"/>
                          <a:ext cx="3373336" cy="1200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椭圆 29"/>
            <p:cNvSpPr/>
            <p:nvPr/>
          </p:nvSpPr>
          <p:spPr>
            <a:xfrm>
              <a:off x="6363852" y="4292900"/>
              <a:ext cx="624656" cy="624656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4549" y="618943"/>
            <a:ext cx="8414902" cy="2977739"/>
            <a:chOff x="546175" y="247536"/>
            <a:chExt cx="10945216" cy="3970318"/>
          </a:xfrm>
        </p:grpSpPr>
        <p:sp>
          <p:nvSpPr>
            <p:cNvPr id="3" name="TextBox 9"/>
            <p:cNvSpPr txBox="1">
              <a:spLocks noChangeArrowheads="1"/>
            </p:cNvSpPr>
            <p:nvPr/>
          </p:nvSpPr>
          <p:spPr bwMode="auto">
            <a:xfrm>
              <a:off x="546175" y="247536"/>
              <a:ext cx="10945216" cy="3970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700" dirty="0">
                  <a:solidFill>
                    <a:srgbClr val="E3078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分一分，算一算。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（选自教材</a:t>
              </a:r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P59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T6</a:t>
              </a:r>
              <a:r>
                <a:rPr lang="zh-CN" altLang="en-US" sz="2700" noProof="1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⑴ </a:t>
              </a:r>
              <a:r>
                <a:rPr lang="en-US" altLang="zh-CN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袋</a:t>
              </a:r>
              <a:r>
                <a:rPr lang="en-US" altLang="zh-CN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r>
                <a: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kg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的大米，每天吃掉  </a:t>
              </a:r>
              <a:r>
                <a: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kg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，可以吃多少天？</a:t>
              </a:r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⑵ 修一条长</a:t>
              </a:r>
              <a:r>
                <a:rPr lang="en-US" altLang="zh-CN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r>
                <a: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km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的公路，如果每天修  </a:t>
              </a:r>
              <a:r>
                <a:rPr lang="en-US" altLang="zh-CN" sz="27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km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，多少</a:t>
              </a:r>
              <a:endPara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天可以修完？</a:t>
              </a:r>
              <a:endPara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1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6594847" y="836712"/>
              <a:ext cx="395288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7"/>
            <p:cNvPicPr>
              <a:picLocks noChangeAspect="1" noChangeArrowheads="1"/>
            </p:cNvPicPr>
            <p:nvPr/>
          </p:nvPicPr>
          <p:blipFill>
            <a:blip r:embed="rId2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8268842" y="2996952"/>
              <a:ext cx="417512" cy="684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3021886" y="1575176"/>
            <a:ext cx="2872298" cy="854576"/>
            <a:chOff x="1624381" y="2171268"/>
            <a:chExt cx="3735982" cy="1139434"/>
          </a:xfrm>
        </p:grpSpPr>
        <p:grpSp>
          <p:nvGrpSpPr>
            <p:cNvPr id="11" name="组合 39"/>
            <p:cNvGrpSpPr/>
            <p:nvPr/>
          </p:nvGrpSpPr>
          <p:grpSpPr>
            <a:xfrm>
              <a:off x="2163704" y="2171268"/>
              <a:ext cx="996065" cy="1139434"/>
              <a:chOff x="4631" y="5778"/>
              <a:chExt cx="1567" cy="1795"/>
            </a:xfrm>
          </p:grpSpPr>
          <p:sp>
            <p:nvSpPr>
              <p:cNvPr id="29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6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0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7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4"/>
              <p:cNvSpPr txBox="1"/>
              <p:nvPr/>
            </p:nvSpPr>
            <p:spPr>
              <a:xfrm>
                <a:off x="4631" y="6115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÷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39"/>
            <p:cNvGrpSpPr/>
            <p:nvPr/>
          </p:nvGrpSpPr>
          <p:grpSpPr>
            <a:xfrm>
              <a:off x="1624381" y="2402502"/>
              <a:ext cx="1821773" cy="677312"/>
              <a:chOff x="3532" y="6156"/>
              <a:chExt cx="2866" cy="1067"/>
            </a:xfrm>
          </p:grpSpPr>
          <p:sp>
            <p:nvSpPr>
              <p:cNvPr id="27" name="文本框 9"/>
              <p:cNvSpPr txBox="1"/>
              <p:nvPr/>
            </p:nvSpPr>
            <p:spPr>
              <a:xfrm>
                <a:off x="3532" y="6156"/>
                <a:ext cx="1158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8" name="文本框 34"/>
              <p:cNvSpPr txBox="1"/>
              <p:nvPr/>
            </p:nvSpPr>
            <p:spPr>
              <a:xfrm>
                <a:off x="5911" y="615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6" name="文本框 9"/>
            <p:cNvSpPr txBox="1"/>
            <p:nvPr/>
          </p:nvSpPr>
          <p:spPr>
            <a:xfrm>
              <a:off x="3683020" y="2421371"/>
              <a:ext cx="1677343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14</a:t>
              </a:r>
              <a:r>
                <a:rPr lang="zh-CN" altLang="en-US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（天）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86353" y="3596682"/>
            <a:ext cx="2872298" cy="854576"/>
            <a:chOff x="1624381" y="2171268"/>
            <a:chExt cx="3735982" cy="1139434"/>
          </a:xfrm>
        </p:grpSpPr>
        <p:grpSp>
          <p:nvGrpSpPr>
            <p:cNvPr id="35" name="组合 39"/>
            <p:cNvGrpSpPr/>
            <p:nvPr/>
          </p:nvGrpSpPr>
          <p:grpSpPr>
            <a:xfrm>
              <a:off x="2163704" y="2171268"/>
              <a:ext cx="996065" cy="1139434"/>
              <a:chOff x="4631" y="5778"/>
              <a:chExt cx="1567" cy="1795"/>
            </a:xfrm>
          </p:grpSpPr>
          <p:sp>
            <p:nvSpPr>
              <p:cNvPr id="40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41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5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34"/>
              <p:cNvSpPr txBox="1"/>
              <p:nvPr/>
            </p:nvSpPr>
            <p:spPr>
              <a:xfrm>
                <a:off x="4631" y="6115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÷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36" name="组合 39"/>
            <p:cNvGrpSpPr/>
            <p:nvPr/>
          </p:nvGrpSpPr>
          <p:grpSpPr>
            <a:xfrm>
              <a:off x="1624381" y="2402502"/>
              <a:ext cx="1821773" cy="677312"/>
              <a:chOff x="3532" y="6156"/>
              <a:chExt cx="2866" cy="1067"/>
            </a:xfrm>
          </p:grpSpPr>
          <p:sp>
            <p:nvSpPr>
              <p:cNvPr id="38" name="文本框 9"/>
              <p:cNvSpPr txBox="1"/>
              <p:nvPr/>
            </p:nvSpPr>
            <p:spPr>
              <a:xfrm>
                <a:off x="3532" y="6156"/>
                <a:ext cx="1158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20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9" name="文本框 34"/>
              <p:cNvSpPr txBox="1"/>
              <p:nvPr/>
            </p:nvSpPr>
            <p:spPr>
              <a:xfrm>
                <a:off x="5911" y="615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37" name="文本框 9"/>
            <p:cNvSpPr txBox="1"/>
            <p:nvPr/>
          </p:nvSpPr>
          <p:spPr>
            <a:xfrm>
              <a:off x="3683020" y="2421371"/>
              <a:ext cx="1677343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50</a:t>
              </a:r>
              <a:r>
                <a:rPr lang="zh-CN" altLang="en-US" sz="2700" b="1">
                  <a:solidFill>
                    <a:srgbClr val="FF0000"/>
                  </a:solidFill>
                  <a:latin typeface="宋体" panose="02010600030101010101" pitchFamily="2" charset="-122"/>
                </a:rPr>
                <a:t>（天）</a:t>
              </a:r>
              <a:endParaRPr lang="en-US" altLang="zh-CN" sz="27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171" y="741931"/>
            <a:ext cx="5274486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P59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T7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116387" y="1405704"/>
          <a:ext cx="938582" cy="886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公式" r:id="rId1" imgW="405765" imgH="393065" progId="Equation.KSEE3">
                  <p:embed/>
                </p:oleObj>
              </mc:Choice>
              <mc:Fallback>
                <p:oleObj name="公式" r:id="rId1" imgW="405765" imgH="393065" progId="Equation.KSEE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387" y="1405704"/>
                        <a:ext cx="938582" cy="886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3542606" y="1409276"/>
          <a:ext cx="938582" cy="886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name="公式" r:id="rId3" imgW="405765" imgH="393065" progId="Equation.KSEE3">
                  <p:embed/>
                </p:oleObj>
              </mc:Choice>
              <mc:Fallback>
                <p:oleObj name="公式" r:id="rId3" imgW="405765" imgH="393065" progId="Equation.KSEE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2606" y="1409276"/>
                        <a:ext cx="938582" cy="886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5968733" y="1406894"/>
          <a:ext cx="1084122" cy="886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name="公式" r:id="rId5" imgW="469900" imgH="393700" progId="Equation.KSEE3">
                  <p:embed/>
                </p:oleObj>
              </mc:Choice>
              <mc:Fallback>
                <p:oleObj name="公式" r:id="rId5" imgW="469900" imgH="393700" progId="Equation.KSEE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33" y="1406894"/>
                        <a:ext cx="1084122" cy="886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1098080" y="2714045"/>
          <a:ext cx="938582" cy="886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公式" r:id="rId7" imgW="405765" imgH="393065" progId="Equation.KSEE3">
                  <p:embed/>
                </p:oleObj>
              </mc:Choice>
              <mc:Fallback>
                <p:oleObj name="公式" r:id="rId7" imgW="405765" imgH="393065" progId="Equation.KSEE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8080" y="2714045"/>
                        <a:ext cx="938582" cy="886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524298" y="2717617"/>
          <a:ext cx="938582" cy="886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公式" r:id="rId9" imgW="405765" imgH="393065" progId="Equation.KSEE3">
                  <p:embed/>
                </p:oleObj>
              </mc:Choice>
              <mc:Fallback>
                <p:oleObj name="公式" r:id="rId9" imgW="405765" imgH="393065" progId="Equation.KSEE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98" y="2717617"/>
                        <a:ext cx="938582" cy="886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5985819" y="2715235"/>
          <a:ext cx="996502" cy="886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公式" r:id="rId11" imgW="431800" imgH="393700" progId="Equation.KSEE3">
                  <p:embed/>
                </p:oleObj>
              </mc:Choice>
              <mc:Fallback>
                <p:oleObj name="公式" r:id="rId11" imgW="431800" imgH="393700" progId="Equation.KSEE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5819" y="2715235"/>
                        <a:ext cx="996502" cy="886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1966269" y="1586084"/>
            <a:ext cx="121481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950009" y="2914987"/>
            <a:ext cx="121481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7030656" y="1616170"/>
            <a:ext cx="121481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982321" y="2914986"/>
            <a:ext cx="121332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39"/>
          <p:cNvGrpSpPr/>
          <p:nvPr/>
        </p:nvGrpSpPr>
        <p:grpSpPr>
          <a:xfrm>
            <a:off x="4370526" y="2695347"/>
            <a:ext cx="1029201" cy="1395410"/>
            <a:chOff x="4712" y="5670"/>
            <a:chExt cx="2106" cy="2931"/>
          </a:xfrm>
        </p:grpSpPr>
        <p:sp>
          <p:nvSpPr>
            <p:cNvPr id="19" name="文本框 9"/>
            <p:cNvSpPr txBox="1"/>
            <p:nvPr/>
          </p:nvSpPr>
          <p:spPr>
            <a:xfrm>
              <a:off x="5766" y="5670"/>
              <a:ext cx="1052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584" y="6662"/>
              <a:ext cx="1008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712" y="6680"/>
              <a:ext cx="7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34"/>
            <p:cNvSpPr txBox="1"/>
            <p:nvPr/>
          </p:nvSpPr>
          <p:spPr>
            <a:xfrm>
              <a:off x="4712" y="618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39"/>
          <p:cNvGrpSpPr/>
          <p:nvPr/>
        </p:nvGrpSpPr>
        <p:grpSpPr>
          <a:xfrm>
            <a:off x="4377856" y="1380076"/>
            <a:ext cx="1021871" cy="980262"/>
            <a:chOff x="4712" y="5670"/>
            <a:chExt cx="2091" cy="2059"/>
          </a:xfrm>
        </p:grpSpPr>
        <p:sp>
          <p:nvSpPr>
            <p:cNvPr id="24" name="文本框 9"/>
            <p:cNvSpPr txBox="1"/>
            <p:nvPr/>
          </p:nvSpPr>
          <p:spPr>
            <a:xfrm>
              <a:off x="5603" y="5670"/>
              <a:ext cx="1052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34"/>
            <p:cNvSpPr txBox="1"/>
            <p:nvPr/>
          </p:nvSpPr>
          <p:spPr>
            <a:xfrm>
              <a:off x="5795" y="6662"/>
              <a:ext cx="1008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12" y="6680"/>
              <a:ext cx="7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4"/>
            <p:cNvSpPr txBox="1"/>
            <p:nvPr/>
          </p:nvSpPr>
          <p:spPr>
            <a:xfrm>
              <a:off x="4712" y="618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49" y="519523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一壶水可以倒几杯？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P59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T9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80747" y="950188"/>
            <a:ext cx="4311785" cy="2085975"/>
            <a:chOff x="2773611" y="1484784"/>
            <a:chExt cx="5608315" cy="2781300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805957" y="2752725"/>
              <a:ext cx="1238250" cy="135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397426" y="1484784"/>
              <a:ext cx="2228850" cy="278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773611" y="3035300"/>
              <a:ext cx="755650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9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26276" y="3238971"/>
              <a:ext cx="755650" cy="415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2956098" y="3009036"/>
            <a:ext cx="2855475" cy="854576"/>
            <a:chOff x="3077101" y="4510338"/>
            <a:chExt cx="3714101" cy="1139434"/>
          </a:xfrm>
        </p:grpSpPr>
        <p:grpSp>
          <p:nvGrpSpPr>
            <p:cNvPr id="11" name="组合 39"/>
            <p:cNvGrpSpPr/>
            <p:nvPr/>
          </p:nvGrpSpPr>
          <p:grpSpPr>
            <a:xfrm>
              <a:off x="3333350" y="4510338"/>
              <a:ext cx="945213" cy="1139434"/>
              <a:chOff x="4711" y="5778"/>
              <a:chExt cx="1487" cy="1795"/>
            </a:xfrm>
          </p:grpSpPr>
          <p:sp>
            <p:nvSpPr>
              <p:cNvPr id="29" name="文本框 9"/>
              <p:cNvSpPr txBox="1"/>
              <p:nvPr/>
            </p:nvSpPr>
            <p:spPr>
              <a:xfrm>
                <a:off x="5608" y="5778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0" name="文本框 34"/>
              <p:cNvSpPr txBox="1"/>
              <p:nvPr/>
            </p:nvSpPr>
            <p:spPr>
              <a:xfrm>
                <a:off x="5603" y="6506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4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632" y="6680"/>
                <a:ext cx="566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4"/>
              <p:cNvSpPr txBox="1"/>
              <p:nvPr/>
            </p:nvSpPr>
            <p:spPr>
              <a:xfrm>
                <a:off x="4711" y="6130"/>
                <a:ext cx="811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÷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39"/>
            <p:cNvGrpSpPr/>
            <p:nvPr/>
          </p:nvGrpSpPr>
          <p:grpSpPr>
            <a:xfrm>
              <a:off x="3077101" y="4727087"/>
              <a:ext cx="3714101" cy="684295"/>
              <a:chOff x="2839" y="6102"/>
              <a:chExt cx="5843" cy="1078"/>
            </a:xfrm>
          </p:grpSpPr>
          <p:sp>
            <p:nvSpPr>
              <p:cNvPr id="27" name="文本框 9"/>
              <p:cNvSpPr txBox="1"/>
              <p:nvPr/>
            </p:nvSpPr>
            <p:spPr>
              <a:xfrm>
                <a:off x="2839" y="6113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3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8" name="文本框 34"/>
              <p:cNvSpPr txBox="1"/>
              <p:nvPr/>
            </p:nvSpPr>
            <p:spPr>
              <a:xfrm>
                <a:off x="4645" y="6113"/>
                <a:ext cx="487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＝</a:t>
                </a:r>
                <a:endParaRPr lang="en-US" altLang="zh-CN" sz="27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3" name="文本框 34"/>
              <p:cNvSpPr txBox="1"/>
              <p:nvPr/>
            </p:nvSpPr>
            <p:spPr>
              <a:xfrm>
                <a:off x="5429" y="6102"/>
                <a:ext cx="3253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12</a:t>
                </a:r>
                <a:r>
                  <a:rPr lang="zh-CN" altLang="en-US" sz="27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（杯）</a:t>
                </a:r>
                <a:endParaRPr lang="en-US" altLang="zh-CN" sz="27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2393672" y="3877490"/>
            <a:ext cx="4046284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答：一壶水可以倒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杯。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971195" y="1352086"/>
            <a:ext cx="2860856" cy="278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4284012" y="1485509"/>
            <a:ext cx="2055876" cy="2399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矩形 1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1557" y="1190160"/>
            <a:ext cx="1260778" cy="88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3290149" y="1459241"/>
            <a:ext cx="3051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5790014" y="1581951"/>
            <a:ext cx="43671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796117" y="2441268"/>
            <a:ext cx="43671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5790014" y="3275134"/>
            <a:ext cx="43671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4549" y="519523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算一算，结合下图说一说。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P59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T10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5" y="1115281"/>
            <a:ext cx="5047019" cy="46672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7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674" y="1686699"/>
            <a:ext cx="8248818" cy="193833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除外）除以分数，如果除数小于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除外），则商比被除数大；如果除数等于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，则商和被除数相等；如果除数大于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，则商比被除数小。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550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5082" y="2805113"/>
            <a:ext cx="624018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5" y="26749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501732" y="1291229"/>
            <a:ext cx="8138095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进一步掌握一个数除以分数的计算方法，并能正确地进行计算。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65785" indent="-565785" algn="just">
              <a:lnSpc>
                <a:spcPct val="60000"/>
              </a:lnSpc>
              <a:buFont typeface="+mj-lt"/>
              <a:buAutoNum type="arabicPeriod"/>
            </a:pP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理解商与被除数的大小关系的规律，并能根据规律解决问题。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39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19548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910236" y="1254959"/>
            <a:ext cx="7457211" cy="507831"/>
            <a:chOff x="1183938" y="1673277"/>
            <a:chExt cx="9699553" cy="677108"/>
          </a:xfrm>
        </p:grpSpPr>
        <p:sp>
          <p:nvSpPr>
            <p:cNvPr id="71" name="文本框 1"/>
            <p:cNvSpPr txBox="1">
              <a:spLocks noChangeArrowheads="1"/>
            </p:cNvSpPr>
            <p:nvPr/>
          </p:nvSpPr>
          <p:spPr bwMode="auto">
            <a:xfrm>
              <a:off x="1183938" y="1673277"/>
              <a:ext cx="969955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700">
                  <a:latin typeface="楷体" panose="02010609060101010101" pitchFamily="49" charset="-122"/>
                  <a:ea typeface="楷体" panose="02010609060101010101" pitchFamily="49" charset="-122"/>
                </a:rPr>
                <a:t>在   里填上“＞”“＜”或“＝”。</a:t>
              </a:r>
              <a:endPara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842319" y="1744414"/>
              <a:ext cx="504056" cy="50405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9885" y="1801711"/>
            <a:ext cx="5916638" cy="161073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25385" y="1889789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1696" y="1889788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8328" y="2760498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6335" y="2760862"/>
            <a:ext cx="496912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267973" y="956323"/>
            <a:ext cx="8608444" cy="554105"/>
            <a:chOff x="691" y="1706"/>
            <a:chExt cx="17633" cy="1164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421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判断商和被除数大小关系的方法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244342" y="1483520"/>
            <a:ext cx="8511672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计算下列各题，把得数大于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的算式圈起来，你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0" hangingPunct="0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发现了什么？与同伴交流。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1162888" y="2703372"/>
          <a:ext cx="766557" cy="85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" r:id="rId3" imgW="342900" imgH="393700" progId="Equation.KSEE3">
                  <p:embed/>
                </p:oleObj>
              </mc:Choice>
              <mc:Fallback>
                <p:oleObj name="" r:id="rId3" imgW="342900" imgH="393700" progId="Equation.KSEE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888" y="2703372"/>
                        <a:ext cx="766557" cy="8562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724096" y="2701728"/>
          <a:ext cx="795198" cy="857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" r:id="rId5" imgW="355600" imgH="393065" progId="Equation.KSEE3">
                  <p:embed/>
                </p:oleObj>
              </mc:Choice>
              <mc:Fallback>
                <p:oleObj name="" r:id="rId5" imgW="355600" imgH="393065" progId="Equation.KSEE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096" y="2701728"/>
                        <a:ext cx="795198" cy="8579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4313945" y="2945033"/>
          <a:ext cx="653680" cy="373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公式" r:id="rId7" imgW="7315200" imgH="4267200" progId="Equation.KSEE3">
                  <p:embed/>
                </p:oleObj>
              </mc:Choice>
              <mc:Fallback>
                <p:oleObj name="公式" r:id="rId7" imgW="7315200" imgH="4267200" progId="Equation.KSEE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3945" y="2945033"/>
                        <a:ext cx="653680" cy="373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5762276" y="2701728"/>
          <a:ext cx="793513" cy="857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" r:id="rId9" imgW="355600" imgH="393065" progId="Equation.KSEE3">
                  <p:embed/>
                </p:oleObj>
              </mc:Choice>
              <mc:Fallback>
                <p:oleObj name="" r:id="rId9" imgW="355600" imgH="393065" progId="Equation.KSEE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276" y="2701728"/>
                        <a:ext cx="793513" cy="8579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7350438" y="2701728"/>
          <a:ext cx="764873" cy="857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" r:id="rId11" imgW="342900" imgH="393700" progId="Equation.KSEE3">
                  <p:embed/>
                </p:oleObj>
              </mc:Choice>
              <mc:Fallback>
                <p:oleObj name="" r:id="rId11" imgW="342900" imgH="393700" progId="Equation.KSEE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0438" y="2701728"/>
                        <a:ext cx="764873" cy="8579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440726" y="357505"/>
          <a:ext cx="841202" cy="939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" r:id="rId1" imgW="342900" imgH="393700" progId="Equation.KSEE3">
                  <p:embed/>
                </p:oleObj>
              </mc:Choice>
              <mc:Fallback>
                <p:oleObj name="" r:id="rId1" imgW="342900" imgH="393700" progId="Equation.KSEE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0726" y="357505"/>
                        <a:ext cx="841202" cy="939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1429741" y="1301093"/>
          <a:ext cx="872633" cy="94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" r:id="rId3" imgW="355600" imgH="393065" progId="Equation.KSEE3">
                  <p:embed/>
                </p:oleObj>
              </mc:Choice>
              <mc:Fallback>
                <p:oleObj name="" r:id="rId3" imgW="355600" imgH="393065" progId="Equation.KSEE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9741" y="1301093"/>
                        <a:ext cx="872633" cy="941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1437065" y="2307556"/>
          <a:ext cx="717334" cy="409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" r:id="rId5" imgW="304165" imgH="177800" progId="Equation.KSEE3">
                  <p:embed/>
                </p:oleObj>
              </mc:Choice>
              <mc:Fallback>
                <p:oleObj name="" r:id="rId5" imgW="304165" imgH="177800" progId="Equation.KSEE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7065" y="2307556"/>
                        <a:ext cx="717334" cy="4094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1430962" y="2787774"/>
          <a:ext cx="870784" cy="94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" r:id="rId7" imgW="355600" imgH="393065" progId="Equation.KSEE3">
                  <p:embed/>
                </p:oleObj>
              </mc:Choice>
              <mc:Fallback>
                <p:oleObj name="" r:id="rId7" imgW="355600" imgH="393065" progId="Equation.KSEE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0962" y="2787774"/>
                        <a:ext cx="870784" cy="941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/>
        </p:nvGraphicFramePr>
        <p:xfrm>
          <a:off x="1441947" y="3759882"/>
          <a:ext cx="839355" cy="94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" r:id="rId9" imgW="342900" imgH="393700" progId="Equation.KSEE3">
                  <p:embed/>
                </p:oleObj>
              </mc:Choice>
              <mc:Fallback>
                <p:oleObj name="" r:id="rId9" imgW="342900" imgH="393700" progId="Equation.KSEE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947" y="3759882"/>
                        <a:ext cx="839355" cy="941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2239341" y="403176"/>
          <a:ext cx="1808123" cy="939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" r:id="rId11" imgW="735965" imgH="393700" progId="Equation.KSEE3">
                  <p:embed/>
                </p:oleObj>
              </mc:Choice>
              <mc:Fallback>
                <p:oleObj name="" r:id="rId11" imgW="735965" imgH="393700" progId="Equation.KSEE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341" y="403176"/>
                        <a:ext cx="1808123" cy="9396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6"/>
          <p:cNvGraphicFramePr>
            <a:graphicFrameLocks noChangeAspect="1"/>
          </p:cNvGraphicFramePr>
          <p:nvPr/>
        </p:nvGraphicFramePr>
        <p:xfrm>
          <a:off x="2290602" y="1334859"/>
          <a:ext cx="1650975" cy="939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" r:id="rId13" imgW="673100" imgH="393700" progId="Equation.KSEE3">
                  <p:embed/>
                </p:oleObj>
              </mc:Choice>
              <mc:Fallback>
                <p:oleObj name="" r:id="rId13" imgW="673100" imgH="393700" progId="Equation.KSEE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0602" y="1334859"/>
                        <a:ext cx="1650975" cy="9396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7"/>
          <p:cNvGraphicFramePr>
            <a:graphicFrameLocks noChangeAspect="1"/>
          </p:cNvGraphicFramePr>
          <p:nvPr/>
        </p:nvGraphicFramePr>
        <p:xfrm>
          <a:off x="2300365" y="2328225"/>
          <a:ext cx="591616" cy="423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" r:id="rId15" imgW="241300" imgH="177800" progId="Equation.KSEE3">
                  <p:embed/>
                </p:oleObj>
              </mc:Choice>
              <mc:Fallback>
                <p:oleObj name="" r:id="rId15" imgW="241300" imgH="177800" progId="Equation.KSEE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0365" y="2328225"/>
                        <a:ext cx="591616" cy="423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8"/>
          <p:cNvGraphicFramePr>
            <a:graphicFrameLocks noChangeAspect="1"/>
          </p:cNvGraphicFramePr>
          <p:nvPr/>
        </p:nvGraphicFramePr>
        <p:xfrm>
          <a:off x="2302806" y="2825113"/>
          <a:ext cx="1684254" cy="939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" r:id="rId17" imgW="685800" imgH="393700" progId="Equation.KSEE3">
                  <p:embed/>
                </p:oleObj>
              </mc:Choice>
              <mc:Fallback>
                <p:oleObj name="" r:id="rId17" imgW="685800" imgH="393700" progId="Equation.KSEE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2806" y="2825113"/>
                        <a:ext cx="1684254" cy="939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9"/>
          <p:cNvGraphicFramePr>
            <a:graphicFrameLocks noChangeAspect="1"/>
          </p:cNvGraphicFramePr>
          <p:nvPr/>
        </p:nvGraphicFramePr>
        <p:xfrm>
          <a:off x="2318672" y="3784125"/>
          <a:ext cx="1902414" cy="939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" r:id="rId19" imgW="774065" imgH="393700" progId="Equation.KSEE3">
                  <p:embed/>
                </p:oleObj>
              </mc:Choice>
              <mc:Fallback>
                <p:oleObj name="" r:id="rId19" imgW="774065" imgH="393700" progId="Equation.KSEE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8672" y="3784125"/>
                        <a:ext cx="1902414" cy="939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430962" y="442169"/>
            <a:ext cx="270956" cy="425916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0328" y="426251"/>
            <a:ext cx="3044866" cy="1870272"/>
          </a:xfrm>
          <a:prstGeom prst="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4896046" y="1951955"/>
            <a:ext cx="28218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2"/>
          <p:cNvSpPr txBox="1">
            <a:spLocks noChangeArrowheads="1"/>
          </p:cNvSpPr>
          <p:nvPr/>
        </p:nvSpPr>
        <p:spPr bwMode="auto">
          <a:xfrm>
            <a:off x="253827" y="490266"/>
            <a:ext cx="8193457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）算一算，说一说进行分数除法计算时要注意些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1666264" y="1491630"/>
          <a:ext cx="747411" cy="836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公式" r:id="rId1" imgW="342900" imgH="393700" progId="Equation.KSEE3">
                  <p:embed/>
                </p:oleObj>
              </mc:Choice>
              <mc:Fallback>
                <p:oleObj name="公式" r:id="rId1" imgW="342900" imgH="393700" progId="Equation.KSEE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264" y="1491630"/>
                        <a:ext cx="747411" cy="8368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4203218" y="1449295"/>
          <a:ext cx="801878" cy="83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公式" r:id="rId3" imgW="368300" imgH="393700" progId="Equation.KSEE3">
                  <p:embed/>
                </p:oleObj>
              </mc:Choice>
              <mc:Fallback>
                <p:oleObj name="公式" r:id="rId3" imgW="368300" imgH="393700" progId="Equation.KSEE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3218" y="1449295"/>
                        <a:ext cx="801878" cy="8368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6426104" y="1428159"/>
          <a:ext cx="886604" cy="83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公式" r:id="rId5" imgW="405765" imgH="393065" progId="Equation.KSEE3">
                  <p:embed/>
                </p:oleObj>
              </mc:Choice>
              <mc:Fallback>
                <p:oleObj name="公式" r:id="rId5" imgW="405765" imgH="393065" progId="Equation.KSEE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6104" y="1428159"/>
                        <a:ext cx="886604" cy="8368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232403" y="2863439"/>
            <a:ext cx="287939" cy="30082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24"/>
          <p:cNvSpPr txBox="1">
            <a:spLocks noChangeArrowheads="1"/>
          </p:cNvSpPr>
          <p:nvPr/>
        </p:nvSpPr>
        <p:spPr bwMode="auto">
          <a:xfrm>
            <a:off x="4045633" y="2953799"/>
            <a:ext cx="361335" cy="34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1</a:t>
            </a:r>
            <a:endParaRPr lang="zh-CN" altLang="en-US"/>
          </a:p>
        </p:txBody>
      </p:sp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1389666" y="2409733"/>
          <a:ext cx="941071" cy="37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公式" r:id="rId7" imgW="431165" imgH="177800" progId="Equation.KSEE3">
                  <p:embed/>
                </p:oleObj>
              </mc:Choice>
              <mc:Fallback>
                <p:oleObj name="公式" r:id="rId7" imgW="431165" imgH="177800" progId="Equation.KSEE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9666" y="2409733"/>
                        <a:ext cx="941071" cy="3778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1389666" y="2994200"/>
          <a:ext cx="691430" cy="377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公式" r:id="rId9" imgW="316865" imgH="177800" progId="Equation.KSEE3">
                  <p:embed/>
                </p:oleObj>
              </mc:Choice>
              <mc:Fallback>
                <p:oleObj name="公式" r:id="rId9" imgW="316865" imgH="177800" progId="Equation.KSEE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9666" y="2994200"/>
                        <a:ext cx="691430" cy="3778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3907666" y="2335157"/>
          <a:ext cx="1077239" cy="83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公式" r:id="rId11" imgW="11887200" imgH="9448800" progId="Equation.KSEE3">
                  <p:embed/>
                </p:oleObj>
              </mc:Choice>
              <mc:Fallback>
                <p:oleObj name="公式" r:id="rId11" imgW="11887200" imgH="9448800" progId="Equation.KSEE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666" y="2335157"/>
                        <a:ext cx="1077239" cy="8368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连接符 11"/>
          <p:cNvCxnSpPr/>
          <p:nvPr/>
        </p:nvCxnSpPr>
        <p:spPr>
          <a:xfrm>
            <a:off x="4687405" y="2380738"/>
            <a:ext cx="287939" cy="30082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0"/>
          <p:cNvSpPr txBox="1">
            <a:spLocks noChangeArrowheads="1"/>
          </p:cNvSpPr>
          <p:nvPr/>
        </p:nvSpPr>
        <p:spPr bwMode="auto">
          <a:xfrm>
            <a:off x="4939813" y="2242238"/>
            <a:ext cx="361335" cy="34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2</a:t>
            </a:r>
            <a:endParaRPr lang="zh-CN" altLang="en-US"/>
          </a:p>
        </p:txBody>
      </p:sp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3922040" y="3254621"/>
          <a:ext cx="606704" cy="836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公式" r:id="rId13" imgW="279400" imgH="393700" progId="Equation.KSEE3">
                  <p:embed/>
                </p:oleObj>
              </mc:Choice>
              <mc:Fallback>
                <p:oleObj name="公式" r:id="rId13" imgW="279400" imgH="393700" progId="Equation.KSEE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2040" y="3254621"/>
                        <a:ext cx="606704" cy="8368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6142367" y="2328958"/>
          <a:ext cx="1217946" cy="83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公式" r:id="rId15" imgW="558800" imgH="393700" progId="Equation.KSEE3">
                  <p:embed/>
                </p:oleObj>
              </mc:Choice>
              <mc:Fallback>
                <p:oleObj name="公式" r:id="rId15" imgW="558800" imgH="393700" progId="Equation.KSEE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2367" y="2328958"/>
                        <a:ext cx="1217946" cy="8368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1"/>
          <p:cNvGraphicFramePr>
            <a:graphicFrameLocks noChangeAspect="1"/>
          </p:cNvGraphicFramePr>
          <p:nvPr/>
        </p:nvGraphicFramePr>
        <p:xfrm>
          <a:off x="6151688" y="3247059"/>
          <a:ext cx="774645" cy="836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公式" r:id="rId17" imgW="355600" imgH="393065" progId="Equation.KSEE3">
                  <p:embed/>
                </p:oleObj>
              </mc:Choice>
              <mc:Fallback>
                <p:oleObj name="公式" r:id="rId17" imgW="355600" imgH="393065" progId="Equation.KSEE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688" y="3247059"/>
                        <a:ext cx="774645" cy="8368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617574" y="727617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33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9502" y="1291114"/>
            <a:ext cx="7364996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一个数（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除外）除以分数，如果除数小于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除外），则商比被除数大；如果除数等于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，则商和被除数相等；如果除数大于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，则商比被除数小。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" descr="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9633" y="711280"/>
            <a:ext cx="2213990" cy="565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5"/>
          <p:cNvSpPr txBox="1"/>
          <p:nvPr/>
        </p:nvSpPr>
        <p:spPr>
          <a:xfrm>
            <a:off x="843855" y="698183"/>
            <a:ext cx="1585432" cy="48339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小试牛刀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315" y="1398747"/>
            <a:ext cx="7975736" cy="900247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想一想，把得数小于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的算式圈起来。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P59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T4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noProof="1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3422" y="2586648"/>
            <a:ext cx="7877347" cy="129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4"/>
          <p:cNvSpPr/>
          <p:nvPr/>
        </p:nvSpPr>
        <p:spPr>
          <a:xfrm>
            <a:off x="2427552" y="2586649"/>
            <a:ext cx="1244634" cy="14186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  <p:sp>
        <p:nvSpPr>
          <p:cNvPr id="8" name="圆角矩形 5"/>
          <p:cNvSpPr/>
          <p:nvPr/>
        </p:nvSpPr>
        <p:spPr>
          <a:xfrm>
            <a:off x="4091749" y="2586648"/>
            <a:ext cx="1244634" cy="14186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1700" b="1"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图片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388852" y="1055847"/>
            <a:ext cx="8366540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zh-CN" altLang="en-US" sz="2700" b="1">
                <a:solidFill>
                  <a:srgbClr val="F599C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判断：一个数（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除外）除以分数，商一定大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于这个数。                             （  ）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404" name="文本框 20"/>
          <p:cNvSpPr txBox="1"/>
          <p:nvPr/>
        </p:nvSpPr>
        <p:spPr>
          <a:xfrm>
            <a:off x="954383" y="2588211"/>
            <a:ext cx="7529123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spc="-229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错因分析：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商和被除数的大小由除数的大小关系决定。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9745" y="2102368"/>
            <a:ext cx="1801235" cy="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09744" y="3614536"/>
            <a:ext cx="1779270" cy="3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4" grpId="0"/>
    </p:bldLst>
  </p:timing>
</p:sld>
</file>

<file path=ppt/tags/tag1.xml><?xml version="1.0" encoding="utf-8"?>
<p:tagLst xmlns:p="http://schemas.openxmlformats.org/presentationml/2006/main">
  <p:tag name="KSO_WPP_MARK_KEY" val="4852308e-3241-477e-9cb3-fda4e541944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</Words>
  <Application>WPS 演示</Application>
  <PresentationFormat>全屏显示(16:9)</PresentationFormat>
  <Paragraphs>140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34</vt:i4>
      </vt:variant>
      <vt:variant>
        <vt:lpstr>幻灯片标题</vt:lpstr>
      </vt:variant>
      <vt:variant>
        <vt:i4>16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Times New Roman</vt:lpstr>
      <vt:lpstr>Arial</vt:lpstr>
      <vt:lpstr>Arial Unicode MS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182</cp:revision>
  <dcterms:created xsi:type="dcterms:W3CDTF">2018-10-27T09:08:00Z</dcterms:created>
  <dcterms:modified xsi:type="dcterms:W3CDTF">2023-02-09T05:19:11Z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83B12DD3AD094B42B84B766D2856EC82</vt:lpwstr>
  </property>
</Properties>
</file>