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wmf" ContentType="image/x-wm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9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27.wmf"/><Relationship Id="rId17" Type="http://schemas.openxmlformats.org/officeDocument/2006/relationships/vmlDrawing" Target="../drawings/vmlDrawing7.vml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slide" Target="slide1.xml"/><Relationship Id="rId13" Type="http://schemas.openxmlformats.org/officeDocument/2006/relationships/image" Target="../media/image2.emf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34.emf"/><Relationship Id="rId4" Type="http://schemas.openxmlformats.org/officeDocument/2006/relationships/image" Target="../media/image33.png"/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4.xml"/><Relationship Id="rId4" Type="http://schemas.openxmlformats.org/officeDocument/2006/relationships/slide" Target="slide26.xml"/><Relationship Id="rId3" Type="http://schemas.openxmlformats.org/officeDocument/2006/relationships/slide" Target="slide24.xml"/><Relationship Id="rId2" Type="http://schemas.openxmlformats.org/officeDocument/2006/relationships/audio" Target="../media/audio2.wav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9.png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9.xml"/><Relationship Id="rId10" Type="http://schemas.openxmlformats.org/officeDocument/2006/relationships/image" Target="../media/image43.wmf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9.wmf"/><Relationship Id="rId2" Type="http://schemas.openxmlformats.org/officeDocument/2006/relationships/oleObject" Target="../embeddings/oleObject38.bin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8.png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9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9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9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48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wmf"/><Relationship Id="rId8" Type="http://schemas.openxmlformats.org/officeDocument/2006/relationships/oleObject" Target="../embeddings/oleObject2.bin"/><Relationship Id="rId7" Type="http://schemas.openxmlformats.org/officeDocument/2006/relationships/image" Target="../media/image7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10" Type="http://schemas.openxmlformats.org/officeDocument/2006/relationships/oleObject" Target="../embeddings/oleObject3.bin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6.png"/><Relationship Id="rId4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wmf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10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9.bin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oleObject" Target="../embeddings/oleObject13.bin"/><Relationship Id="rId7" Type="http://schemas.openxmlformats.org/officeDocument/2006/relationships/image" Target="../media/image9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9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18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7.wmf"/><Relationship Id="rId2" Type="http://schemas.openxmlformats.org/officeDocument/2006/relationships/oleObject" Target="../embeddings/oleObject16.bin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21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20.bin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17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slide" Target="slide1.xml"/><Relationship Id="rId13" Type="http://schemas.openxmlformats.org/officeDocument/2006/relationships/image" Target="../media/image2.emf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7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394085" y="475598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680101" y="474647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894679" y="474647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179507" y="475598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0" y="963885"/>
            <a:ext cx="914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7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 </a:t>
            </a:r>
            <a:r>
              <a:rPr lang="zh-CN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用</a:t>
            </a:r>
            <a:r>
              <a:rPr lang="zh-CN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方程解决问题</a:t>
            </a:r>
            <a:endParaRPr lang="zh-CN" altLang="en-US" sz="36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5854" y="2420888"/>
            <a:ext cx="915985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zh-CN" sz="6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邮</a:t>
            </a:r>
            <a:r>
              <a:rPr lang="zh-CN" altLang="zh-CN" sz="6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票的张</a:t>
            </a:r>
            <a:r>
              <a:rPr lang="zh-CN" altLang="zh-CN" sz="6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zh-CN" sz="66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467544" y="769928"/>
            <a:ext cx="8136904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星期日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丁丁一家围在一起读书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看报。想一想、算一算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丁丁的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姐姐和妈妈今年各是多少岁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9552" y="2834933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解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:</a:t>
            </a:r>
            <a:r>
              <a:rPr lang="zh-CN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设姐姐今年</a:t>
            </a:r>
            <a:r>
              <a:rPr lang="en-US" altLang="zh-CN" sz="28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岁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妈妈今年</a:t>
            </a:r>
            <a:r>
              <a:rPr lang="en-US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en-US" altLang="zh-CN" sz="28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>
                <a:solidFill>
                  <a:srgbClr val="C00000"/>
                </a:solidFill>
                <a:latin typeface="+mn-ea"/>
                <a:ea typeface="+mn-ea"/>
              </a:rPr>
              <a:t>岁。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4480" y="3500438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=52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8728" y="5143512"/>
            <a:ext cx="2212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=3×13=39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71670" y="4071942"/>
            <a:ext cx="1107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=52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14546" y="464344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=13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8596" y="5786454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华文楷体"/>
              </a:rPr>
              <a:t>答</a:t>
            </a:r>
            <a:r>
              <a:rPr lang="en-US" altLang="zh-CN" sz="2800" dirty="0" smtClean="0">
                <a:latin typeface="华文楷体"/>
              </a:rPr>
              <a:t>:</a:t>
            </a:r>
            <a:r>
              <a:rPr lang="zh-CN" altLang="zh-CN" sz="2800" dirty="0" smtClean="0">
                <a:latin typeface="华文楷体"/>
              </a:rPr>
              <a:t>丁丁的姐姐和妈妈今年各是</a:t>
            </a:r>
            <a:r>
              <a:rPr lang="en-US" altLang="zh-CN" sz="2800" dirty="0" smtClean="0">
                <a:latin typeface="华文楷体"/>
              </a:rPr>
              <a:t>13</a:t>
            </a:r>
            <a:r>
              <a:rPr lang="zh-CN" altLang="zh-CN" sz="2800" dirty="0" smtClean="0">
                <a:latin typeface="华文楷体"/>
              </a:rPr>
              <a:t>岁</a:t>
            </a:r>
            <a:r>
              <a:rPr lang="en-US" altLang="zh-CN" sz="2800" dirty="0" smtClean="0">
                <a:latin typeface="华文楷体"/>
              </a:rPr>
              <a:t>,39</a:t>
            </a:r>
            <a:r>
              <a:rPr lang="zh-CN" altLang="zh-CN" sz="2800" dirty="0" smtClean="0">
                <a:latin typeface="华文楷体"/>
              </a:rPr>
              <a:t>岁。</a:t>
            </a:r>
            <a:endParaRPr lang="zh-CN" altLang="en-US" sz="2800" dirty="0">
              <a:latin typeface="华文楷体"/>
            </a:endParaRPr>
          </a:p>
        </p:txBody>
      </p:sp>
      <p:pic>
        <p:nvPicPr>
          <p:cNvPr id="13" name="zc267.jpg" descr="id:2147516939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3357562"/>
            <a:ext cx="4143372" cy="235745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428596" y="1142984"/>
            <a:ext cx="8120063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根据下面题中的信息写出等量关系，再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列</a:t>
            </a: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方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程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解决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问题。</a:t>
            </a: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⑴这幅画的长、宽各是多少厘米？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4" name="图片 8" descr="9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7175" y="3192686"/>
            <a:ext cx="4968875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71538" y="3143248"/>
            <a:ext cx="2905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解：设宽为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 cm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000100" y="3786190"/>
            <a:ext cx="36004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＋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）</a:t>
            </a:r>
            <a:r>
              <a:rPr lang="en-US" altLang="zh-CN" sz="2800" b="1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×2</a:t>
            </a:r>
            <a:r>
              <a:rPr lang="zh-CN" altLang="en-US" sz="2800" b="1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＝</a:t>
            </a:r>
            <a:r>
              <a:rPr lang="en-US" altLang="zh-CN" sz="2800" b="1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162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14414" y="5715016"/>
            <a:ext cx="4496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答：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长为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54 cm,</a:t>
            </a:r>
            <a:r>
              <a:rPr lang="zh-CN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宽为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27 cm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。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71470" y="571480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00364" y="4357694"/>
            <a:ext cx="36004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＝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27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4414" y="5000636"/>
            <a:ext cx="30460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27 × 2=54 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（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cm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）</a:t>
            </a:r>
            <a:endParaRPr lang="zh-CN" altLang="en-US" sz="2800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500034" y="571480"/>
            <a:ext cx="8120063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根据下面题中的信息写出等量关系，再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列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方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程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解决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问题。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⑵白键和黑键各有多少？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" name="图片 4" descr="10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11663" y="3041650"/>
            <a:ext cx="42481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10" y="2857496"/>
            <a:ext cx="43195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解：设黑键有</a:t>
            </a:r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个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42976" y="4714884"/>
            <a:ext cx="43211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36+16=52(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个）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5429264"/>
            <a:ext cx="49696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答：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白键有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52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黑键有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2800" dirty="0" smtClean="0">
                <a:latin typeface="华文楷体" pitchFamily="2" charset="-122"/>
                <a:ea typeface="华文楷体" pitchFamily="2" charset="-122"/>
              </a:rPr>
              <a:t>个。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4414" y="3500438"/>
            <a:ext cx="43195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8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+16=88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14546" y="4071942"/>
            <a:ext cx="43195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=36</a:t>
            </a:r>
            <a:endParaRPr lang="zh-CN" altLang="en-US" sz="2800" b="1" dirty="0">
              <a:solidFill>
                <a:srgbClr val="C00000"/>
              </a:solidFill>
              <a:latin typeface="华文楷体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714348" y="1000108"/>
            <a:ext cx="8120063" cy="630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解方程。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1000125" y="1586954"/>
          <a:ext cx="15097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公式" r:id="rId1" imgW="621665" imgH="177800" progId="Equation.KSEE3">
                  <p:embed/>
                </p:oleObj>
              </mc:Choice>
              <mc:Fallback>
                <p:oleObj name="公式" r:id="rId1" imgW="621665" imgH="177800" progId="Equation.KSEE3">
                  <p:embed/>
                  <p:pic>
                    <p:nvPicPr>
                      <p:cNvPr id="0" name="图片 71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25" y="1586954"/>
                        <a:ext cx="15097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413125" y="1586954"/>
          <a:ext cx="1879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公式" r:id="rId3" imgW="774065" imgH="177800" progId="Equation.KSEE3">
                  <p:embed/>
                </p:oleObj>
              </mc:Choice>
              <mc:Fallback>
                <p:oleObj name="公式" r:id="rId3" imgW="774065" imgH="177800" progId="Equation.KSEE3">
                  <p:embed/>
                  <p:pic>
                    <p:nvPicPr>
                      <p:cNvPr id="0" name="图片 71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125" y="1586954"/>
                        <a:ext cx="18796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6156325" y="1556792"/>
          <a:ext cx="1725613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公式" r:id="rId5" imgW="711200" imgH="203200" progId="Equation.KSEE3">
                  <p:embed/>
                </p:oleObj>
              </mc:Choice>
              <mc:Fallback>
                <p:oleObj name="公式" r:id="rId5" imgW="711200" imgH="203200" progId="Equation.KSEE3">
                  <p:embed/>
                  <p:pic>
                    <p:nvPicPr>
                      <p:cNvPr id="0" name="图片 71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1556792"/>
                        <a:ext cx="1725613" cy="493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895350" y="3573264"/>
          <a:ext cx="172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公式" r:id="rId7" imgW="711200" imgH="177800" progId="Equation.KSEE3">
                  <p:embed/>
                </p:oleObj>
              </mc:Choice>
              <mc:Fallback>
                <p:oleObj name="公式" r:id="rId7" imgW="711200" imgH="177800" progId="Equation.KSEE3">
                  <p:embed/>
                  <p:pic>
                    <p:nvPicPr>
                      <p:cNvPr id="0" name="图片 71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3573264"/>
                        <a:ext cx="17256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492500" y="3573264"/>
          <a:ext cx="172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公式" r:id="rId9" imgW="711200" imgH="177800" progId="Equation.KSEE3">
                  <p:embed/>
                </p:oleObj>
              </mc:Choice>
              <mc:Fallback>
                <p:oleObj name="公式" r:id="rId9" imgW="711200" imgH="177800" progId="Equation.KSEE3">
                  <p:embed/>
                  <p:pic>
                    <p:nvPicPr>
                      <p:cNvPr id="0" name="图片 71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3573264"/>
                        <a:ext cx="17256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6035675" y="3573264"/>
          <a:ext cx="19732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公式" r:id="rId11" imgW="812165" imgH="177800" progId="Equation.KSEE3">
                  <p:embed/>
                </p:oleObj>
              </mc:Choice>
              <mc:Fallback>
                <p:oleObj name="公式" r:id="rId11" imgW="812165" imgH="177800" progId="Equation.KSEE3">
                  <p:embed/>
                  <p:pic>
                    <p:nvPicPr>
                      <p:cNvPr id="0" name="图片 71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5675" y="3573264"/>
                        <a:ext cx="197326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1" name="Text Box 18">
              <a:hlinkClick r:id="rId14" action="ppaction://hlinksldjump" highlightClick="1">
                <a:snd r:embed="rId1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790811" y="2761764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27133" y="2761764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76256" y="273749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63688" y="4738959"/>
            <a:ext cx="8691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4298" y="4749412"/>
            <a:ext cx="9492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58987" y="4725144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=1.6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27317" y="213285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20608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4139952" y="2157124"/>
            <a:ext cx="1107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=70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32240" y="2132856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03848" y="20608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6084168" y="20608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1627317" y="4177656"/>
            <a:ext cx="10486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1560" y="41056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4139952" y="4201924"/>
            <a:ext cx="1128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2240" y="4177656"/>
            <a:ext cx="1197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=4.8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03848" y="41056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0" name="TextBox 29"/>
          <p:cNvSpPr txBox="1"/>
          <p:nvPr/>
        </p:nvSpPr>
        <p:spPr>
          <a:xfrm>
            <a:off x="6084168" y="410564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-71470" y="50004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410618" y="2997201"/>
            <a:ext cx="4465638" cy="1944688"/>
            <a:chOff x="1337" y="1842"/>
            <a:chExt cx="2813" cy="1225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42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00">
                <a:alpha val="88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0000"/>
                  </a:solidFill>
                  <a:latin typeface="+mn-ea"/>
                  <a:ea typeface="+mn-ea"/>
                </a:rPr>
                <a:t>巧练笔，快来加入吧！</a:t>
              </a:r>
              <a:endParaRPr lang="en-US" altLang="zh-CN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-108520" y="908720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750" y="1497013"/>
            <a:ext cx="86042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妈妈的年龄比小丽年龄的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倍多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岁，妈妈今年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37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，小丽今年几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呢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？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列方程解决问题。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9832" y="3175809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设小丽今年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岁。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07904" y="3913892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+4=37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72354" y="4489956"/>
            <a:ext cx="1407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=37-4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6879" y="5046856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=11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59832" y="5714092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小丽今年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800" dirty="0" smtClean="0"/>
              <a:t>岁。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7050" y="620688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916433" y="1581616"/>
            <a:ext cx="81200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平均每盘有几个橘子？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7" name="图片 3" descr="1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8987" y="2204864"/>
            <a:ext cx="4545013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683568" y="2780928"/>
            <a:ext cx="4472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设平均每盘有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个橘子。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5576" y="4941168"/>
            <a:ext cx="4312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平均每盘有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800" dirty="0" smtClean="0"/>
              <a:t>个橘子。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051720" y="3481844"/>
            <a:ext cx="1492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+2=50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635429" y="4057908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=12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0004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539750" y="1340768"/>
            <a:ext cx="8120063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如图，正方形的周长比等边三角形的周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长</a:t>
            </a:r>
            <a:endParaRPr lang="en-US" altLang="zh-CN" sz="32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多</a:t>
            </a:r>
            <a:r>
              <a:rPr lang="en-US" altLang="zh-CN" sz="3200" b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5cm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正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方形和三角形周长各是多少厘米？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9218" name="Picture 2" descr="C:\Users\Administrator\Desktop\图片2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1419" y="2852936"/>
            <a:ext cx="3529013" cy="2032000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1691680" y="3284984"/>
            <a:ext cx="1407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4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-3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=5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23431" y="4941168"/>
            <a:ext cx="2528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5×4=20(cm)</a:t>
            </a:r>
            <a:r>
              <a:rPr lang="zh-CN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08437" y="3861048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03648" y="4417948"/>
            <a:ext cx="25282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5×3=15(cm)</a:t>
            </a:r>
            <a:r>
              <a:rPr lang="zh-CN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7544" y="5642084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正方形周长为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800" dirty="0" smtClean="0"/>
              <a:t>三角形周长为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cm</a:t>
            </a:r>
            <a:r>
              <a:rPr lang="zh-CN" altLang="zh-CN" sz="2800" dirty="0" smtClean="0"/>
              <a:t>。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83568" y="2689756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</a:t>
            </a:r>
            <a:r>
              <a:rPr lang="zh-CN" altLang="en-US" sz="2800" dirty="0" smtClean="0"/>
              <a:t>正方形的边长是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800" dirty="0" smtClean="0"/>
              <a:t>厘米</a:t>
            </a:r>
            <a:r>
              <a:rPr lang="zh-CN" altLang="zh-CN" sz="2800" dirty="0" smtClean="0"/>
              <a:t>。</a:t>
            </a:r>
            <a:endParaRPr lang="zh-CN" altLang="en-US" sz="28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8" grpId="0"/>
      <p:bldP spid="39" grpId="0"/>
      <p:bldP spid="40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50004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70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12"/>
          <p:cNvGrpSpPr/>
          <p:nvPr/>
        </p:nvGrpSpPr>
        <p:grpSpPr bwMode="auto">
          <a:xfrm>
            <a:off x="5292725" y="6237312"/>
            <a:ext cx="2376488" cy="563562"/>
            <a:chOff x="1474" y="3765"/>
            <a:chExt cx="952" cy="355"/>
          </a:xfrm>
        </p:grpSpPr>
        <p:sp>
          <p:nvSpPr>
            <p:cNvPr id="4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000100" y="1142984"/>
            <a:ext cx="6357982" cy="1552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28596" y="1000108"/>
            <a:ext cx="8120063" cy="557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6.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571472" y="2786058"/>
            <a:ext cx="8120063" cy="14138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    如果它们都在生长旺盛期，开始时竹子高</a:t>
            </a: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32cm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，钟状菌高</a:t>
            </a: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0.5cm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。几时后钟状菌的高度能赶上竹子？先说一说等量关系，再列方程解决。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4214818"/>
            <a:ext cx="5391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解</a:t>
            </a:r>
            <a:r>
              <a:rPr lang="en-US" altLang="zh-CN" dirty="0" smtClean="0"/>
              <a:t>:</a:t>
            </a:r>
            <a:r>
              <a:rPr lang="zh-CN" altLang="zh-CN" dirty="0" smtClean="0"/>
              <a:t>设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dirty="0" smtClean="0"/>
              <a:t>时后钟状菌的高度能赶上竹子。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564357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答</a:t>
            </a:r>
            <a:r>
              <a:rPr lang="en-US" altLang="zh-CN" dirty="0" smtClean="0"/>
              <a:t>: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 smtClean="0"/>
              <a:t>时后钟状菌的高度能赶上竹子。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7356" y="4643446"/>
            <a:ext cx="2170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32+4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5+25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0298" y="5143512"/>
            <a:ext cx="898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=1.5</a:t>
            </a:r>
            <a:endParaRPr lang="zh-CN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5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35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 bwMode="auto">
            <a:xfrm>
              <a:off x="1519" y="1507"/>
              <a:ext cx="1769" cy="699"/>
              <a:chOff x="0" y="-21"/>
              <a:chExt cx="1769" cy="806"/>
            </a:xfrm>
          </p:grpSpPr>
          <p:sp>
            <p:nvSpPr>
              <p:cNvPr id="31" name="AutoShape 15">
                <a:hlinkClick r:id="rId3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-21"/>
                <a:ext cx="1633" cy="806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70"/>
                <a:ext cx="1769" cy="48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9" name="AutoShape 18">
                <a:hlinkClick r:id="rId4" action="ppaction://hlinksldjump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43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44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6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47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55576" y="1283276"/>
            <a:ext cx="760015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明明有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张邮票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乐乐的邮票张数是明明的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乐乐有多少张邮票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483768" y="3697868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华文楷体"/>
              </a:rPr>
              <a:t>乐乐有</a:t>
            </a:r>
            <a:r>
              <a:rPr lang="en-US" altLang="zh-CN" sz="3200" dirty="0" smtClean="0">
                <a:latin typeface="华文楷体"/>
              </a:rPr>
              <a:t>5</a:t>
            </a:r>
            <a:r>
              <a:rPr lang="en-US" altLang="zh-CN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latin typeface="华文楷体"/>
              </a:rPr>
              <a:t>张邮票</a:t>
            </a:r>
            <a:r>
              <a:rPr lang="zh-CN" altLang="en-US" sz="3200" dirty="0" smtClean="0">
                <a:latin typeface="华文楷体"/>
              </a:rPr>
              <a:t>。</a:t>
            </a:r>
            <a:endParaRPr lang="zh-CN" altLang="zh-CN" sz="32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5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47261" y="836712"/>
            <a:ext cx="41008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解方程。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476672"/>
            <a:ext cx="47625" cy="142875"/>
          </a:xfrm>
          <a:prstGeom prst="rect">
            <a:avLst/>
          </a:prstGeom>
          <a:noFill/>
        </p:spPr>
      </p:pic>
      <p:graphicFrame>
        <p:nvGraphicFramePr>
          <p:cNvPr id="20484" name="Object 5"/>
          <p:cNvGraphicFramePr>
            <a:graphicFrameLocks noChangeAspect="1"/>
          </p:cNvGraphicFramePr>
          <p:nvPr/>
        </p:nvGraphicFramePr>
        <p:xfrm>
          <a:off x="1575247" y="1926060"/>
          <a:ext cx="17256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Equation" r:id="rId3" imgW="711200" imgH="177800" progId="Equation.KSEE3">
                  <p:embed/>
                </p:oleObj>
              </mc:Choice>
              <mc:Fallback>
                <p:oleObj name="Equation" r:id="rId3" imgW="711200" imgH="177800" progId="Equation.KSEE3">
                  <p:embed/>
                  <p:pic>
                    <p:nvPicPr>
                      <p:cNvPr id="0" name="图片 82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247" y="1926060"/>
                        <a:ext cx="172561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5" name="Object 3"/>
          <p:cNvGraphicFramePr>
            <a:graphicFrameLocks noChangeAspect="1"/>
          </p:cNvGraphicFramePr>
          <p:nvPr/>
        </p:nvGraphicFramePr>
        <p:xfrm>
          <a:off x="4849589" y="1644650"/>
          <a:ext cx="1817688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Equation" r:id="rId5" imgW="748665" imgH="393700" progId="Equation.KSEE3">
                  <p:embed/>
                </p:oleObj>
              </mc:Choice>
              <mc:Fallback>
                <p:oleObj name="Equation" r:id="rId5" imgW="748665" imgH="393700" progId="Equation.KSEE3">
                  <p:embed/>
                  <p:pic>
                    <p:nvPicPr>
                      <p:cNvPr id="0" name="图片 82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589" y="1644650"/>
                        <a:ext cx="1817688" cy="957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6" name="Object 6"/>
          <p:cNvGraphicFramePr>
            <a:graphicFrameLocks noChangeAspect="1"/>
          </p:cNvGraphicFramePr>
          <p:nvPr/>
        </p:nvGraphicFramePr>
        <p:xfrm>
          <a:off x="1192660" y="4149328"/>
          <a:ext cx="24971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Equation" r:id="rId7" imgW="1028065" imgH="177800" progId="Equation.KSEE3">
                  <p:embed/>
                </p:oleObj>
              </mc:Choice>
              <mc:Fallback>
                <p:oleObj name="Equation" r:id="rId7" imgW="1028065" imgH="177800" progId="Equation.KSEE3">
                  <p:embed/>
                  <p:pic>
                    <p:nvPicPr>
                      <p:cNvPr id="0" name="图片 82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660" y="4149328"/>
                        <a:ext cx="249713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7" name="Object 6"/>
          <p:cNvGraphicFramePr>
            <a:graphicFrameLocks noChangeAspect="1"/>
          </p:cNvGraphicFramePr>
          <p:nvPr/>
        </p:nvGraphicFramePr>
        <p:xfrm>
          <a:off x="4574952" y="4129856"/>
          <a:ext cx="23733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9" imgW="977265" imgH="177800" progId="Equation.KSEE3">
                  <p:embed/>
                </p:oleObj>
              </mc:Choice>
              <mc:Fallback>
                <p:oleObj name="Equation" r:id="rId9" imgW="977265" imgH="177800" progId="Equation.KSEE3">
                  <p:embed/>
                  <p:pic>
                    <p:nvPicPr>
                      <p:cNvPr id="0" name="图片 82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4952" y="4129856"/>
                        <a:ext cx="2373312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矩形 30"/>
          <p:cNvSpPr/>
          <p:nvPr/>
        </p:nvSpPr>
        <p:spPr>
          <a:xfrm>
            <a:off x="2331355" y="3193812"/>
            <a:ext cx="748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03197" y="3193812"/>
            <a:ext cx="1107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=124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67861" y="2564904"/>
            <a:ext cx="1107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=48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52104" y="24928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5" name="矩形 34"/>
          <p:cNvSpPr/>
          <p:nvPr/>
        </p:nvSpPr>
        <p:spPr>
          <a:xfrm>
            <a:off x="5292080" y="2589172"/>
            <a:ext cx="13773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=62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79912" y="249289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37" name="矩形 36"/>
          <p:cNvSpPr/>
          <p:nvPr/>
        </p:nvSpPr>
        <p:spPr>
          <a:xfrm>
            <a:off x="2612442" y="5426060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=1.5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51585" y="5426060"/>
            <a:ext cx="908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52872" y="4797152"/>
            <a:ext cx="1467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3.8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=5.7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33191" y="470598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  <p:sp>
        <p:nvSpPr>
          <p:cNvPr id="41" name="矩形 40"/>
          <p:cNvSpPr/>
          <p:nvPr/>
        </p:nvSpPr>
        <p:spPr>
          <a:xfrm>
            <a:off x="5284168" y="4821420"/>
            <a:ext cx="16466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5.1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=56.1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72000" y="470598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解：</a:t>
            </a:r>
            <a:endParaRPr lang="zh-CN" altLang="en-US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71600" y="836712"/>
            <a:ext cx="6367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看图列方程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并求解。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55601" y="2024335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小麦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47664" y="2916233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稻谷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2" name="组合 75"/>
          <p:cNvGrpSpPr/>
          <p:nvPr/>
        </p:nvGrpSpPr>
        <p:grpSpPr>
          <a:xfrm>
            <a:off x="3563888" y="2276872"/>
            <a:ext cx="720080" cy="144016"/>
            <a:chOff x="2627784" y="2334592"/>
            <a:chExt cx="720080" cy="15830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76"/>
          <p:cNvGrpSpPr/>
          <p:nvPr/>
        </p:nvGrpSpPr>
        <p:grpSpPr>
          <a:xfrm>
            <a:off x="3563888" y="3212976"/>
            <a:ext cx="720080" cy="144016"/>
            <a:chOff x="2627784" y="2334592"/>
            <a:chExt cx="720080" cy="15830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80"/>
          <p:cNvGrpSpPr/>
          <p:nvPr/>
        </p:nvGrpSpPr>
        <p:grpSpPr>
          <a:xfrm>
            <a:off x="4283968" y="3212976"/>
            <a:ext cx="720080" cy="144016"/>
            <a:chOff x="2627784" y="2334592"/>
            <a:chExt cx="720080" cy="158304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84"/>
          <p:cNvGrpSpPr/>
          <p:nvPr/>
        </p:nvGrpSpPr>
        <p:grpSpPr>
          <a:xfrm>
            <a:off x="5012432" y="3212976"/>
            <a:ext cx="720080" cy="144016"/>
            <a:chOff x="2627784" y="2334592"/>
            <a:chExt cx="720080" cy="158304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右大括号 37"/>
          <p:cNvSpPr/>
          <p:nvPr/>
        </p:nvSpPr>
        <p:spPr>
          <a:xfrm rot="10800000" flipH="1">
            <a:off x="5868144" y="2132856"/>
            <a:ext cx="412549" cy="1405489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868144" y="2564904"/>
            <a:ext cx="223224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吨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右大括号 39"/>
          <p:cNvSpPr/>
          <p:nvPr/>
        </p:nvSpPr>
        <p:spPr>
          <a:xfrm rot="5400000">
            <a:off x="4535996" y="2456892"/>
            <a:ext cx="216024" cy="2160240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41" name="Object 7"/>
          <p:cNvGraphicFramePr>
            <a:graphicFrameLocks noChangeAspect="1"/>
          </p:cNvGraphicFramePr>
          <p:nvPr/>
        </p:nvGraphicFramePr>
        <p:xfrm>
          <a:off x="4355976" y="3645024"/>
          <a:ext cx="5381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公式" r:id="rId2" imgW="190500" imgH="177800" progId="Equation.KSEE3">
                  <p:embed/>
                </p:oleObj>
              </mc:Choice>
              <mc:Fallback>
                <p:oleObj name="公式" r:id="rId2" imgW="190500" imgH="177800" progId="Equation.KSEE3">
                  <p:embed/>
                  <p:pic>
                    <p:nvPicPr>
                      <p:cNvPr id="0" name="图片 92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645024"/>
                        <a:ext cx="538163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/>
          <p:cNvSpPr txBox="1"/>
          <p:nvPr/>
        </p:nvSpPr>
        <p:spPr>
          <a:xfrm>
            <a:off x="755576" y="177281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88024" y="3593449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吨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83827" y="31981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i="1" dirty="0" smtClean="0"/>
              <a:t>　</a:t>
            </a:r>
            <a:endParaRPr lang="zh-CN" altLang="en-US" dirty="0"/>
          </a:p>
        </p:txBody>
      </p:sp>
      <p:sp>
        <p:nvSpPr>
          <p:cNvPr id="45" name="矩形 44"/>
          <p:cNvSpPr/>
          <p:nvPr/>
        </p:nvSpPr>
        <p:spPr>
          <a:xfrm>
            <a:off x="3495203" y="4437112"/>
            <a:ext cx="1672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=180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067944" y="5085184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=45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5"/>
          <p:cNvGrpSpPr/>
          <p:nvPr/>
        </p:nvGrpSpPr>
        <p:grpSpPr>
          <a:xfrm>
            <a:off x="2123728" y="2603126"/>
            <a:ext cx="1143744" cy="216024"/>
            <a:chOff x="2627784" y="2334592"/>
            <a:chExt cx="720080" cy="15830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6"/>
          <p:cNvGrpSpPr/>
          <p:nvPr/>
        </p:nvGrpSpPr>
        <p:grpSpPr>
          <a:xfrm>
            <a:off x="3275856" y="2603126"/>
            <a:ext cx="1143744" cy="216024"/>
            <a:chOff x="2627784" y="2334592"/>
            <a:chExt cx="720080" cy="15830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80"/>
          <p:cNvGrpSpPr/>
          <p:nvPr/>
        </p:nvGrpSpPr>
        <p:grpSpPr>
          <a:xfrm>
            <a:off x="4413128" y="2603126"/>
            <a:ext cx="1143744" cy="216024"/>
            <a:chOff x="2627784" y="2334592"/>
            <a:chExt cx="720080" cy="15830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84"/>
          <p:cNvGrpSpPr/>
          <p:nvPr/>
        </p:nvGrpSpPr>
        <p:grpSpPr>
          <a:xfrm>
            <a:off x="5550968" y="2603126"/>
            <a:ext cx="1143744" cy="216024"/>
            <a:chOff x="2627784" y="2334592"/>
            <a:chExt cx="720080" cy="15830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右大括号 19"/>
          <p:cNvSpPr/>
          <p:nvPr/>
        </p:nvSpPr>
        <p:spPr>
          <a:xfrm rot="5400000" flipH="1">
            <a:off x="4233674" y="80627"/>
            <a:ext cx="360041" cy="4608512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右大括号 21"/>
          <p:cNvSpPr/>
          <p:nvPr/>
        </p:nvSpPr>
        <p:spPr>
          <a:xfrm rot="5400000">
            <a:off x="4915147" y="1242221"/>
            <a:ext cx="177802" cy="3456384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2512344" y="3054104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1" imgW="127000" imgH="139700" progId="Equation.KSEE3">
                  <p:embed/>
                </p:oleObj>
              </mc:Choice>
              <mc:Fallback>
                <p:oleObj name="Equation" r:id="rId1" imgW="127000" imgH="139700" progId="Equation.KSEE3">
                  <p:embed/>
                  <p:pic>
                    <p:nvPicPr>
                      <p:cNvPr id="0" name="图片 102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344" y="3054104"/>
                        <a:ext cx="358775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55576" y="1412776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4008" y="3012175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29.4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83827" y="258831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i="1" dirty="0" smtClean="0"/>
              <a:t>　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3495203" y="4437112"/>
            <a:ext cx="1677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=29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67944" y="5085184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=9.8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右大括号 28"/>
          <p:cNvSpPr/>
          <p:nvPr/>
        </p:nvSpPr>
        <p:spPr>
          <a:xfrm rot="5400000">
            <a:off x="2627784" y="2377456"/>
            <a:ext cx="144016" cy="1152128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4176713" y="1701627"/>
          <a:ext cx="5746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3" imgW="203200" imgH="177800" progId="Equation.KSEE3">
                  <p:embed/>
                </p:oleObj>
              </mc:Choice>
              <mc:Fallback>
                <p:oleObj name="Equation" r:id="rId3" imgW="203200" imgH="177800" progId="Equation.KSEE3">
                  <p:embed/>
                  <p:pic>
                    <p:nvPicPr>
                      <p:cNvPr id="0" name="图片 102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713" y="1701627"/>
                        <a:ext cx="574675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1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32" name="Picture 7" descr="Golden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292725" y="6093296"/>
            <a:ext cx="1943100" cy="519113"/>
            <a:chOff x="1474" y="3793"/>
            <a:chExt cx="952" cy="327"/>
          </a:xfrm>
        </p:grpSpPr>
        <p:sp>
          <p:nvSpPr>
            <p:cNvPr id="1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0034" y="500042"/>
            <a:ext cx="7225055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3.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</a:t>
            </a:r>
            <a:r>
              <a:rPr lang="en-US" altLang="zh-CN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李红买了一支铅笔和一本练习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本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一共花了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en-US" altLang="zh-CN" sz="28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99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元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练习本的单价是铅笔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倍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铅笔和练习本的单价各是多少钱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428860" y="3286124"/>
            <a:ext cx="1762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00364" y="4000504"/>
            <a:ext cx="11977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=0.33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85918" y="2643182"/>
            <a:ext cx="4153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>
                <a:latin typeface="+mn-ea"/>
                <a:ea typeface="+mn-ea"/>
              </a:rPr>
              <a:t>解</a:t>
            </a:r>
            <a:r>
              <a:rPr lang="en-US" altLang="zh-CN" sz="2800" dirty="0" smtClean="0">
                <a:latin typeface="+mn-ea"/>
                <a:ea typeface="+mn-ea"/>
              </a:rPr>
              <a:t>:</a:t>
            </a:r>
            <a:r>
              <a:rPr lang="zh-CN" altLang="zh-CN" sz="2800" dirty="0" smtClean="0">
                <a:latin typeface="+mn-ea"/>
                <a:ea typeface="+mn-ea"/>
              </a:rPr>
              <a:t>设铅笔的单价是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>
                <a:latin typeface="+mn-ea"/>
                <a:ea typeface="+mn-ea"/>
              </a:rPr>
              <a:t>元。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28860" y="4714884"/>
            <a:ext cx="2751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=2×0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33=0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207212" y="5357826"/>
            <a:ext cx="79367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铅笔的单价是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zh-CN" sz="2800" dirty="0" smtClean="0"/>
              <a:t>元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练习本的单价是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</a:t>
            </a:r>
            <a:r>
              <a:rPr lang="zh-CN" altLang="zh-CN" sz="2800" dirty="0" smtClean="0"/>
              <a:t>元。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4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51520" y="620688"/>
            <a:ext cx="760657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/>
              </a:rPr>
              <a:t>（情景题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世界上最小的鸟是蜂鸟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只麻雀的体重是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比一只蜂鸟的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倍还多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一只蜂鸟的体重是多少克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27103" y="3861048"/>
            <a:ext cx="1851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+4=100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93663" y="4509120"/>
            <a:ext cx="10182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=1.6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15668" y="3068960"/>
            <a:ext cx="48333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设一只蜂鸟的体重是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克。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95736" y="5301208"/>
            <a:ext cx="47724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一只蜂鸟的体重是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800" dirty="0" smtClean="0"/>
              <a:t>克。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2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323528" y="692696"/>
            <a:ext cx="820891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美美今年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爸爸今年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32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再过几年爸爸的年龄是美美的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227103" y="3645024"/>
            <a:ext cx="21691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4(5+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32+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endParaRPr lang="zh-CN" altLang="en-US" sz="2800" i="1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93663" y="4509120"/>
            <a:ext cx="774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03648" y="2708920"/>
            <a:ext cx="6476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设再过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年爸爸的年龄是美美的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 smtClean="0"/>
              <a:t>倍。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75656" y="5301208"/>
            <a:ext cx="61157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再过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 smtClean="0"/>
              <a:t>年爸爸的年龄是美美的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800" dirty="0" smtClean="0"/>
              <a:t>倍。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8"/>
          <p:cNvGrpSpPr/>
          <p:nvPr/>
        </p:nvGrpSpPr>
        <p:grpSpPr bwMode="auto">
          <a:xfrm>
            <a:off x="5292725" y="6150247"/>
            <a:ext cx="1943100" cy="519113"/>
            <a:chOff x="1474" y="3793"/>
            <a:chExt cx="952" cy="327"/>
          </a:xfrm>
        </p:grpSpPr>
        <p:sp>
          <p:nvSpPr>
            <p:cNvPr id="13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4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16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395536" y="476672"/>
            <a:ext cx="82089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今年妈妈的年龄是小华的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3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倍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小华比妈妈小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27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今年妈妈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和小华各多少岁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14678" y="3429000"/>
            <a:ext cx="1677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=27</a:t>
            </a:r>
            <a:endParaRPr lang="zh-CN" altLang="en-US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00496" y="4071942"/>
            <a:ext cx="9284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71736" y="2786058"/>
            <a:ext cx="3390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解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设今年小华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zh-CN" altLang="zh-CN" sz="2800" dirty="0" smtClean="0"/>
              <a:t>岁。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28860" y="5500702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 smtClean="0"/>
              <a:t>答</a:t>
            </a:r>
            <a:r>
              <a:rPr lang="en-US" altLang="zh-CN" sz="2800" dirty="0" smtClean="0"/>
              <a:t>:</a:t>
            </a:r>
            <a:r>
              <a:rPr lang="zh-CN" altLang="zh-CN" sz="2800" dirty="0" smtClean="0"/>
              <a:t>今年妈妈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r>
              <a:rPr lang="zh-CN" altLang="zh-CN" sz="2800" dirty="0" smtClean="0"/>
              <a:t>岁</a:t>
            </a:r>
            <a:r>
              <a:rPr lang="en-US" altLang="zh-CN" sz="2800" dirty="0" smtClean="0"/>
              <a:t>,</a:t>
            </a:r>
            <a:r>
              <a:rPr lang="zh-CN" altLang="zh-CN" sz="2800" dirty="0" smtClean="0"/>
              <a:t>小华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800" dirty="0" smtClean="0"/>
              <a:t>岁。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3071802" y="4786322"/>
            <a:ext cx="2751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3.7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x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=3.7×10=37</a:t>
            </a:r>
            <a:endParaRPr lang="zh-CN" altLang="en-US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6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1484313"/>
            <a:ext cx="4146550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620713"/>
            <a:ext cx="30876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7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375" y="333375"/>
            <a:ext cx="3135313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1"/>
          <p:cNvGrpSpPr/>
          <p:nvPr/>
        </p:nvGrpSpPr>
        <p:grpSpPr bwMode="auto">
          <a:xfrm>
            <a:off x="473075" y="3811588"/>
            <a:ext cx="8059738" cy="522287"/>
            <a:chOff x="473037" y="3811150"/>
            <a:chExt cx="8059776" cy="523220"/>
          </a:xfrm>
        </p:grpSpPr>
        <p:pic>
          <p:nvPicPr>
            <p:cNvPr id="12" name="图片 9" descr="1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73037" y="389317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0"/>
            <p:cNvSpPr txBox="1">
              <a:spLocks noChangeArrowheads="1"/>
            </p:cNvSpPr>
            <p:nvPr/>
          </p:nvSpPr>
          <p:spPr bwMode="auto">
            <a:xfrm>
              <a:off x="827584" y="3811150"/>
              <a:ext cx="770522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</a:rPr>
                <a:t>弟弟和姐姐各有多少张邮票？尝试用方程解决。</a:t>
              </a:r>
              <a:endParaRPr lang="zh-CN" altLang="en-US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87450" y="4508500"/>
            <a:ext cx="6784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姐姐的邮票张数＝弟弟的邮票张数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×3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181100" y="5370513"/>
            <a:ext cx="67849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弟弟的邮票张数＋姐姐的邮票张数＝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180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50653" y="2241824"/>
            <a:ext cx="395088" cy="3950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62600" y="2178050"/>
            <a:ext cx="1200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弟弟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54663" y="2762250"/>
            <a:ext cx="1200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姐姐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58162" y="2832552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59156" y="2831670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60099" y="2831670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右大括号 21"/>
          <p:cNvSpPr/>
          <p:nvPr/>
        </p:nvSpPr>
        <p:spPr>
          <a:xfrm>
            <a:off x="7907338" y="2214563"/>
            <a:ext cx="252412" cy="1042987"/>
          </a:xfrm>
          <a:prstGeom prst="rightBrace">
            <a:avLst>
              <a:gd name="adj1" fmla="val 25091"/>
              <a:gd name="adj2" fmla="val 50000"/>
            </a:avLst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051800" y="2436813"/>
            <a:ext cx="12001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张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4" name="Object 4"/>
          <p:cNvGraphicFramePr>
            <a:graphicFrameLocks noChangeAspect="1"/>
          </p:cNvGraphicFramePr>
          <p:nvPr/>
        </p:nvGraphicFramePr>
        <p:xfrm>
          <a:off x="5233988" y="5005388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公式" r:id="rId6" imgW="127000" imgH="139700" progId="Equation.KSEE3">
                  <p:embed/>
                </p:oleObj>
              </mc:Choice>
              <mc:Fallback>
                <p:oleObj name="公式" r:id="rId6" imgW="127000" imgH="139700" progId="Equation.KSEE3">
                  <p:embed/>
                  <p:pic>
                    <p:nvPicPr>
                      <p:cNvPr id="0" name="图片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3988" y="5005388"/>
                        <a:ext cx="358775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5"/>
          <p:cNvGraphicFramePr>
            <a:graphicFrameLocks noChangeAspect="1"/>
          </p:cNvGraphicFramePr>
          <p:nvPr/>
        </p:nvGraphicFramePr>
        <p:xfrm>
          <a:off x="2233613" y="4941888"/>
          <a:ext cx="5381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8" imgW="190500" imgH="177800" progId="Equation.KSEE3">
                  <p:embed/>
                </p:oleObj>
              </mc:Choice>
              <mc:Fallback>
                <p:oleObj name="Equation" r:id="rId8" imgW="190500" imgH="177800" progId="Equation.KSEE3">
                  <p:embed/>
                  <p:pic>
                    <p:nvPicPr>
                      <p:cNvPr id="0" name="图片 10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3613" y="4941888"/>
                        <a:ext cx="5381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6"/>
          <p:cNvGraphicFramePr>
            <a:graphicFrameLocks noChangeAspect="1"/>
          </p:cNvGraphicFramePr>
          <p:nvPr/>
        </p:nvGraphicFramePr>
        <p:xfrm>
          <a:off x="3205163" y="5892800"/>
          <a:ext cx="3587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公式" r:id="rId10" imgW="127000" imgH="139700" progId="Equation.KSEE3">
                  <p:embed/>
                </p:oleObj>
              </mc:Choice>
              <mc:Fallback>
                <p:oleObj name="公式" r:id="rId10" imgW="127000" imgH="139700" progId="Equation.KSEE3">
                  <p:embed/>
                  <p:pic>
                    <p:nvPicPr>
                      <p:cNvPr id="0" name="图片 10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5892800"/>
                        <a:ext cx="358775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/>
        </p:nvGraphicFramePr>
        <p:xfrm>
          <a:off x="4427538" y="5805488"/>
          <a:ext cx="5381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公式" r:id="rId11" imgW="190500" imgH="177800" progId="Equation.KSEE3">
                  <p:embed/>
                </p:oleObj>
              </mc:Choice>
              <mc:Fallback>
                <p:oleObj name="公式" r:id="rId11" imgW="190500" imgH="177800" progId="Equation.KSEE3">
                  <p:embed/>
                  <p:pic>
                    <p:nvPicPr>
                      <p:cNvPr id="0" name="图片 10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5805488"/>
                        <a:ext cx="5381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709988" y="5837238"/>
            <a:ext cx="608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076825" y="5805488"/>
            <a:ext cx="1693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180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22" grpId="0" animBg="1"/>
      <p:bldP spid="23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475656" y="692696"/>
            <a:ext cx="3204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画线段图的方法</a:t>
            </a:r>
            <a:r>
              <a:rPr lang="en-US" altLang="zh-CN" sz="3200" dirty="0" smtClean="0">
                <a:solidFill>
                  <a:schemeClr val="tx1"/>
                </a:solidFill>
              </a:rPr>
              <a:t>: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907529" y="2168351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弟弟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9592" y="3060249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姐姐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9" name="右大括号 38"/>
          <p:cNvSpPr/>
          <p:nvPr/>
        </p:nvSpPr>
        <p:spPr>
          <a:xfrm>
            <a:off x="5220072" y="2386013"/>
            <a:ext cx="423952" cy="1042987"/>
          </a:xfrm>
          <a:prstGeom prst="rightBrace">
            <a:avLst>
              <a:gd name="adj1" fmla="val 25091"/>
              <a:gd name="adj2" fmla="val 50000"/>
            </a:avLst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>
              <a:latin typeface="+mn-ea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364534" y="2608263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180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张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915816" y="2420888"/>
            <a:ext cx="720080" cy="144016"/>
            <a:chOff x="2627784" y="2334592"/>
            <a:chExt cx="720080" cy="158304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2915816" y="3356992"/>
            <a:ext cx="720080" cy="144016"/>
            <a:chOff x="2627784" y="2334592"/>
            <a:chExt cx="720080" cy="158304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635896" y="3356992"/>
            <a:ext cx="720080" cy="144016"/>
            <a:chOff x="2627784" y="2334592"/>
            <a:chExt cx="720080" cy="158304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4364360" y="3356992"/>
            <a:ext cx="720080" cy="144016"/>
            <a:chOff x="2627784" y="2334592"/>
            <a:chExt cx="720080" cy="158304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9" grpId="0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9"/>
          <p:cNvGrpSpPr/>
          <p:nvPr/>
        </p:nvGrpSpPr>
        <p:grpSpPr bwMode="auto">
          <a:xfrm>
            <a:off x="473075" y="1628875"/>
            <a:ext cx="8670925" cy="1077218"/>
            <a:chOff x="473037" y="2060848"/>
            <a:chExt cx="7705229" cy="1075871"/>
          </a:xfrm>
        </p:grpSpPr>
        <p:sp>
          <p:nvSpPr>
            <p:cNvPr id="13" name="TextBox 6"/>
            <p:cNvSpPr txBox="1">
              <a:spLocks noChangeArrowheads="1"/>
            </p:cNvSpPr>
            <p:nvPr/>
          </p:nvSpPr>
          <p:spPr bwMode="auto">
            <a:xfrm>
              <a:off x="473037" y="2060848"/>
              <a:ext cx="7705229" cy="10758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</a:rPr>
                <a:t>解：设弟弟有    张邮票，姐姐有     张邮票。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4" name="Object 2"/>
            <p:cNvGraphicFramePr>
              <a:graphicFrameLocks noChangeAspect="1"/>
            </p:cNvGraphicFramePr>
            <p:nvPr/>
          </p:nvGraphicFramePr>
          <p:xfrm>
            <a:off x="2764897" y="2208694"/>
            <a:ext cx="326747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2" name="公式" r:id="rId1" imgW="127000" imgH="139700" progId="Equation.KSEE3">
                    <p:embed/>
                  </p:oleObj>
                </mc:Choice>
                <mc:Fallback>
                  <p:oleObj name="公式" r:id="rId1" imgW="127000" imgH="139700" progId="Equation.KSEE3">
                    <p:embed/>
                    <p:pic>
                      <p:nvPicPr>
                        <p:cNvPr id="0" name="图片 20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4897" y="2208694"/>
                          <a:ext cx="326747" cy="36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3"/>
            <p:cNvGraphicFramePr>
              <a:graphicFrameLocks noChangeAspect="1"/>
            </p:cNvGraphicFramePr>
            <p:nvPr/>
          </p:nvGraphicFramePr>
          <p:xfrm>
            <a:off x="5700682" y="2129865"/>
            <a:ext cx="461982" cy="43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3" name="公式" r:id="rId3" imgW="190500" imgH="177800" progId="Equation.KSEE3">
                    <p:embed/>
                  </p:oleObj>
                </mc:Choice>
                <mc:Fallback>
                  <p:oleObj name="公式" r:id="rId3" imgW="190500" imgH="177800" progId="Equation.KSEE3">
                    <p:embed/>
                    <p:pic>
                      <p:nvPicPr>
                        <p:cNvPr id="0" name="图片 20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00682" y="2129865"/>
                          <a:ext cx="461982" cy="432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" name="组合 3"/>
          <p:cNvGrpSpPr/>
          <p:nvPr/>
        </p:nvGrpSpPr>
        <p:grpSpPr bwMode="auto">
          <a:xfrm>
            <a:off x="473075" y="836712"/>
            <a:ext cx="8059738" cy="584775"/>
            <a:chOff x="473037" y="3811150"/>
            <a:chExt cx="8059776" cy="584044"/>
          </a:xfrm>
        </p:grpSpPr>
        <p:pic>
          <p:nvPicPr>
            <p:cNvPr id="10" name="图片 4" descr="1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73037" y="389317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5"/>
            <p:cNvSpPr txBox="1">
              <a:spLocks noChangeArrowheads="1"/>
            </p:cNvSpPr>
            <p:nvPr/>
          </p:nvSpPr>
          <p:spPr bwMode="auto">
            <a:xfrm>
              <a:off x="827584" y="3811150"/>
              <a:ext cx="7705229" cy="584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</a:rPr>
                <a:t>列方程解决问题。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16" name="Object 5"/>
          <p:cNvGraphicFramePr>
            <a:graphicFrameLocks noChangeAspect="1"/>
          </p:cNvGraphicFramePr>
          <p:nvPr/>
        </p:nvGraphicFramePr>
        <p:xfrm>
          <a:off x="3515891" y="2564904"/>
          <a:ext cx="18478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公式" r:id="rId6" imgW="761365" imgH="177800" progId="Equation.KSEE3">
                  <p:embed/>
                </p:oleObj>
              </mc:Choice>
              <mc:Fallback>
                <p:oleObj name="公式" r:id="rId6" imgW="761365" imgH="177800" progId="Equation.KSEE3">
                  <p:embed/>
                  <p:pic>
                    <p:nvPicPr>
                      <p:cNvPr id="0" name="图片 20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5891" y="2564904"/>
                        <a:ext cx="18478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6"/>
          <p:cNvGraphicFramePr>
            <a:graphicFrameLocks noChangeAspect="1"/>
          </p:cNvGraphicFramePr>
          <p:nvPr/>
        </p:nvGraphicFramePr>
        <p:xfrm>
          <a:off x="4023891" y="3171329"/>
          <a:ext cx="13239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公式" r:id="rId8" imgW="545465" imgH="177800" progId="Equation.KSEE3">
                  <p:embed/>
                </p:oleObj>
              </mc:Choice>
              <mc:Fallback>
                <p:oleObj name="公式" r:id="rId8" imgW="545465" imgH="177800" progId="Equation.KSEE3">
                  <p:embed/>
                  <p:pic>
                    <p:nvPicPr>
                      <p:cNvPr id="0" name="图片 20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3891" y="3171329"/>
                        <a:ext cx="132397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/>
        </p:nvGraphicFramePr>
        <p:xfrm>
          <a:off x="4295354" y="3787279"/>
          <a:ext cx="984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公式" r:id="rId10" imgW="405765" imgH="177800" progId="Equation.KSEE3">
                  <p:embed/>
                </p:oleObj>
              </mc:Choice>
              <mc:Fallback>
                <p:oleObj name="公式" r:id="rId10" imgW="405765" imgH="177800" progId="Equation.KSEE3">
                  <p:embed/>
                  <p:pic>
                    <p:nvPicPr>
                      <p:cNvPr id="0" name="图片 20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354" y="3787279"/>
                        <a:ext cx="9842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8"/>
          <p:cNvGraphicFramePr>
            <a:graphicFrameLocks noChangeAspect="1"/>
          </p:cNvGraphicFramePr>
          <p:nvPr/>
        </p:nvGraphicFramePr>
        <p:xfrm>
          <a:off x="2915816" y="4652467"/>
          <a:ext cx="24320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公式" r:id="rId12" imgW="1002665" imgH="177800" progId="Equation.KSEE3">
                  <p:embed/>
                </p:oleObj>
              </mc:Choice>
              <mc:Fallback>
                <p:oleObj name="公式" r:id="rId12" imgW="1002665" imgH="177800" progId="Equation.KSEE3">
                  <p:embed/>
                  <p:pic>
                    <p:nvPicPr>
                      <p:cNvPr id="0" name="图片 20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652467"/>
                        <a:ext cx="24320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27088" y="5508521"/>
            <a:ext cx="7705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答：弟弟有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45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张邮票，姐姐有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135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张邮票。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6" descr="5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6909" y="1484313"/>
            <a:ext cx="4146550" cy="22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7" descr="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709" y="620713"/>
            <a:ext cx="30876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11"/>
          <p:cNvGrpSpPr/>
          <p:nvPr/>
        </p:nvGrpSpPr>
        <p:grpSpPr bwMode="auto">
          <a:xfrm>
            <a:off x="760734" y="3811588"/>
            <a:ext cx="8059738" cy="522287"/>
            <a:chOff x="473037" y="3811150"/>
            <a:chExt cx="8059776" cy="523220"/>
          </a:xfrm>
        </p:grpSpPr>
        <p:pic>
          <p:nvPicPr>
            <p:cNvPr id="25" name="图片 9" descr="1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3037" y="389317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10"/>
            <p:cNvSpPr txBox="1">
              <a:spLocks noChangeArrowheads="1"/>
            </p:cNvSpPr>
            <p:nvPr/>
          </p:nvSpPr>
          <p:spPr bwMode="auto">
            <a:xfrm>
              <a:off x="827584" y="3811150"/>
              <a:ext cx="770522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chemeClr val="tx1"/>
                  </a:solidFill>
                </a:rPr>
                <a:t>弟弟和姐姐各有多少张邮票？用方程解决。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475109" y="4508500"/>
            <a:ext cx="67849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姐姐的邮票张数＝弟弟的邮票张数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×3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468759" y="5370513"/>
            <a:ext cx="67849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姐姐的邮票张数－弟弟的邮票张数＝</a:t>
            </a:r>
            <a:r>
              <a:rPr lang="en-US" altLang="zh-CN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90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38312" y="2241824"/>
            <a:ext cx="395088" cy="395088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850259" y="2178050"/>
            <a:ext cx="1200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弟弟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842322" y="2762250"/>
            <a:ext cx="120015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姐姐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45821" y="2832552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346815" y="2831670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747758" y="2831670"/>
            <a:ext cx="395088" cy="395088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5" name="右大括号 34"/>
          <p:cNvSpPr/>
          <p:nvPr/>
        </p:nvSpPr>
        <p:spPr>
          <a:xfrm rot="5400000">
            <a:off x="7595716" y="3001169"/>
            <a:ext cx="252412" cy="755650"/>
          </a:xfrm>
          <a:prstGeom prst="rightBrace">
            <a:avLst>
              <a:gd name="adj1" fmla="val 25091"/>
              <a:gd name="adj2" fmla="val 50000"/>
            </a:avLst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210747" y="3402013"/>
            <a:ext cx="1200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90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张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7" name="Object 4"/>
          <p:cNvGraphicFramePr>
            <a:graphicFrameLocks noChangeAspect="1"/>
          </p:cNvGraphicFramePr>
          <p:nvPr/>
        </p:nvGraphicFramePr>
        <p:xfrm>
          <a:off x="5521647" y="5005388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公式" r:id="rId4" imgW="127000" imgH="139700" progId="Equation.KSEE3">
                  <p:embed/>
                </p:oleObj>
              </mc:Choice>
              <mc:Fallback>
                <p:oleObj name="公式" r:id="rId4" imgW="127000" imgH="139700" progId="Equation.KSEE3">
                  <p:embed/>
                  <p:pic>
                    <p:nvPicPr>
                      <p:cNvPr id="0" name="图片 30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1647" y="5005388"/>
                        <a:ext cx="358775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5"/>
          <p:cNvGraphicFramePr>
            <a:graphicFrameLocks noChangeAspect="1"/>
          </p:cNvGraphicFramePr>
          <p:nvPr/>
        </p:nvGraphicFramePr>
        <p:xfrm>
          <a:off x="2521272" y="4941888"/>
          <a:ext cx="5381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公式" r:id="rId6" imgW="190500" imgH="177800" progId="Equation.KSEE3">
                  <p:embed/>
                </p:oleObj>
              </mc:Choice>
              <mc:Fallback>
                <p:oleObj name="公式" r:id="rId6" imgW="190500" imgH="177800" progId="Equation.KSEE3">
                  <p:embed/>
                  <p:pic>
                    <p:nvPicPr>
                      <p:cNvPr id="0" name="图片 30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1272" y="4941888"/>
                        <a:ext cx="5381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6"/>
          <p:cNvGraphicFramePr>
            <a:graphicFrameLocks noChangeAspect="1"/>
          </p:cNvGraphicFramePr>
          <p:nvPr/>
        </p:nvGraphicFramePr>
        <p:xfrm>
          <a:off x="4605659" y="5919788"/>
          <a:ext cx="358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公式" r:id="rId8" imgW="127000" imgH="139700" progId="Equation.KSEE3">
                  <p:embed/>
                </p:oleObj>
              </mc:Choice>
              <mc:Fallback>
                <p:oleObj name="公式" r:id="rId8" imgW="127000" imgH="139700" progId="Equation.KSEE3">
                  <p:embed/>
                  <p:pic>
                    <p:nvPicPr>
                      <p:cNvPr id="0" name="图片 30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5659" y="5919788"/>
                        <a:ext cx="358775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7"/>
          <p:cNvGraphicFramePr>
            <a:graphicFrameLocks noChangeAspect="1"/>
          </p:cNvGraphicFramePr>
          <p:nvPr/>
        </p:nvGraphicFramePr>
        <p:xfrm>
          <a:off x="3295972" y="5829300"/>
          <a:ext cx="5381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公式" r:id="rId9" imgW="190500" imgH="177800" progId="Equation.KSEE3">
                  <p:embed/>
                </p:oleObj>
              </mc:Choice>
              <mc:Fallback>
                <p:oleObj name="公式" r:id="rId9" imgW="190500" imgH="177800" progId="Equation.KSEE3">
                  <p:embed/>
                  <p:pic>
                    <p:nvPicPr>
                      <p:cNvPr id="0" name="图片 30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972" y="5829300"/>
                        <a:ext cx="538162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997647" y="5837238"/>
            <a:ext cx="60801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364484" y="5805488"/>
            <a:ext cx="1693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90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" name="图片 42" descr="8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851597" y="620713"/>
            <a:ext cx="28797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/>
      <p:bldP spid="31" grpId="0"/>
      <p:bldP spid="35" grpId="0" animBg="1"/>
      <p:bldP spid="36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475656" y="692696"/>
            <a:ext cx="3204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画线段图的方法</a:t>
            </a:r>
            <a:r>
              <a:rPr lang="en-US" altLang="zh-CN" sz="3200" dirty="0" smtClean="0">
                <a:solidFill>
                  <a:schemeClr val="tx1"/>
                </a:solidFill>
              </a:rPr>
              <a:t>: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907529" y="2168351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弟弟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9592" y="3060249"/>
            <a:ext cx="201577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姐姐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" name="组合 75"/>
          <p:cNvGrpSpPr/>
          <p:nvPr/>
        </p:nvGrpSpPr>
        <p:grpSpPr>
          <a:xfrm>
            <a:off x="2915816" y="2420888"/>
            <a:ext cx="720080" cy="144016"/>
            <a:chOff x="2627784" y="2334592"/>
            <a:chExt cx="720080" cy="158304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76"/>
          <p:cNvGrpSpPr/>
          <p:nvPr/>
        </p:nvGrpSpPr>
        <p:grpSpPr>
          <a:xfrm>
            <a:off x="2915816" y="3356992"/>
            <a:ext cx="720080" cy="144016"/>
            <a:chOff x="2627784" y="2334592"/>
            <a:chExt cx="720080" cy="158304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80"/>
          <p:cNvGrpSpPr/>
          <p:nvPr/>
        </p:nvGrpSpPr>
        <p:grpSpPr>
          <a:xfrm>
            <a:off x="3635896" y="3356992"/>
            <a:ext cx="720080" cy="144016"/>
            <a:chOff x="2627784" y="2334592"/>
            <a:chExt cx="720080" cy="158304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84"/>
          <p:cNvGrpSpPr/>
          <p:nvPr/>
        </p:nvGrpSpPr>
        <p:grpSpPr>
          <a:xfrm>
            <a:off x="4364360" y="3356992"/>
            <a:ext cx="720080" cy="144016"/>
            <a:chOff x="2627784" y="2334592"/>
            <a:chExt cx="720080" cy="158304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2627784" y="2492896"/>
              <a:ext cx="720080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2627784" y="2348880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3347864" y="2334592"/>
              <a:ext cx="0" cy="14401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右大括号 22"/>
          <p:cNvSpPr/>
          <p:nvPr/>
        </p:nvSpPr>
        <p:spPr>
          <a:xfrm rot="5400000" flipH="1">
            <a:off x="4220245" y="2517375"/>
            <a:ext cx="273744" cy="1405489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275856" y="2546673"/>
            <a:ext cx="223224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90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张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右大括号 24"/>
          <p:cNvSpPr/>
          <p:nvPr/>
        </p:nvSpPr>
        <p:spPr>
          <a:xfrm rot="5400000">
            <a:off x="3887924" y="2600908"/>
            <a:ext cx="216024" cy="2160240"/>
          </a:xfrm>
          <a:prstGeom prst="rightBrace">
            <a:avLst>
              <a:gd name="adj1" fmla="val 25091"/>
              <a:gd name="adj2" fmla="val 50000"/>
            </a:avLst>
          </a:prstGeom>
          <a:ln w="349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3707904" y="3789040"/>
          <a:ext cx="53816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公式" r:id="rId1" imgW="190500" imgH="177800" progId="Equation.KSEE3">
                  <p:embed/>
                </p:oleObj>
              </mc:Choice>
              <mc:Fallback>
                <p:oleObj name="公式" r:id="rId1" imgW="190500" imgH="177800" progId="Equation.KSEE3">
                  <p:embed/>
                  <p:pic>
                    <p:nvPicPr>
                      <p:cNvPr id="0" name="图片 4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789040"/>
                        <a:ext cx="538163" cy="5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23" grpId="0" animBg="1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544710" y="1052736"/>
            <a:ext cx="8059738" cy="584775"/>
            <a:chOff x="473037" y="3811150"/>
            <a:chExt cx="8059776" cy="584044"/>
          </a:xfrm>
        </p:grpSpPr>
        <p:pic>
          <p:nvPicPr>
            <p:cNvPr id="3" name="图片 4" descr="1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73037" y="3893172"/>
              <a:ext cx="354547" cy="3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827584" y="3811150"/>
              <a:ext cx="7705229" cy="5840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</a:rPr>
                <a:t>列方程解决问题。</a:t>
              </a:r>
              <a:endParaRPr lang="zh-CN" altLang="en-US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9"/>
          <p:cNvGrpSpPr/>
          <p:nvPr/>
        </p:nvGrpSpPr>
        <p:grpSpPr bwMode="auto">
          <a:xfrm>
            <a:off x="904750" y="2060575"/>
            <a:ext cx="7705725" cy="523875"/>
            <a:chOff x="473037" y="2060848"/>
            <a:chExt cx="7705229" cy="523220"/>
          </a:xfrm>
        </p:grpSpPr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473037" y="2060848"/>
              <a:ext cx="7705229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chemeClr val="tx1"/>
                  </a:solidFill>
                </a:rPr>
                <a:t>解：设弟弟有    张邮票，姐姐有     张邮票。</a:t>
              </a:r>
              <a:endParaRPr lang="zh-CN" altLang="en-US" sz="2800" b="1">
                <a:solidFill>
                  <a:schemeClr val="tx1"/>
                </a:solidFill>
              </a:endParaRPr>
            </a:p>
          </p:txBody>
        </p:sp>
        <p:graphicFrame>
          <p:nvGraphicFramePr>
            <p:cNvPr id="7" name="Object 2"/>
            <p:cNvGraphicFramePr>
              <a:graphicFrameLocks noChangeAspect="1"/>
            </p:cNvGraphicFramePr>
            <p:nvPr/>
          </p:nvGraphicFramePr>
          <p:xfrm>
            <a:off x="2756034" y="2180154"/>
            <a:ext cx="326747" cy="36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4" name="公式" r:id="rId2" imgW="127000" imgH="139700" progId="Equation.KSEE3">
                    <p:embed/>
                  </p:oleObj>
                </mc:Choice>
                <mc:Fallback>
                  <p:oleObj name="公式" r:id="rId2" imgW="127000" imgH="139700" progId="Equation.KSEE3">
                    <p:embed/>
                    <p:pic>
                      <p:nvPicPr>
                        <p:cNvPr id="0" name="图片 51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6034" y="2180154"/>
                          <a:ext cx="326747" cy="360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3"/>
            <p:cNvGraphicFramePr>
              <a:graphicFrameLocks noChangeAspect="1"/>
            </p:cNvGraphicFramePr>
            <p:nvPr/>
          </p:nvGraphicFramePr>
          <p:xfrm>
            <a:off x="5627410" y="2101324"/>
            <a:ext cx="461982" cy="43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35" name="公式" r:id="rId4" imgW="190500" imgH="177800" progId="Equation.KSEE3">
                    <p:embed/>
                  </p:oleObj>
                </mc:Choice>
                <mc:Fallback>
                  <p:oleObj name="公式" r:id="rId4" imgW="190500" imgH="177800" progId="Equation.KSEE3">
                    <p:embed/>
                    <p:pic>
                      <p:nvPicPr>
                        <p:cNvPr id="0" name="图片 51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27410" y="2101324"/>
                          <a:ext cx="461982" cy="4320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263775" y="2854325"/>
          <a:ext cx="16938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公式" r:id="rId6" imgW="698500" imgH="177800" progId="Equation.KSEE3">
                  <p:embed/>
                </p:oleObj>
              </mc:Choice>
              <mc:Fallback>
                <p:oleObj name="公式" r:id="rId6" imgW="698500" imgH="177800" progId="Equation.KSEE3">
                  <p:embed/>
                  <p:pic>
                    <p:nvPicPr>
                      <p:cNvPr id="0" name="图片 5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3775" y="2854325"/>
                        <a:ext cx="1693863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3771775" y="3460750"/>
          <a:ext cx="11699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公式" r:id="rId8" imgW="481965" imgH="177800" progId="Equation.KSEE3">
                  <p:embed/>
                </p:oleObj>
              </mc:Choice>
              <mc:Fallback>
                <p:oleObj name="公式" r:id="rId8" imgW="481965" imgH="177800" progId="Equation.KSEE3">
                  <p:embed/>
                  <p:pic>
                    <p:nvPicPr>
                      <p:cNvPr id="0" name="图片 5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1775" y="3460750"/>
                        <a:ext cx="1169988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3967038" y="4076700"/>
          <a:ext cx="984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公式" r:id="rId10" imgW="405765" imgH="177800" progId="Equation.KSEE3">
                  <p:embed/>
                </p:oleObj>
              </mc:Choice>
              <mc:Fallback>
                <p:oleObj name="公式" r:id="rId10" imgW="405765" imgH="177800" progId="Equation.KSEE3">
                  <p:embed/>
                  <p:pic>
                    <p:nvPicPr>
                      <p:cNvPr id="0" name="图片 5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7038" y="4076700"/>
                        <a:ext cx="9842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8"/>
          <p:cNvGraphicFramePr>
            <a:graphicFrameLocks noChangeAspect="1"/>
          </p:cNvGraphicFramePr>
          <p:nvPr/>
        </p:nvGraphicFramePr>
        <p:xfrm>
          <a:off x="2587500" y="4941888"/>
          <a:ext cx="24320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公式" r:id="rId12" imgW="1002665" imgH="177800" progId="Equation.KSEE3">
                  <p:embed/>
                </p:oleObj>
              </mc:Choice>
              <mc:Fallback>
                <p:oleObj name="公式" r:id="rId12" imgW="1002665" imgH="177800" progId="Equation.KSEE3">
                  <p:embed/>
                  <p:pic>
                    <p:nvPicPr>
                      <p:cNvPr id="0" name="图片 5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7500" y="4941888"/>
                        <a:ext cx="243205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58763" y="5661025"/>
            <a:ext cx="77057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答：弟弟有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45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张邮票，姐姐有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</a:rPr>
              <a:t>135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>张邮票。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3" name="Object 5"/>
          <p:cNvGraphicFramePr>
            <a:graphicFrameLocks noChangeAspect="1"/>
          </p:cNvGraphicFramePr>
          <p:nvPr/>
        </p:nvGraphicFramePr>
        <p:xfrm>
          <a:off x="666593" y="2817663"/>
          <a:ext cx="2126415" cy="5962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1" imgW="634365" imgH="177800" progId="Equation.KSEE3">
                  <p:embed/>
                </p:oleObj>
              </mc:Choice>
              <mc:Fallback>
                <p:oleObj name="Equation" r:id="rId1" imgW="634365" imgH="177800" progId="Equation.KSEE3">
                  <p:embed/>
                  <p:pic>
                    <p:nvPicPr>
                      <p:cNvPr id="0" name="图片 6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3" y="2817663"/>
                        <a:ext cx="2126415" cy="5962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4" name="Object 6"/>
          <p:cNvGraphicFramePr>
            <a:graphicFrameLocks noChangeAspect="1"/>
          </p:cNvGraphicFramePr>
          <p:nvPr/>
        </p:nvGraphicFramePr>
        <p:xfrm>
          <a:off x="467544" y="3567485"/>
          <a:ext cx="2380709" cy="72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3" imgW="711200" imgH="215900" progId="Equation.KSEE3">
                  <p:embed/>
                </p:oleObj>
              </mc:Choice>
              <mc:Fallback>
                <p:oleObj name="Equation" r:id="rId3" imgW="711200" imgH="215900" progId="Equation.KSEE3">
                  <p:embed/>
                  <p:pic>
                    <p:nvPicPr>
                      <p:cNvPr id="0" name="图片 6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567485"/>
                        <a:ext cx="2380709" cy="7234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35" name="Object 7"/>
          <p:cNvGraphicFramePr>
            <a:graphicFrameLocks noChangeAspect="1"/>
          </p:cNvGraphicFramePr>
          <p:nvPr/>
        </p:nvGraphicFramePr>
        <p:xfrm>
          <a:off x="1712888" y="4370511"/>
          <a:ext cx="2803798" cy="72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5" imgW="837565" imgH="215900" progId="Equation.KSEE3">
                  <p:embed/>
                </p:oleObj>
              </mc:Choice>
              <mc:Fallback>
                <p:oleObj name="Equation" r:id="rId5" imgW="837565" imgH="215900" progId="Equation.KSEE3">
                  <p:embed/>
                  <p:pic>
                    <p:nvPicPr>
                      <p:cNvPr id="0" name="图片 6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888" y="4370511"/>
                        <a:ext cx="2803798" cy="7256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258816" y="2811686"/>
          <a:ext cx="2125663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7" imgW="634365" imgH="177800" progId="Equation.KSEE3">
                  <p:embed/>
                </p:oleObj>
              </mc:Choice>
              <mc:Fallback>
                <p:oleObj name="Equation" r:id="rId7" imgW="634365" imgH="177800" progId="Equation.KSEE3">
                  <p:embed/>
                  <p:pic>
                    <p:nvPicPr>
                      <p:cNvPr id="0" name="图片 6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8816" y="2811686"/>
                        <a:ext cx="2125663" cy="59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5060379" y="3560986"/>
          <a:ext cx="237966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9" imgW="711200" imgH="215900" progId="Equation.KSEE3">
                  <p:embed/>
                </p:oleObj>
              </mc:Choice>
              <mc:Fallback>
                <p:oleObj name="Equation" r:id="rId9" imgW="711200" imgH="215900" progId="Equation.KSEE3">
                  <p:embed/>
                  <p:pic>
                    <p:nvPicPr>
                      <p:cNvPr id="0" name="图片 6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0379" y="3560986"/>
                        <a:ext cx="2379662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6304979" y="4365104"/>
          <a:ext cx="2803525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11" imgW="837565" imgH="215900" progId="Equation.KSEE3">
                  <p:embed/>
                </p:oleObj>
              </mc:Choice>
              <mc:Fallback>
                <p:oleObj name="Equation" r:id="rId11" imgW="837565" imgH="215900" progId="Equation.KSEE3">
                  <p:embed/>
                  <p:pic>
                    <p:nvPicPr>
                      <p:cNvPr id="0" name="图片 6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4979" y="4365104"/>
                        <a:ext cx="2803525" cy="725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683568" y="692696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形如</a:t>
            </a:r>
            <a:r>
              <a:rPr lang="zh-CN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“</a:t>
            </a:r>
            <a:r>
              <a:rPr lang="en-US" altLang="zh-CN" sz="3200" b="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ax+x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=b</a:t>
            </a:r>
            <a:r>
              <a:rPr lang="zh-CN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”“</a:t>
            </a:r>
            <a:r>
              <a:rPr lang="en-US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ax-x=b</a:t>
            </a:r>
            <a:r>
              <a:rPr lang="zh-CN" altLang="zh-CN" sz="3200" b="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这样的两种方程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具体步骤如下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: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0" name="Group 16"/>
          <p:cNvGrpSpPr/>
          <p:nvPr/>
        </p:nvGrpSpPr>
        <p:grpSpPr bwMode="auto">
          <a:xfrm>
            <a:off x="5867400" y="5935489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2" name="Text Box 18">
              <a:hlinkClick r:id="rId14" action="ppaction://hlinksldjump" highlightClick="1">
                <a:snd r:embed="rId1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694b8214-2382-4e32-ae75-993d84463d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1947</Words>
  <Application>WPS 演示</Application>
  <PresentationFormat>全屏显示(4:3)</PresentationFormat>
  <Paragraphs>389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40</vt:i4>
      </vt:variant>
      <vt:variant>
        <vt:lpstr>幻灯片标题</vt:lpstr>
      </vt:variant>
      <vt:variant>
        <vt:i4>27</vt:i4>
      </vt:variant>
    </vt:vector>
  </HeadingPairs>
  <TitlesOfParts>
    <vt:vector size="88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Times New Roman</vt:lpstr>
      <vt:lpstr>黑体</vt:lpstr>
      <vt:lpstr>楷体_GB2312</vt:lpstr>
      <vt:lpstr>华文楷体</vt:lpstr>
      <vt:lpstr>Arial Unicode MS</vt:lpstr>
      <vt:lpstr>华文楷体</vt:lpstr>
      <vt:lpstr>隶书</vt:lpstr>
      <vt:lpstr>NEU-BZ-S92</vt:lpstr>
      <vt:lpstr>Segoe Print</vt:lpstr>
      <vt:lpstr>Arial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E42AB3590B194253BEB2B39B4421A21C</vt:lpwstr>
  </property>
</Properties>
</file>