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jpeg" ContentType="image/jpeg"/>
  <Default Extension="JPG" ContentType="image/.jpg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38" r:id="rId3"/>
    <p:sldId id="439" r:id="rId5"/>
    <p:sldId id="440" r:id="rId6"/>
    <p:sldId id="441" r:id="rId7"/>
    <p:sldId id="442" r:id="rId8"/>
    <p:sldId id="443" r:id="rId9"/>
    <p:sldId id="444" r:id="rId10"/>
    <p:sldId id="445" r:id="rId11"/>
    <p:sldId id="446" r:id="rId12"/>
    <p:sldId id="447" r:id="rId13"/>
    <p:sldId id="448" r:id="rId14"/>
    <p:sldId id="449" r:id="rId15"/>
    <p:sldId id="450" r:id="rId16"/>
    <p:sldId id="451" r:id="rId17"/>
    <p:sldId id="452" r:id="rId18"/>
    <p:sldId id="453" r:id="rId19"/>
    <p:sldId id="454" r:id="rId20"/>
    <p:sldId id="455" r:id="rId21"/>
    <p:sldId id="456" r:id="rId22"/>
    <p:sldId id="457" r:id="rId23"/>
    <p:sldId id="458" r:id="rId24"/>
    <p:sldId id="459" r:id="rId25"/>
    <p:sldId id="460" r:id="rId26"/>
    <p:sldId id="461" r:id="rId27"/>
    <p:sldId id="462" r:id="rId28"/>
    <p:sldId id="463" r:id="rId29"/>
    <p:sldId id="464" r:id="rId30"/>
  </p:sldIdLst>
  <p:sldSz cx="9144000" cy="6858000" type="screen4x3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29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000000"/>
    <a:srgbClr val="FFFF9F"/>
    <a:srgbClr val="FF0066"/>
    <a:srgbClr val="FF0000"/>
    <a:srgbClr val="E4DF21"/>
    <a:srgbClr val="C8D927"/>
    <a:srgbClr val="DEEC22"/>
    <a:srgbClr val="E6E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68" autoAdjust="0"/>
    <p:restoredTop sz="94477" autoAdjust="0"/>
  </p:normalViewPr>
  <p:slideViewPr>
    <p:cSldViewPr>
      <p:cViewPr varScale="1">
        <p:scale>
          <a:sx n="109" d="100"/>
          <a:sy n="109" d="100"/>
        </p:scale>
        <p:origin x="-1698" y="-84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4" Type="http://schemas.openxmlformats.org/officeDocument/2006/relationships/image" Target="../media/image18.wmf"/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4" Type="http://schemas.openxmlformats.org/officeDocument/2006/relationships/image" Target="../media/image22.wmf"/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4.wmf"/></Relationships>
</file>

<file path=ppt/drawings/_rels/vmlDrawing5.vml.rels><?xml version="1.0" encoding="UTF-8" standalone="yes"?>
<Relationships xmlns="http://schemas.openxmlformats.org/package/2006/relationships"><Relationship Id="rId6" Type="http://schemas.openxmlformats.org/officeDocument/2006/relationships/image" Target="../media/image34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0E3783-C077-45EF-9D1F-EF49814DE441}" type="slidenum">
              <a:rPr lang="zh-CN" altLang="en-US" sz="1200" b="0">
                <a:solidFill>
                  <a:schemeClr val="tx1"/>
                </a:solidFill>
                <a:latin typeface="+mn-lt"/>
                <a:ea typeface="+mn-ea"/>
              </a:rPr>
            </a:fld>
            <a:endParaRPr lang="zh-CN" altLang="en-US" sz="1200" b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0.xml"/><Relationship Id="rId5" Type="http://schemas.openxmlformats.org/officeDocument/2006/relationships/slide" Target="slide2.xml"/><Relationship Id="rId4" Type="http://schemas.openxmlformats.org/officeDocument/2006/relationships/slide" Target="slide16.xml"/><Relationship Id="rId3" Type="http://schemas.openxmlformats.org/officeDocument/2006/relationships/slide" Target="slide13.xml"/><Relationship Id="rId2" Type="http://schemas.openxmlformats.org/officeDocument/2006/relationships/slide" Target="slide7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slide" Target="slide1.xml"/><Relationship Id="rId1" Type="http://schemas.openxmlformats.org/officeDocument/2006/relationships/image" Target="../media/image2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slide" Target="slide1.xml"/><Relationship Id="rId1" Type="http://schemas.openxmlformats.org/officeDocument/2006/relationships/image" Target="../media/image2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audio" Target="../media/audio1.wav"/><Relationship Id="rId6" Type="http://schemas.openxmlformats.org/officeDocument/2006/relationships/slide" Target="slide1.xml"/><Relationship Id="rId5" Type="http://schemas.openxmlformats.org/officeDocument/2006/relationships/image" Target="../media/image28.emf"/><Relationship Id="rId4" Type="http://schemas.openxmlformats.org/officeDocument/2006/relationships/image" Target="../media/image27.png"/><Relationship Id="rId3" Type="http://schemas.openxmlformats.org/officeDocument/2006/relationships/slide" Target="slide20.xml"/><Relationship Id="rId2" Type="http://schemas.openxmlformats.org/officeDocument/2006/relationships/slide" Target="slide17.xml"/><Relationship Id="rId1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1.bin"/><Relationship Id="rId8" Type="http://schemas.openxmlformats.org/officeDocument/2006/relationships/image" Target="../media/image32.wmf"/><Relationship Id="rId7" Type="http://schemas.openxmlformats.org/officeDocument/2006/relationships/oleObject" Target="../embeddings/oleObject20.bin"/><Relationship Id="rId6" Type="http://schemas.openxmlformats.org/officeDocument/2006/relationships/image" Target="../media/image31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30.wmf"/><Relationship Id="rId3" Type="http://schemas.openxmlformats.org/officeDocument/2006/relationships/oleObject" Target="../embeddings/oleObject18.bin"/><Relationship Id="rId2" Type="http://schemas.openxmlformats.org/officeDocument/2006/relationships/image" Target="../media/image29.wmf"/><Relationship Id="rId14" Type="http://schemas.openxmlformats.org/officeDocument/2006/relationships/vmlDrawing" Target="../drawings/vmlDrawing5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34.wmf"/><Relationship Id="rId11" Type="http://schemas.openxmlformats.org/officeDocument/2006/relationships/oleObject" Target="../embeddings/oleObject22.bin"/><Relationship Id="rId10" Type="http://schemas.openxmlformats.org/officeDocument/2006/relationships/image" Target="../media/image33.wmf"/><Relationship Id="rId1" Type="http://schemas.openxmlformats.org/officeDocument/2006/relationships/oleObject" Target="../embeddings/oleObject17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6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image" Target="../media/image4.wmf"/><Relationship Id="rId7" Type="http://schemas.openxmlformats.org/officeDocument/2006/relationships/oleObject" Target="../embeddings/oleObject2.bin"/><Relationship Id="rId6" Type="http://schemas.openxmlformats.org/officeDocument/2006/relationships/image" Target="../media/image3.wmf"/><Relationship Id="rId5" Type="http://schemas.openxmlformats.org/officeDocument/2006/relationships/oleObject" Target="../embeddings/oleObject1.bin"/><Relationship Id="rId4" Type="http://schemas.openxmlformats.org/officeDocument/2006/relationships/audio" Target="../media/audio1.wav"/><Relationship Id="rId3" Type="http://schemas.openxmlformats.org/officeDocument/2006/relationships/slide" Target="slide1.xml"/><Relationship Id="rId2" Type="http://schemas.openxmlformats.org/officeDocument/2006/relationships/image" Target="../media/image2.emf"/><Relationship Id="rId10" Type="http://schemas.openxmlformats.org/officeDocument/2006/relationships/vmlDrawing" Target="../drawings/vmlDrawing1.v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9.xml"/><Relationship Id="rId5" Type="http://schemas.openxmlformats.org/officeDocument/2006/relationships/slide" Target="slide16.xml"/><Relationship Id="rId4" Type="http://schemas.openxmlformats.org/officeDocument/2006/relationships/slide" Target="slide26.xml"/><Relationship Id="rId3" Type="http://schemas.openxmlformats.org/officeDocument/2006/relationships/slide" Target="slide24.xml"/><Relationship Id="rId2" Type="http://schemas.openxmlformats.org/officeDocument/2006/relationships/audio" Target="../media/audio3.wav"/><Relationship Id="rId1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8.png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" Target="slide20.xml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" Target="slide20.xml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0.png"/><Relationship Id="rId1" Type="http://schemas.openxmlformats.org/officeDocument/2006/relationships/slide" Target="slide20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2.png"/><Relationship Id="rId3" Type="http://schemas.openxmlformats.org/officeDocument/2006/relationships/audio" Target="../media/audio1.wav"/><Relationship Id="rId2" Type="http://schemas.openxmlformats.org/officeDocument/2006/relationships/slide" Target="slide1.xml"/><Relationship Id="rId1" Type="http://schemas.openxmlformats.org/officeDocument/2006/relationships/image" Target="../media/image4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audio" Target="../media/audio2.wav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5.wmf"/><Relationship Id="rId4" Type="http://schemas.openxmlformats.org/officeDocument/2006/relationships/oleObject" Target="../embeddings/oleObject4.bin"/><Relationship Id="rId3" Type="http://schemas.openxmlformats.org/officeDocument/2006/relationships/image" Target="../media/image14.wmf"/><Relationship Id="rId2" Type="http://schemas.openxmlformats.org/officeDocument/2006/relationships/oleObject" Target="../embeddings/oleObject3.bin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0.bin"/><Relationship Id="rId8" Type="http://schemas.openxmlformats.org/officeDocument/2006/relationships/image" Target="../media/image17.wmf"/><Relationship Id="rId7" Type="http://schemas.openxmlformats.org/officeDocument/2006/relationships/oleObject" Target="../embeddings/oleObject9.bin"/><Relationship Id="rId6" Type="http://schemas.openxmlformats.org/officeDocument/2006/relationships/image" Target="../media/image16.wmf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Relationship Id="rId3" Type="http://schemas.openxmlformats.org/officeDocument/2006/relationships/oleObject" Target="../embeddings/oleObject6.bin"/><Relationship Id="rId2" Type="http://schemas.openxmlformats.org/officeDocument/2006/relationships/image" Target="../media/image14.wmf"/><Relationship Id="rId12" Type="http://schemas.openxmlformats.org/officeDocument/2006/relationships/vmlDrawing" Target="../drawings/vmlDrawing3.v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18.wmf"/><Relationship Id="rId1" Type="http://schemas.openxmlformats.org/officeDocument/2006/relationships/oleObject" Target="../embeddings/oleObject5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wmf"/><Relationship Id="rId8" Type="http://schemas.openxmlformats.org/officeDocument/2006/relationships/oleObject" Target="../embeddings/oleObject15.bin"/><Relationship Id="rId7" Type="http://schemas.openxmlformats.org/officeDocument/2006/relationships/image" Target="../media/image20.wmf"/><Relationship Id="rId6" Type="http://schemas.openxmlformats.org/officeDocument/2006/relationships/oleObject" Target="../embeddings/oleObject14.bin"/><Relationship Id="rId5" Type="http://schemas.openxmlformats.org/officeDocument/2006/relationships/oleObject" Target="../embeddings/oleObject13.bin"/><Relationship Id="rId4" Type="http://schemas.openxmlformats.org/officeDocument/2006/relationships/oleObject" Target="../embeddings/oleObject12.bin"/><Relationship Id="rId3" Type="http://schemas.openxmlformats.org/officeDocument/2006/relationships/image" Target="../media/image14.wmf"/><Relationship Id="rId2" Type="http://schemas.openxmlformats.org/officeDocument/2006/relationships/oleObject" Target="../embeddings/oleObject11.bin"/><Relationship Id="rId13" Type="http://schemas.openxmlformats.org/officeDocument/2006/relationships/vmlDrawing" Target="../drawings/vmlDrawing4.vml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22.wmf"/><Relationship Id="rId10" Type="http://schemas.openxmlformats.org/officeDocument/2006/relationships/oleObject" Target="../embeddings/oleObject16.bin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42"/>
          <p:cNvGrpSpPr/>
          <p:nvPr/>
        </p:nvGrpSpPr>
        <p:grpSpPr bwMode="auto">
          <a:xfrm>
            <a:off x="2427273" y="4743288"/>
            <a:ext cx="2159001" cy="1009650"/>
            <a:chOff x="340" y="3022"/>
            <a:chExt cx="1360" cy="636"/>
          </a:xfrm>
        </p:grpSpPr>
        <p:sp>
          <p:nvSpPr>
            <p:cNvPr id="31" name="Oval 23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32" name="Rectangle 18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33" name="Group 43"/>
          <p:cNvGrpSpPr/>
          <p:nvPr/>
        </p:nvGrpSpPr>
        <p:grpSpPr bwMode="auto">
          <a:xfrm>
            <a:off x="4713289" y="4733770"/>
            <a:ext cx="2160587" cy="1009650"/>
            <a:chOff x="2018" y="2976"/>
            <a:chExt cx="1361" cy="636"/>
          </a:xfrm>
        </p:grpSpPr>
        <p:sp>
          <p:nvSpPr>
            <p:cNvPr id="34" name="Oval 30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35" name="Rectangle 31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36" name="Group 44"/>
          <p:cNvGrpSpPr/>
          <p:nvPr/>
        </p:nvGrpSpPr>
        <p:grpSpPr bwMode="auto">
          <a:xfrm>
            <a:off x="6927867" y="4733770"/>
            <a:ext cx="2232025" cy="1009650"/>
            <a:chOff x="3696" y="2976"/>
            <a:chExt cx="1406" cy="636"/>
          </a:xfrm>
        </p:grpSpPr>
        <p:sp>
          <p:nvSpPr>
            <p:cNvPr id="37" name="Oval 32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696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38" name="Rectangle 33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32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39" name="Group 42"/>
          <p:cNvGrpSpPr/>
          <p:nvPr/>
        </p:nvGrpSpPr>
        <p:grpSpPr bwMode="auto">
          <a:xfrm>
            <a:off x="212695" y="4743288"/>
            <a:ext cx="2159000" cy="1009650"/>
            <a:chOff x="340" y="3022"/>
            <a:chExt cx="1360" cy="636"/>
          </a:xfrm>
        </p:grpSpPr>
        <p:sp>
          <p:nvSpPr>
            <p:cNvPr id="40" name="Oval 2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41" name="Rectangle 18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57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43" name="TextBox 16"/>
          <p:cNvSpPr txBox="1">
            <a:spLocks noChangeArrowheads="1"/>
          </p:cNvSpPr>
          <p:nvPr/>
        </p:nvSpPr>
        <p:spPr bwMode="auto">
          <a:xfrm>
            <a:off x="0" y="963885"/>
            <a:ext cx="914400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6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华文仿宋" pitchFamily="2" charset="-122"/>
                <a:ea typeface="华文仿宋" pitchFamily="2" charset="-122"/>
              </a:rPr>
              <a:t>第</a:t>
            </a:r>
            <a:r>
              <a:rPr lang="en-US" altLang="zh-CN" sz="36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华文仿宋" pitchFamily="2" charset="-122"/>
                <a:ea typeface="华文仿宋" pitchFamily="2" charset="-122"/>
              </a:rPr>
              <a:t>7</a:t>
            </a:r>
            <a:r>
              <a:rPr lang="zh-CN" altLang="en-US" sz="36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华文仿宋" pitchFamily="2" charset="-122"/>
                <a:ea typeface="华文仿宋" pitchFamily="2" charset="-122"/>
              </a:rPr>
              <a:t>单元  </a:t>
            </a:r>
            <a:r>
              <a:rPr lang="zh-CN" altLang="zh-CN" sz="36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华文仿宋" pitchFamily="2" charset="-122"/>
                <a:ea typeface="华文仿宋" pitchFamily="2" charset="-122"/>
              </a:rPr>
              <a:t>用方程解决问题</a:t>
            </a:r>
            <a:endParaRPr lang="zh-CN" altLang="en-US" sz="3600" cap="all" dirty="0">
              <a:ln w="9000" cmpd="sng">
                <a:noFill/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0" y="2348880"/>
            <a:ext cx="91440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zh-CN" sz="72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相</a:t>
            </a:r>
            <a:r>
              <a:rPr lang="zh-CN" altLang="zh-CN" sz="72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遇问</a:t>
            </a:r>
            <a:r>
              <a:rPr lang="zh-CN" altLang="zh-CN" sz="72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zh-CN" altLang="zh-CN" sz="7200" cap="all" dirty="0" smtClean="0">
              <a:ln w="9000" cmpd="sng">
                <a:noFill/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548680"/>
            <a:ext cx="784887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挖一条长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165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米的隧道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由甲、乙两个工程队从两端同时施工。甲队每天向前挖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米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乙队每天向前挖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米。挖通这条隧道需要多少天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设挖通这条隧道需要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天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下面方程正确的是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15616" y="4379620"/>
            <a:ext cx="4572000" cy="14811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A.6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lang="en-US" altLang="zh-CN" sz="3200" b="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+5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lang="en-US" altLang="zh-CN" sz="3200" b="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=6</a:t>
            </a:r>
            <a:r>
              <a:rPr lang="zh-CN" altLang="zh-CN" sz="3200" b="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　　　</a:t>
            </a:r>
            <a:endParaRPr lang="zh-CN" altLang="zh-CN" sz="3200" b="0" dirty="0" smtClean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b="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C.6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lang="en-US" altLang="zh-CN" sz="3200" b="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+5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lang="en-US" altLang="zh-CN" sz="3200" b="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=165</a:t>
            </a:r>
            <a:endParaRPr lang="zh-CN" altLang="zh-CN" sz="3200" b="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76056" y="4514925"/>
            <a:ext cx="23198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B.6+5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32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=165</a:t>
            </a:r>
            <a:endParaRPr lang="zh-CN" altLang="en-US" sz="32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11760" y="3702744"/>
            <a:ext cx="792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569436"/>
            <a:ext cx="8190656" cy="2931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长沙到广州的铁路长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699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千米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一列货车从长沙开往广州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每小时行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69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千米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这列货车开出一小时后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一列客车从广州开往长沙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每小时行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71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千米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经过多少小时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两车相遇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15616" y="4077072"/>
            <a:ext cx="67746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/>
              </a:rPr>
              <a:t>（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/>
              </a:rPr>
              <a:t>699-69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/>
              </a:rPr>
              <a:t>）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/>
              </a:rPr>
              <a:t>÷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/>
              </a:rPr>
              <a:t>（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/>
              </a:rPr>
              <a:t>69+71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/>
              </a:rPr>
              <a:t>）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/>
              </a:rPr>
              <a:t>=4.5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/>
              </a:rPr>
              <a:t>（小时）</a:t>
            </a:r>
            <a:endParaRPr lang="zh-CN" altLang="en-US" sz="3200" dirty="0">
              <a:solidFill>
                <a:srgbClr val="C00000"/>
              </a:solidFill>
              <a:latin typeface="华文楷体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62477" y="4994012"/>
            <a:ext cx="57518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/>
              </a:rPr>
              <a:t>答：经过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/>
              </a:rPr>
              <a:t>4.5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/>
              </a:rPr>
              <a:t>小时，两车相遇。</a:t>
            </a:r>
            <a:endParaRPr lang="zh-CN" altLang="en-US" sz="3200" dirty="0">
              <a:solidFill>
                <a:srgbClr val="C00000"/>
              </a:solidFill>
              <a:latin typeface="华文楷体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6"/>
          <p:cNvGrpSpPr/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3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4" name="Text Box 18">
              <a:hlinkClick r:id="rId2" action="ppaction://hlinksldjump" highlightClick="1">
                <a:snd r:embed="rId3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88032" y="760636"/>
            <a:ext cx="860444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r>
              <a:rPr lang="en-US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快车每小时行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135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千米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慢车每小时行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95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千米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两车分别从甲、乙两地同时出发相向而行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已知甲、乙两地相距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2300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千米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两车几小时后相遇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71604" y="3714752"/>
            <a:ext cx="57326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/>
              </a:rPr>
              <a:t>2300÷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/>
              </a:rPr>
              <a:t>（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/>
              </a:rPr>
              <a:t>135+95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/>
              </a:rPr>
              <a:t>）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/>
              </a:rPr>
              <a:t>=10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/>
              </a:rPr>
              <a:t>（小时）</a:t>
            </a:r>
            <a:endParaRPr lang="zh-CN" altLang="en-US" sz="3200" dirty="0">
              <a:solidFill>
                <a:srgbClr val="C00000"/>
              </a:solidFill>
              <a:latin typeface="华文楷体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00232" y="4857760"/>
            <a:ext cx="48109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/>
              </a:rPr>
              <a:t>答：两车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/>
              </a:rPr>
              <a:t>10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/>
              </a:rPr>
              <a:t>小时后相遇。</a:t>
            </a:r>
            <a:endParaRPr lang="zh-CN" altLang="en-US" sz="3200" dirty="0">
              <a:solidFill>
                <a:srgbClr val="C00000"/>
              </a:solidFill>
              <a:latin typeface="华文楷体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8"/>
          <p:cNvGrpSpPr/>
          <p:nvPr/>
        </p:nvGrpSpPr>
        <p:grpSpPr bwMode="auto">
          <a:xfrm>
            <a:off x="6443663" y="188913"/>
            <a:ext cx="2411412" cy="1008062"/>
            <a:chOff x="0" y="0"/>
            <a:chExt cx="1633" cy="635"/>
          </a:xfrm>
        </p:grpSpPr>
        <p:pic>
          <p:nvPicPr>
            <p:cNvPr id="9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dirty="0">
                  <a:ea typeface="黑体" panose="02010609060101010101" pitchFamily="49" charset="-122"/>
                </a:rPr>
                <a:t>随堂练习</a:t>
              </a:r>
              <a:endParaRPr lang="zh-CN" altLang="en-US" sz="3200" dirty="0"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642910" y="500042"/>
            <a:ext cx="8262664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en-US" altLang="zh-CN" sz="2800" i="1" dirty="0" smtClean="0">
                <a:solidFill>
                  <a:schemeClr val="tx1"/>
                </a:solidFill>
                <a:latin typeface="+mn-ea"/>
                <a:ea typeface="+mn-ea"/>
              </a:rPr>
              <a:t>.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小明家和小红家相距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1000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米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两</a:t>
            </a:r>
            <a:endParaRPr lang="en-US" altLang="zh-CN" sz="28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人同时从家出发。</a:t>
            </a:r>
            <a:endParaRPr lang="zh-CN" altLang="zh-CN" sz="28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53249" name="Picture 1" descr="C:\Users\Administrator\Desktop\图片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1142984"/>
            <a:ext cx="3837868" cy="1362094"/>
          </a:xfrm>
          <a:prstGeom prst="rect">
            <a:avLst/>
          </a:prstGeom>
          <a:noFill/>
        </p:spPr>
      </p:pic>
      <p:sp>
        <p:nvSpPr>
          <p:cNvPr id="16" name="矩形 15"/>
          <p:cNvSpPr/>
          <p:nvPr/>
        </p:nvSpPr>
        <p:spPr>
          <a:xfrm>
            <a:off x="571472" y="1714488"/>
            <a:ext cx="539091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(1)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出发后几分钟相遇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zh-CN" sz="28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(2)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相遇时小明走了多少米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zh-CN" sz="28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357290" y="3786190"/>
            <a:ext cx="304509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+65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=1000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428860" y="4357694"/>
            <a:ext cx="1224136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=8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42910" y="3214686"/>
            <a:ext cx="611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786446" y="3643314"/>
            <a:ext cx="304509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60×8=480(</a:t>
            </a:r>
            <a:r>
              <a:rPr lang="zh-CN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143504" y="3643314"/>
            <a:ext cx="611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28258" y="4429132"/>
            <a:ext cx="4815742" cy="6578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C00000"/>
                </a:solidFill>
                <a:latin typeface="华文楷体"/>
              </a:rPr>
              <a:t>答：</a:t>
            </a:r>
            <a:r>
              <a:rPr lang="zh-CN" altLang="zh-CN" sz="2800" dirty="0" smtClean="0">
                <a:solidFill>
                  <a:srgbClr val="C00000"/>
                </a:solidFill>
                <a:latin typeface="华文楷体"/>
              </a:rPr>
              <a:t>相遇时小明走了</a:t>
            </a:r>
            <a:r>
              <a:rPr lang="en-US" altLang="zh-CN" sz="2800" dirty="0" smtClean="0">
                <a:solidFill>
                  <a:srgbClr val="C00000"/>
                </a:solidFill>
                <a:latin typeface="华文楷体"/>
              </a:rPr>
              <a:t>480</a:t>
            </a:r>
            <a:r>
              <a:rPr lang="zh-CN" altLang="en-US" sz="2800" dirty="0" smtClean="0">
                <a:solidFill>
                  <a:srgbClr val="C00000"/>
                </a:solidFill>
                <a:latin typeface="华文楷体"/>
              </a:rPr>
              <a:t>米。</a:t>
            </a:r>
            <a:endParaRPr lang="zh-CN" altLang="en-US" sz="2800" dirty="0">
              <a:solidFill>
                <a:srgbClr val="C00000"/>
              </a:solidFill>
              <a:latin typeface="华文楷体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28596" y="4929198"/>
            <a:ext cx="401263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C00000"/>
                </a:solidFill>
                <a:latin typeface="华文楷体"/>
              </a:rPr>
              <a:t>答：出发后</a:t>
            </a:r>
            <a:r>
              <a:rPr lang="en-US" altLang="zh-CN" sz="2800" dirty="0" smtClean="0">
                <a:solidFill>
                  <a:srgbClr val="C00000"/>
                </a:solidFill>
                <a:latin typeface="华文楷体"/>
              </a:rPr>
              <a:t>8</a:t>
            </a:r>
            <a:r>
              <a:rPr lang="zh-CN" altLang="en-US" sz="2800" dirty="0" smtClean="0">
                <a:solidFill>
                  <a:srgbClr val="C00000"/>
                </a:solidFill>
                <a:latin typeface="华文楷体"/>
              </a:rPr>
              <a:t>分钟</a:t>
            </a:r>
            <a:r>
              <a:rPr lang="zh-CN" altLang="zh-CN" sz="2800" dirty="0" smtClean="0">
                <a:solidFill>
                  <a:srgbClr val="C00000"/>
                </a:solidFill>
                <a:latin typeface="华文楷体"/>
              </a:rPr>
              <a:t>相遇</a:t>
            </a:r>
            <a:r>
              <a:rPr lang="zh-CN" altLang="en-US" sz="2800" dirty="0" smtClean="0">
                <a:solidFill>
                  <a:srgbClr val="C00000"/>
                </a:solidFill>
                <a:latin typeface="华文楷体"/>
              </a:rPr>
              <a:t>。</a:t>
            </a:r>
            <a:endParaRPr lang="zh-CN" altLang="en-US" sz="2800" dirty="0">
              <a:solidFill>
                <a:srgbClr val="C00000"/>
              </a:solidFill>
              <a:latin typeface="华文楷体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214414" y="3071810"/>
            <a:ext cx="3610284" cy="6687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C00000"/>
                </a:solidFill>
                <a:latin typeface="华文楷体"/>
              </a:rPr>
              <a:t>设出发后</a:t>
            </a:r>
            <a:r>
              <a:rPr lang="en-US" altLang="zh-CN" sz="28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800" dirty="0" smtClean="0">
                <a:solidFill>
                  <a:srgbClr val="C00000"/>
                </a:solidFill>
                <a:latin typeface="华文楷体"/>
              </a:rPr>
              <a:t>分钟</a:t>
            </a:r>
            <a:r>
              <a:rPr lang="zh-CN" altLang="zh-CN" sz="2800" dirty="0" smtClean="0">
                <a:solidFill>
                  <a:srgbClr val="C00000"/>
                </a:solidFill>
                <a:latin typeface="华文楷体"/>
              </a:rPr>
              <a:t>相遇</a:t>
            </a:r>
            <a:r>
              <a:rPr lang="zh-CN" altLang="en-US" sz="2800" dirty="0" smtClean="0">
                <a:solidFill>
                  <a:srgbClr val="C00000"/>
                </a:solidFill>
                <a:latin typeface="华文楷体"/>
              </a:rPr>
              <a:t>。</a:t>
            </a:r>
            <a:endParaRPr lang="zh-CN" altLang="en-US" sz="2800" dirty="0">
              <a:solidFill>
                <a:srgbClr val="C00000"/>
              </a:solidFill>
              <a:latin typeface="华文楷体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7050" y="476672"/>
            <a:ext cx="9215470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华文楷体"/>
              </a:rPr>
              <a:t>    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72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页“练一练”第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题。</a:t>
            </a: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/>
            </a:endParaRPr>
          </a:p>
          <a:p>
            <a:pPr eaLnBrk="1" hangingPunct="1"/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500034" y="1000108"/>
            <a:ext cx="8120063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en-US" altLang="zh-CN" b="1" dirty="0" smtClean="0">
                <a:solidFill>
                  <a:schemeClr val="tx1"/>
                </a:solidFill>
                <a:latin typeface="+mn-ea"/>
                <a:ea typeface="+mn-ea"/>
              </a:rPr>
              <a:t>1.</a:t>
            </a:r>
            <a:r>
              <a:rPr lang="zh-CN" altLang="en-US" b="1" dirty="0">
                <a:solidFill>
                  <a:schemeClr val="tx1"/>
                </a:solidFill>
                <a:latin typeface="+mn-ea"/>
                <a:ea typeface="+mn-ea"/>
              </a:rPr>
              <a:t>张叔叔要给王阿姨送一份材料，他们</a:t>
            </a:r>
            <a:r>
              <a:rPr lang="zh-CN" altLang="en-US" b="1" dirty="0" smtClean="0">
                <a:solidFill>
                  <a:schemeClr val="tx1"/>
                </a:solidFill>
                <a:latin typeface="+mn-ea"/>
                <a:ea typeface="+mn-ea"/>
              </a:rPr>
              <a:t>约定</a:t>
            </a: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两人同时开车</a:t>
            </a:r>
            <a:endParaRPr lang="en-US" altLang="zh-CN" b="1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b="1" dirty="0" smtClean="0">
                <a:solidFill>
                  <a:schemeClr val="tx1"/>
                </a:solidFill>
                <a:latin typeface="+mn-ea"/>
                <a:ea typeface="+mn-ea"/>
              </a:rPr>
              <a:t>出发。公园距天桥</a:t>
            </a:r>
            <a:r>
              <a:rPr lang="en-US" altLang="zh-CN" b="1" dirty="0" smtClean="0">
                <a:solidFill>
                  <a:schemeClr val="tx1"/>
                </a:solidFill>
                <a:latin typeface="+mn-ea"/>
                <a:ea typeface="+mn-ea"/>
              </a:rPr>
              <a:t>50 km</a:t>
            </a:r>
            <a:r>
              <a:rPr lang="zh-CN" altLang="en-US" b="1" dirty="0" smtClean="0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endParaRPr lang="zh-CN" altLang="en-US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9" name="图片 3" descr="13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28728" y="1643050"/>
            <a:ext cx="6429420" cy="1831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00034" y="3357562"/>
            <a:ext cx="8443912" cy="18755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zh-CN" altLang="en-US" b="1" dirty="0">
                <a:solidFill>
                  <a:schemeClr val="tx1"/>
                </a:solidFill>
                <a:latin typeface="+mn-ea"/>
                <a:ea typeface="+mn-ea"/>
              </a:rPr>
              <a:t>⑴估计两人在哪个地方相遇？在图上标出来，再与同</a:t>
            </a:r>
            <a:endParaRPr lang="en-US" altLang="zh-CN" b="1" dirty="0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25000"/>
              </a:lnSpc>
            </a:pPr>
            <a:r>
              <a:rPr lang="en-US" altLang="zh-CN" b="1" dirty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en-US" b="1" dirty="0">
                <a:solidFill>
                  <a:schemeClr val="tx1"/>
                </a:solidFill>
                <a:latin typeface="+mn-ea"/>
                <a:ea typeface="+mn-ea"/>
              </a:rPr>
              <a:t>伴说一说你的想法。</a:t>
            </a:r>
            <a:endParaRPr lang="en-US" altLang="zh-CN" b="1" dirty="0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b="1" dirty="0">
                <a:solidFill>
                  <a:schemeClr val="tx1"/>
                </a:solidFill>
                <a:latin typeface="+mn-ea"/>
                <a:ea typeface="+mn-ea"/>
              </a:rPr>
              <a:t>⑵出发后几时相遇？相遇地点距公园有多远？列方程</a:t>
            </a:r>
            <a:endParaRPr lang="en-US" altLang="zh-CN" b="1" dirty="0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25000"/>
              </a:lnSpc>
            </a:pPr>
            <a:r>
              <a:rPr lang="en-US" altLang="zh-CN" b="1" dirty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en-US" b="1" dirty="0">
                <a:solidFill>
                  <a:schemeClr val="tx1"/>
                </a:solidFill>
                <a:latin typeface="+mn-ea"/>
                <a:ea typeface="+mn-ea"/>
              </a:rPr>
              <a:t>解决问题。</a:t>
            </a:r>
            <a:endParaRPr lang="zh-CN" altLang="en-US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57620" y="3857628"/>
            <a:ext cx="42546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(1)</a:t>
            </a:r>
            <a:r>
              <a:rPr lang="zh-CN" altLang="zh-CN" dirty="0" smtClean="0">
                <a:ea typeface="华文楷体"/>
              </a:rPr>
              <a:t>估计两人会在李村附近相遇</a:t>
            </a:r>
            <a:endParaRPr lang="zh-CN" altLang="en-US" dirty="0">
              <a:ea typeface="华文楷体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357422" y="4857760"/>
            <a:ext cx="61024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(2)</a:t>
            </a:r>
            <a:r>
              <a:rPr lang="zh-CN" altLang="en-US" dirty="0" smtClean="0">
                <a:ea typeface="华文楷体"/>
              </a:rPr>
              <a:t>设出发后</a:t>
            </a:r>
            <a:r>
              <a:rPr lang="en-US" altLang="zh-CN" i="1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x</a:t>
            </a:r>
            <a:r>
              <a:rPr lang="zh-CN" altLang="en-US" dirty="0" smtClean="0">
                <a:ea typeface="华文楷体"/>
              </a:rPr>
              <a:t>时相遇。</a:t>
            </a:r>
            <a:endParaRPr lang="en-US" altLang="zh-CN" dirty="0" smtClean="0">
              <a:ea typeface="华文楷体"/>
            </a:endParaRPr>
          </a:p>
          <a:p>
            <a:r>
              <a:rPr lang="en-US" altLang="zh-CN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(40+60)</a:t>
            </a:r>
            <a:r>
              <a:rPr lang="en-US" altLang="zh-CN" i="1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x</a:t>
            </a:r>
            <a:r>
              <a:rPr lang="en-US" altLang="zh-CN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=50</a:t>
            </a:r>
            <a:r>
              <a:rPr lang="zh-CN" altLang="zh-CN" i="1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　</a:t>
            </a:r>
            <a:r>
              <a:rPr lang="en-US" altLang="zh-CN" i="1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x</a:t>
            </a:r>
            <a:r>
              <a:rPr lang="en-US" altLang="zh-CN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=0</a:t>
            </a:r>
            <a:r>
              <a:rPr lang="en-US" altLang="zh-CN" i="1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5</a:t>
            </a:r>
            <a:r>
              <a:rPr lang="zh-CN" altLang="zh-CN" i="1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0</a:t>
            </a:r>
            <a:r>
              <a:rPr lang="en-US" altLang="zh-CN" i="1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5×40=20(</a:t>
            </a:r>
            <a:r>
              <a:rPr lang="zh-CN" altLang="zh-CN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千米</a:t>
            </a:r>
            <a:r>
              <a:rPr lang="en-US" altLang="zh-CN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)</a:t>
            </a:r>
            <a:r>
              <a:rPr lang="zh-CN" altLang="zh-CN" i="1" dirty="0" smtClean="0">
                <a:ea typeface="华文楷体"/>
              </a:rPr>
              <a:t>　</a:t>
            </a:r>
            <a:endParaRPr lang="en-US" altLang="zh-CN" i="1" dirty="0" smtClean="0">
              <a:ea typeface="华文楷体"/>
            </a:endParaRPr>
          </a:p>
          <a:p>
            <a:r>
              <a:rPr lang="zh-CN" altLang="zh-CN" dirty="0" smtClean="0">
                <a:ea typeface="华文楷体"/>
              </a:rPr>
              <a:t>答</a:t>
            </a:r>
            <a:r>
              <a:rPr lang="en-US" altLang="zh-CN" dirty="0" smtClean="0">
                <a:ea typeface="华文楷体"/>
              </a:rPr>
              <a:t>:</a:t>
            </a:r>
            <a:r>
              <a:rPr lang="zh-CN" altLang="zh-CN" dirty="0" smtClean="0">
                <a:ea typeface="华文楷体"/>
              </a:rPr>
              <a:t>出发后</a:t>
            </a:r>
            <a:r>
              <a:rPr lang="en-US" altLang="zh-CN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0</a:t>
            </a:r>
            <a:r>
              <a:rPr lang="en-US" altLang="zh-CN" i="1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5</a:t>
            </a:r>
            <a:r>
              <a:rPr lang="zh-CN" altLang="zh-CN" dirty="0" smtClean="0">
                <a:ea typeface="华文楷体"/>
              </a:rPr>
              <a:t>时相遇</a:t>
            </a:r>
            <a:r>
              <a:rPr lang="en-US" altLang="zh-CN" dirty="0" smtClean="0">
                <a:ea typeface="华文楷体"/>
              </a:rPr>
              <a:t>,</a:t>
            </a:r>
            <a:r>
              <a:rPr lang="zh-CN" altLang="zh-CN" dirty="0" smtClean="0">
                <a:ea typeface="华文楷体"/>
              </a:rPr>
              <a:t>相遇地点距公园</a:t>
            </a:r>
            <a:r>
              <a:rPr lang="en-US" altLang="zh-CN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20</a:t>
            </a:r>
            <a:r>
              <a:rPr lang="zh-CN" altLang="zh-CN" dirty="0" smtClean="0">
                <a:ea typeface="华文楷体"/>
              </a:rPr>
              <a:t>千米。</a:t>
            </a:r>
            <a:endParaRPr lang="zh-CN" altLang="en-US" dirty="0">
              <a:ea typeface="华文楷体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7050" y="476672"/>
            <a:ext cx="9215470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华文楷体"/>
              </a:rPr>
              <a:t>    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72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页“练一练”第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题。</a:t>
            </a: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/>
            </a:endParaRPr>
          </a:p>
          <a:p>
            <a:pPr eaLnBrk="1" hangingPunct="1"/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8" name="组合 48"/>
          <p:cNvGrpSpPr/>
          <p:nvPr/>
        </p:nvGrpSpPr>
        <p:grpSpPr bwMode="auto">
          <a:xfrm>
            <a:off x="4748461" y="3277564"/>
            <a:ext cx="458788" cy="568325"/>
            <a:chOff x="5459001" y="2510576"/>
            <a:chExt cx="458246" cy="567944"/>
          </a:xfrm>
        </p:grpSpPr>
        <p:sp>
          <p:nvSpPr>
            <p:cNvPr id="9" name="等腰三角形 8"/>
            <p:cNvSpPr/>
            <p:nvPr/>
          </p:nvSpPr>
          <p:spPr>
            <a:xfrm rot="5400000" flipH="1">
              <a:off x="5508064" y="2461513"/>
              <a:ext cx="360120" cy="458246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10" name="直接连接符 9"/>
            <p:cNvCxnSpPr>
              <a:stCxn id="9" idx="4"/>
            </p:cNvCxnSpPr>
            <p:nvPr/>
          </p:nvCxnSpPr>
          <p:spPr>
            <a:xfrm>
              <a:off x="5459001" y="2510576"/>
              <a:ext cx="0" cy="567944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51"/>
          <p:cNvGrpSpPr/>
          <p:nvPr/>
        </p:nvGrpSpPr>
        <p:grpSpPr bwMode="auto">
          <a:xfrm>
            <a:off x="1525836" y="3656976"/>
            <a:ext cx="5759450" cy="192088"/>
            <a:chOff x="1564873" y="5736387"/>
            <a:chExt cx="5760000" cy="192635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1564873" y="5925838"/>
              <a:ext cx="5760000" cy="0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1572812" y="5736387"/>
              <a:ext cx="0" cy="179899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7323286" y="5749123"/>
              <a:ext cx="0" cy="179899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95536" y="3479176"/>
            <a:ext cx="14001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甲队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7053511" y="3502989"/>
            <a:ext cx="139858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乙队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>
            <a:off x="1541711" y="3549026"/>
            <a:ext cx="3203575" cy="0"/>
          </a:xfrm>
          <a:prstGeom prst="straightConnector1">
            <a:avLst/>
          </a:prstGeom>
          <a:ln w="38100">
            <a:solidFill>
              <a:srgbClr val="FF0000"/>
            </a:solidFill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flipH="1">
            <a:off x="4719886" y="3549026"/>
            <a:ext cx="2557463" cy="0"/>
          </a:xfrm>
          <a:prstGeom prst="straightConnector1">
            <a:avLst/>
          </a:prstGeom>
          <a:ln w="38100">
            <a:solidFill>
              <a:srgbClr val="7030A0"/>
            </a:solidFill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左大括号 18"/>
          <p:cNvSpPr/>
          <p:nvPr/>
        </p:nvSpPr>
        <p:spPr>
          <a:xfrm rot="5400000">
            <a:off x="4226967" y="384345"/>
            <a:ext cx="360363" cy="5724525"/>
          </a:xfrm>
          <a:prstGeom prst="leftBrace">
            <a:avLst>
              <a:gd name="adj1" fmla="val 32898"/>
              <a:gd name="adj2" fmla="val 50000"/>
            </a:avLst>
          </a:prstGeom>
          <a:ln w="285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724524" y="2629864"/>
            <a:ext cx="14001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1400</a:t>
            </a:r>
            <a:r>
              <a:rPr lang="zh-CN" altLang="en-US"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米</a:t>
            </a:r>
            <a:endParaRPr lang="zh-CN" altLang="en-US" sz="2400" b="1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292474" y="3301376"/>
            <a:ext cx="101123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000" b="1" spc="-3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80</a:t>
            </a:r>
            <a:r>
              <a:rPr lang="zh-CN" altLang="en-US" sz="2000" b="1" spc="-3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米</a:t>
            </a:r>
            <a:r>
              <a:rPr lang="en-US" altLang="zh-CN" sz="2000" b="1" spc="-3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2000" b="1" spc="-3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天</a:t>
            </a:r>
            <a:endParaRPr lang="zh-CN" altLang="en-US" sz="2000" b="1" spc="-3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6585199" y="3320426"/>
            <a:ext cx="101123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000" b="1" spc="-3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60</a:t>
            </a:r>
            <a:r>
              <a:rPr lang="zh-CN" altLang="en-US" sz="2000" b="1" spc="-3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米</a:t>
            </a:r>
            <a:r>
              <a:rPr lang="en-US" altLang="zh-CN" sz="2000" b="1" spc="-3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2000" b="1" spc="-3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天</a:t>
            </a:r>
            <a:endParaRPr lang="zh-CN" altLang="en-US" sz="2000" b="1" spc="-3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" name="TextBox 9"/>
          <p:cNvSpPr txBox="1">
            <a:spLocks noChangeArrowheads="1"/>
          </p:cNvSpPr>
          <p:nvPr/>
        </p:nvSpPr>
        <p:spPr bwMode="auto">
          <a:xfrm>
            <a:off x="357158" y="1000108"/>
            <a:ext cx="8424738" cy="163410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latin typeface="+mn-ea"/>
                <a:ea typeface="+mn-ea"/>
              </a:rPr>
              <a:t>2.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甲、乙两工程队铺一条长</a:t>
            </a:r>
            <a:r>
              <a:rPr lang="en-US" altLang="zh-CN" sz="2800" b="1" dirty="0">
                <a:solidFill>
                  <a:schemeClr val="tx1"/>
                </a:solidFill>
                <a:latin typeface="+mn-ea"/>
                <a:ea typeface="+mn-ea"/>
              </a:rPr>
              <a:t>1400m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的公路，他们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  <a:ea typeface="+mn-ea"/>
              </a:rPr>
              <a:t>从两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端同时施工，甲队每天铺</a:t>
            </a:r>
            <a:r>
              <a:rPr lang="en-US" altLang="zh-CN" sz="2800" b="1" dirty="0">
                <a:solidFill>
                  <a:schemeClr val="tx1"/>
                </a:solidFill>
                <a:latin typeface="+mn-ea"/>
                <a:ea typeface="+mn-ea"/>
              </a:rPr>
              <a:t>80m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，乙队每天铺</a:t>
            </a:r>
            <a:r>
              <a:rPr lang="en-US" altLang="zh-CN" sz="2800" b="1" dirty="0">
                <a:solidFill>
                  <a:schemeClr val="tx1"/>
                </a:solidFill>
                <a:latin typeface="+mn-ea"/>
                <a:ea typeface="+mn-ea"/>
              </a:rPr>
              <a:t>60m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  <a:ea typeface="+mn-ea"/>
              </a:rPr>
              <a:t>，几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天后能够铺完这条公路？</a:t>
            </a:r>
            <a:endParaRPr lang="zh-CN" altLang="en-US" sz="28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259136" y="4101104"/>
            <a:ext cx="63373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甲队铺的路程＋乙队铺的路程＝</a:t>
            </a:r>
            <a:r>
              <a:rPr lang="en-US" altLang="zh-CN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1400</a:t>
            </a:r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米</a:t>
            </a:r>
            <a:endParaRPr lang="zh-CN" altLang="en-US" sz="28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9" name="Group 16"/>
          <p:cNvGrpSpPr/>
          <p:nvPr/>
        </p:nvGrpSpPr>
        <p:grpSpPr bwMode="auto">
          <a:xfrm>
            <a:off x="6143636" y="5980113"/>
            <a:ext cx="1684338" cy="877887"/>
            <a:chOff x="2699" y="3612"/>
            <a:chExt cx="1061" cy="553"/>
          </a:xfrm>
        </p:grpSpPr>
        <p:pic>
          <p:nvPicPr>
            <p:cNvPr id="3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31" name="Text Box 18">
              <a:hlinkClick r:id="rId2" action="ppaction://hlinksldjump" highlightClick="1">
                <a:snd r:embed="rId3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2357422" y="4643446"/>
            <a:ext cx="245131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(80+60)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=1400</a:t>
            </a:r>
            <a:endParaRPr lang="en-US" altLang="zh-CN" sz="2800" dirty="0" smtClean="0">
              <a:latin typeface="Times New Roman" panose="02020603050405020304" pitchFamily="18" charset="0"/>
              <a:ea typeface="华文楷体"/>
              <a:cs typeface="Times New Roman" panose="02020603050405020304" pitchFamily="18" charset="0"/>
            </a:endParaRPr>
          </a:p>
          <a:p>
            <a:r>
              <a:rPr lang="en-US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         </a:t>
            </a:r>
            <a:r>
              <a:rPr lang="zh-CN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　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=10</a:t>
            </a:r>
            <a:endParaRPr lang="zh-CN" altLang="en-US" sz="2800" dirty="0">
              <a:latin typeface="Times New Roman" panose="02020603050405020304" pitchFamily="18" charset="0"/>
              <a:ea typeface="华文楷体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42910" y="5643578"/>
            <a:ext cx="53158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C00000"/>
                </a:solidFill>
                <a:latin typeface="华文楷体"/>
              </a:rPr>
              <a:t>答：</a:t>
            </a:r>
            <a:r>
              <a:rPr lang="en-US" altLang="zh-CN" sz="2800" dirty="0" smtClean="0">
                <a:solidFill>
                  <a:srgbClr val="C00000"/>
                </a:solidFill>
                <a:latin typeface="华文楷体"/>
              </a:rPr>
              <a:t>10</a:t>
            </a:r>
            <a:r>
              <a:rPr lang="zh-CN" altLang="en-US" sz="2800" dirty="0" smtClean="0">
                <a:solidFill>
                  <a:srgbClr val="C00000"/>
                </a:solidFill>
                <a:latin typeface="华文楷体"/>
              </a:rPr>
              <a:t>天后能够铺完这条公路。</a:t>
            </a:r>
            <a:endParaRPr lang="zh-CN" altLang="en-US" sz="2800" dirty="0">
              <a:solidFill>
                <a:srgbClr val="C00000"/>
              </a:solidFill>
              <a:latin typeface="华文楷体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9" grpId="0" animBg="1"/>
      <p:bldP spid="20" grpId="0"/>
      <p:bldP spid="21" grpId="0"/>
      <p:bldP spid="22" grpId="0"/>
      <p:bldP spid="24" grpId="0"/>
      <p:bldP spid="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/>
          <p:nvPr/>
        </p:nvGrpSpPr>
        <p:grpSpPr bwMode="auto">
          <a:xfrm>
            <a:off x="6372225" y="333375"/>
            <a:ext cx="2411413" cy="1008063"/>
            <a:chOff x="0" y="0"/>
            <a:chExt cx="1633" cy="635"/>
          </a:xfrm>
        </p:grpSpPr>
        <p:pic>
          <p:nvPicPr>
            <p:cNvPr id="18447" name="Picture 3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>
                  <a:ea typeface="黑体" panose="02010609060101010101" pitchFamily="49" charset="-122"/>
                </a:rPr>
                <a:t>作业设计</a:t>
              </a:r>
              <a:endParaRPr lang="zh-CN" altLang="en-US" sz="3200">
                <a:ea typeface="黑体" panose="02010609060101010101" pitchFamily="49" charset="-122"/>
              </a:endParaRPr>
            </a:p>
          </p:txBody>
        </p:sp>
      </p:grpSp>
      <p:grpSp>
        <p:nvGrpSpPr>
          <p:cNvPr id="18435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18445" name="AutoShape 13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844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8436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18443" name="AutoShape 15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8444" name="Text Box 16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5" name="Group 28"/>
          <p:cNvGrpSpPr/>
          <p:nvPr/>
        </p:nvGrpSpPr>
        <p:grpSpPr bwMode="auto">
          <a:xfrm>
            <a:off x="2410618" y="2997201"/>
            <a:ext cx="4465638" cy="1944688"/>
            <a:chOff x="1337" y="1842"/>
            <a:chExt cx="2813" cy="1225"/>
          </a:xfrm>
        </p:grpSpPr>
        <p:pic>
          <p:nvPicPr>
            <p:cNvPr id="18441" name="Picture 15" descr="男天使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744" y="1933"/>
              <a:ext cx="1406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2" name="AutoShape 27"/>
            <p:cNvSpPr>
              <a:spLocks noChangeArrowheads="1"/>
            </p:cNvSpPr>
            <p:nvPr/>
          </p:nvSpPr>
          <p:spPr bwMode="auto">
            <a:xfrm>
              <a:off x="1337" y="1842"/>
              <a:ext cx="1316" cy="726"/>
            </a:xfrm>
            <a:prstGeom prst="wedgeRoundRectCallout">
              <a:avLst>
                <a:gd name="adj1" fmla="val 68606"/>
                <a:gd name="adj2" fmla="val 62222"/>
                <a:gd name="adj3" fmla="val 16667"/>
              </a:avLst>
            </a:prstGeom>
            <a:solidFill>
              <a:srgbClr val="FFFF00">
                <a:alpha val="89000"/>
              </a:srgbClr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r>
                <a:rPr lang="zh-CN" altLang="en-US" sz="2800" dirty="0" smtClean="0">
                  <a:solidFill>
                    <a:schemeClr val="accent2"/>
                  </a:solidFill>
                  <a:latin typeface="+mn-ea"/>
                  <a:ea typeface="+mn-ea"/>
                </a:rPr>
                <a:t>过五关，斩六将！！</a:t>
              </a:r>
              <a:endParaRPr lang="en-US" altLang="zh-CN" sz="2800" dirty="0">
                <a:solidFill>
                  <a:schemeClr val="accent2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8438" name="Group 16"/>
          <p:cNvGrpSpPr/>
          <p:nvPr/>
        </p:nvGrpSpPr>
        <p:grpSpPr bwMode="auto">
          <a:xfrm>
            <a:off x="6011863" y="5805488"/>
            <a:ext cx="1684337" cy="877887"/>
            <a:chOff x="2699" y="3612"/>
            <a:chExt cx="1061" cy="553"/>
          </a:xfrm>
        </p:grpSpPr>
        <p:pic>
          <p:nvPicPr>
            <p:cNvPr id="1843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18440" name="Text Box 18">
              <a:hlinkClick r:id="rId6" action="ppaction://hlinksldjump" highlightClick="1">
                <a:snd r:embed="rId7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0" name="Group 38"/>
          <p:cNvGrpSpPr/>
          <p:nvPr/>
        </p:nvGrpSpPr>
        <p:grpSpPr bwMode="auto">
          <a:xfrm>
            <a:off x="3276600" y="188913"/>
            <a:ext cx="1584325" cy="579437"/>
            <a:chOff x="1066" y="2795"/>
            <a:chExt cx="998" cy="365"/>
          </a:xfrm>
        </p:grpSpPr>
        <p:sp>
          <p:nvSpPr>
            <p:cNvPr id="19485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997" cy="363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9486" name="Text Box 40"/>
            <p:cNvSpPr txBox="1">
              <a:spLocks noChangeArrowheads="1"/>
            </p:cNvSpPr>
            <p:nvPr/>
          </p:nvSpPr>
          <p:spPr bwMode="auto">
            <a:xfrm>
              <a:off x="1111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2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-108520" y="908720"/>
            <a:ext cx="9215470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华文楷体"/>
              </a:rPr>
              <a:t>    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72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页“练一练”第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3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题。</a:t>
            </a: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/>
            </a:endParaRPr>
          </a:p>
          <a:p>
            <a:pPr eaLnBrk="1" hangingPunct="1"/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Box 9"/>
          <p:cNvSpPr txBox="1">
            <a:spLocks noChangeArrowheads="1"/>
          </p:cNvSpPr>
          <p:nvPr/>
        </p:nvSpPr>
        <p:spPr bwMode="auto">
          <a:xfrm>
            <a:off x="500034" y="1643050"/>
            <a:ext cx="8120063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en-US" altLang="zh-CN" sz="3200" b="1" dirty="0" smtClean="0">
                <a:solidFill>
                  <a:schemeClr val="tx1"/>
                </a:solidFill>
                <a:latin typeface="+mn-ea"/>
                <a:ea typeface="+mn-ea"/>
              </a:rPr>
              <a:t>3.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解方程。</a:t>
            </a:r>
            <a:endParaRPr lang="zh-CN" altLang="en-US" sz="32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aphicFrame>
        <p:nvGraphicFramePr>
          <p:cNvPr id="16" name="Object 5"/>
          <p:cNvGraphicFramePr>
            <a:graphicFrameLocks noChangeAspect="1"/>
          </p:cNvGraphicFramePr>
          <p:nvPr/>
        </p:nvGraphicFramePr>
        <p:xfrm>
          <a:off x="827088" y="2523058"/>
          <a:ext cx="1725612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" name="公式" r:id="rId1" imgW="711200" imgH="177800" progId="Equation.KSEE3">
                  <p:embed/>
                </p:oleObj>
              </mc:Choice>
              <mc:Fallback>
                <p:oleObj name="公式" r:id="rId1" imgW="711200" imgH="177800" progId="Equation.KSEE3">
                  <p:embed/>
                  <p:pic>
                    <p:nvPicPr>
                      <p:cNvPr id="0" name="图片 51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2523058"/>
                        <a:ext cx="1725612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3"/>
          <p:cNvGraphicFramePr>
            <a:graphicFrameLocks noChangeAspect="1"/>
          </p:cNvGraphicFramePr>
          <p:nvPr/>
        </p:nvGraphicFramePr>
        <p:xfrm>
          <a:off x="3321050" y="2523058"/>
          <a:ext cx="2065338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" name="公式" r:id="rId3" imgW="850265" imgH="177800" progId="Equation.KSEE3">
                  <p:embed/>
                </p:oleObj>
              </mc:Choice>
              <mc:Fallback>
                <p:oleObj name="公式" r:id="rId3" imgW="850265" imgH="177800" progId="Equation.KSEE3">
                  <p:embed/>
                  <p:pic>
                    <p:nvPicPr>
                      <p:cNvPr id="0" name="图片 51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21050" y="2523058"/>
                        <a:ext cx="2065338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4"/>
          <p:cNvGraphicFramePr>
            <a:graphicFrameLocks noChangeAspect="1"/>
          </p:cNvGraphicFramePr>
          <p:nvPr/>
        </p:nvGraphicFramePr>
        <p:xfrm>
          <a:off x="6221413" y="2492896"/>
          <a:ext cx="1879600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6" name="公式" r:id="rId5" imgW="774065" imgH="203200" progId="Equation.KSEE3">
                  <p:embed/>
                </p:oleObj>
              </mc:Choice>
              <mc:Fallback>
                <p:oleObj name="公式" r:id="rId5" imgW="774065" imgH="203200" progId="Equation.KSEE3">
                  <p:embed/>
                  <p:pic>
                    <p:nvPicPr>
                      <p:cNvPr id="0" name="图片 51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1413" y="2492896"/>
                        <a:ext cx="1879600" cy="4937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5"/>
          <p:cNvGraphicFramePr>
            <a:graphicFrameLocks noChangeAspect="1"/>
          </p:cNvGraphicFramePr>
          <p:nvPr/>
        </p:nvGraphicFramePr>
        <p:xfrm>
          <a:off x="803275" y="4375447"/>
          <a:ext cx="1909763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7" name="公式" r:id="rId7" imgW="786765" imgH="203200" progId="Equation.KSEE3">
                  <p:embed/>
                </p:oleObj>
              </mc:Choice>
              <mc:Fallback>
                <p:oleObj name="公式" r:id="rId7" imgW="786765" imgH="203200" progId="Equation.KSEE3">
                  <p:embed/>
                  <p:pic>
                    <p:nvPicPr>
                      <p:cNvPr id="0" name="图片 51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3275" y="4375447"/>
                        <a:ext cx="1909763" cy="4937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6"/>
          <p:cNvGraphicFramePr>
            <a:graphicFrameLocks noChangeAspect="1"/>
          </p:cNvGraphicFramePr>
          <p:nvPr/>
        </p:nvGraphicFramePr>
        <p:xfrm>
          <a:off x="3368675" y="4405610"/>
          <a:ext cx="1973263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8" name="公式" r:id="rId9" imgW="812165" imgH="177800" progId="Equation.KSEE3">
                  <p:embed/>
                </p:oleObj>
              </mc:Choice>
              <mc:Fallback>
                <p:oleObj name="公式" r:id="rId9" imgW="812165" imgH="177800" progId="Equation.KSEE3">
                  <p:embed/>
                  <p:pic>
                    <p:nvPicPr>
                      <p:cNvPr id="0" name="图片 51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8675" y="4405610"/>
                        <a:ext cx="1973263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7"/>
          <p:cNvGraphicFramePr>
            <a:graphicFrameLocks noChangeAspect="1"/>
          </p:cNvGraphicFramePr>
          <p:nvPr/>
        </p:nvGraphicFramePr>
        <p:xfrm>
          <a:off x="6173788" y="4405610"/>
          <a:ext cx="1697037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9" name="公式" r:id="rId11" imgW="698500" imgH="177800" progId="Equation.KSEE3">
                  <p:embed/>
                </p:oleObj>
              </mc:Choice>
              <mc:Fallback>
                <p:oleObj name="公式" r:id="rId11" imgW="698500" imgH="177800" progId="Equation.KSEE3">
                  <p:embed/>
                  <p:pic>
                    <p:nvPicPr>
                      <p:cNvPr id="0" name="图片 51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3788" y="4405610"/>
                        <a:ext cx="1697037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矩形 20"/>
          <p:cNvSpPr/>
          <p:nvPr/>
        </p:nvSpPr>
        <p:spPr>
          <a:xfrm>
            <a:off x="1574787" y="3697868"/>
            <a:ext cx="7489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=4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392104" y="3697868"/>
            <a:ext cx="8483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=9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941227" y="3673600"/>
            <a:ext cx="9076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=35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411293" y="3068960"/>
            <a:ext cx="11079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=20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95536" y="3049796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解：</a:t>
            </a:r>
            <a:endParaRPr lang="zh-CN" altLang="en-US" sz="2800" dirty="0"/>
          </a:p>
        </p:txBody>
      </p:sp>
      <p:sp>
        <p:nvSpPr>
          <p:cNvPr id="34" name="矩形 33"/>
          <p:cNvSpPr/>
          <p:nvPr/>
        </p:nvSpPr>
        <p:spPr>
          <a:xfrm>
            <a:off x="4204923" y="3093228"/>
            <a:ext cx="12073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=27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797211" y="3068960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=105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268819" y="3049796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解：</a:t>
            </a:r>
            <a:endParaRPr lang="zh-CN" altLang="en-US" sz="2800" dirty="0"/>
          </a:p>
        </p:txBody>
      </p:sp>
      <p:sp>
        <p:nvSpPr>
          <p:cNvPr id="37" name="TextBox 36"/>
          <p:cNvSpPr txBox="1"/>
          <p:nvPr/>
        </p:nvSpPr>
        <p:spPr>
          <a:xfrm>
            <a:off x="6149139" y="3049796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解：</a:t>
            </a:r>
            <a:endParaRPr lang="zh-CN" altLang="en-US" sz="2800" dirty="0"/>
          </a:p>
        </p:txBody>
      </p:sp>
      <p:sp>
        <p:nvSpPr>
          <p:cNvPr id="38" name="矩形 37"/>
          <p:cNvSpPr/>
          <p:nvPr/>
        </p:nvSpPr>
        <p:spPr>
          <a:xfrm>
            <a:off x="1753573" y="5570076"/>
            <a:ext cx="10182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=2.5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320096" y="5570076"/>
            <a:ext cx="10182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=1.3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970589" y="5545808"/>
            <a:ext cx="7697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=2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590079" y="4941168"/>
            <a:ext cx="10871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=15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60507" y="4922004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解：</a:t>
            </a:r>
            <a:endParaRPr lang="zh-CN" altLang="en-US" sz="2800" dirty="0"/>
          </a:p>
        </p:txBody>
      </p:sp>
      <p:sp>
        <p:nvSpPr>
          <p:cNvPr id="43" name="矩形 42"/>
          <p:cNvSpPr/>
          <p:nvPr/>
        </p:nvSpPr>
        <p:spPr>
          <a:xfrm>
            <a:off x="4132915" y="4965436"/>
            <a:ext cx="11977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=6.5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755533" y="4941168"/>
            <a:ext cx="11288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=14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196811" y="4922004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解：</a:t>
            </a:r>
            <a:endParaRPr lang="zh-CN" altLang="en-US" sz="2800" dirty="0"/>
          </a:p>
        </p:txBody>
      </p:sp>
      <p:sp>
        <p:nvSpPr>
          <p:cNvPr id="46" name="TextBox 45"/>
          <p:cNvSpPr txBox="1"/>
          <p:nvPr/>
        </p:nvSpPr>
        <p:spPr>
          <a:xfrm>
            <a:off x="6077131" y="4922004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解：</a:t>
            </a:r>
            <a:endParaRPr lang="zh-CN" altLang="en-US" sz="2800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7050" y="476672"/>
            <a:ext cx="921547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华文楷体"/>
              </a:rPr>
              <a:t>    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72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页“练一练”第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4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题。</a:t>
            </a:r>
            <a:endParaRPr lang="en-US" altLang="zh-CN" sz="3200" b="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Box 9"/>
          <p:cNvSpPr txBox="1">
            <a:spLocks noChangeArrowheads="1"/>
          </p:cNvSpPr>
          <p:nvPr/>
        </p:nvSpPr>
        <p:spPr bwMode="auto">
          <a:xfrm>
            <a:off x="467544" y="1052736"/>
            <a:ext cx="8120063" cy="163410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latin typeface="+mn-ea"/>
                <a:ea typeface="+mn-ea"/>
              </a:rPr>
              <a:t>4.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有一份</a:t>
            </a:r>
            <a:r>
              <a:rPr lang="en-US" altLang="zh-CN" sz="2800" b="1" dirty="0">
                <a:solidFill>
                  <a:schemeClr val="tx1"/>
                </a:solidFill>
                <a:latin typeface="+mn-ea"/>
                <a:ea typeface="+mn-ea"/>
              </a:rPr>
              <a:t>5700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字的文件，由于时间紧急，安排甲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  <a:ea typeface="+mn-ea"/>
              </a:rPr>
              <a:t>、乙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两名打字员同时开始录入。录完这份文件需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  <a:ea typeface="+mn-ea"/>
              </a:rPr>
              <a:t>用多长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时间？</a:t>
            </a:r>
            <a:endParaRPr lang="zh-CN" altLang="en-US" sz="28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62465" name="Picture 1" descr="C:\Users\Administrator\Desktop\图片2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79539" y="3100288"/>
            <a:ext cx="4140933" cy="2614728"/>
          </a:xfrm>
          <a:prstGeom prst="rect">
            <a:avLst/>
          </a:prstGeom>
          <a:noFill/>
        </p:spPr>
      </p:pic>
      <p:sp>
        <p:nvSpPr>
          <p:cNvPr id="13" name="矩形 12"/>
          <p:cNvSpPr/>
          <p:nvPr/>
        </p:nvSpPr>
        <p:spPr>
          <a:xfrm>
            <a:off x="428596" y="2857496"/>
            <a:ext cx="51940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>
                <a:latin typeface="+mn-ea"/>
                <a:ea typeface="+mn-ea"/>
              </a:rPr>
              <a:t>解</a:t>
            </a:r>
            <a:r>
              <a:rPr lang="en-US" altLang="zh-CN" sz="2800" dirty="0" smtClean="0">
                <a:latin typeface="+mn-ea"/>
                <a:ea typeface="+mn-ea"/>
              </a:rPr>
              <a:t>:</a:t>
            </a:r>
            <a:r>
              <a:rPr lang="zh-CN" altLang="zh-CN" sz="2800" dirty="0" smtClean="0">
                <a:latin typeface="+mn-ea"/>
                <a:ea typeface="+mn-ea"/>
              </a:rPr>
              <a:t>设录完这份文件需用</a:t>
            </a:r>
            <a:r>
              <a:rPr lang="en-US" altLang="zh-CN" sz="2800" i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lang="zh-CN" altLang="zh-CN" sz="2800" dirty="0" smtClean="0">
                <a:latin typeface="+mn-ea"/>
                <a:ea typeface="+mn-ea"/>
              </a:rPr>
              <a:t>分钟。</a:t>
            </a:r>
            <a:endParaRPr lang="zh-CN" altLang="en-US" sz="28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42976" y="3643314"/>
            <a:ext cx="27206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(100+90)</a:t>
            </a:r>
            <a:r>
              <a:rPr lang="en-US" altLang="zh-CN" sz="2800" i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=5700</a:t>
            </a:r>
            <a:endParaRPr lang="zh-CN" altLang="en-US" sz="28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500298" y="4429132"/>
            <a:ext cx="9284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=30</a:t>
            </a:r>
            <a:endParaRPr lang="zh-CN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5286388"/>
            <a:ext cx="50561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+mn-ea"/>
                <a:ea typeface="+mn-ea"/>
              </a:rPr>
              <a:t>答</a:t>
            </a:r>
            <a:r>
              <a:rPr lang="en-US" altLang="zh-CN" sz="2800" dirty="0" smtClean="0">
                <a:latin typeface="+mn-ea"/>
                <a:ea typeface="+mn-ea"/>
              </a:rPr>
              <a:t>:</a:t>
            </a:r>
            <a:r>
              <a:rPr lang="zh-CN" altLang="zh-CN" sz="2800" dirty="0" smtClean="0">
                <a:latin typeface="+mn-ea"/>
                <a:ea typeface="+mn-ea"/>
              </a:rPr>
              <a:t>录完这份文件需用</a:t>
            </a:r>
            <a:r>
              <a:rPr lang="en-US" altLang="zh-CN" sz="2800" dirty="0" smtClean="0">
                <a:latin typeface="+mn-ea"/>
                <a:ea typeface="+mn-ea"/>
              </a:rPr>
              <a:t>30</a:t>
            </a:r>
            <a:r>
              <a:rPr lang="zh-CN" altLang="zh-CN" sz="2800" dirty="0" smtClean="0">
                <a:latin typeface="+mn-ea"/>
                <a:ea typeface="+mn-ea"/>
              </a:rPr>
              <a:t>分钟。</a:t>
            </a:r>
            <a:endParaRPr lang="zh-CN" altLang="en-US" sz="28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7050" y="332656"/>
            <a:ext cx="921547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华文楷体"/>
              </a:rPr>
              <a:t>    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72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页“练一练”第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题。</a:t>
            </a:r>
            <a:endParaRPr lang="en-US" altLang="zh-CN" sz="3200" b="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143372" y="4643446"/>
            <a:ext cx="7489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=5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500166" y="3143248"/>
            <a:ext cx="48333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>
                <a:latin typeface="+mn-ea"/>
                <a:ea typeface="+mn-ea"/>
              </a:rPr>
              <a:t>解</a:t>
            </a:r>
            <a:r>
              <a:rPr lang="en-US" altLang="zh-CN" sz="2800" dirty="0" smtClean="0">
                <a:latin typeface="+mn-ea"/>
                <a:ea typeface="+mn-ea"/>
              </a:rPr>
              <a:t>:</a:t>
            </a:r>
            <a:r>
              <a:rPr lang="zh-CN" altLang="zh-CN" sz="2800" dirty="0" smtClean="0">
                <a:latin typeface="+mn-ea"/>
                <a:ea typeface="+mn-ea"/>
              </a:rPr>
              <a:t>设两火车经过</a:t>
            </a:r>
            <a:r>
              <a:rPr lang="en-US" altLang="zh-CN" sz="2800" i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lang="zh-CN" altLang="zh-CN" sz="2800" dirty="0" smtClean="0">
                <a:latin typeface="+mn-ea"/>
                <a:ea typeface="+mn-ea"/>
              </a:rPr>
              <a:t>小时相遇。</a:t>
            </a:r>
            <a:endParaRPr lang="zh-CN" altLang="en-US" sz="28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928926" y="3857628"/>
            <a:ext cx="22717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(60+72)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=660</a:t>
            </a:r>
            <a:endParaRPr lang="zh-CN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000232" y="5429264"/>
            <a:ext cx="80648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/>
              <a:t>答</a:t>
            </a:r>
            <a:r>
              <a:rPr lang="en-US" altLang="zh-CN" sz="2800" dirty="0" smtClean="0"/>
              <a:t>:</a:t>
            </a:r>
            <a:r>
              <a:rPr lang="zh-CN" altLang="en-US" sz="2800" dirty="0" smtClean="0">
                <a:latin typeface="+mn-ea"/>
                <a:ea typeface="+mn-ea"/>
              </a:rPr>
              <a:t>经过</a:t>
            </a:r>
            <a:r>
              <a:rPr lang="en-US" altLang="zh-CN" sz="2800" dirty="0" smtClean="0">
                <a:latin typeface="+mn-ea"/>
                <a:ea typeface="+mn-ea"/>
              </a:rPr>
              <a:t>5</a:t>
            </a:r>
            <a:r>
              <a:rPr lang="zh-CN" altLang="en-US" sz="2800" dirty="0" smtClean="0">
                <a:latin typeface="+mn-ea"/>
                <a:ea typeface="+mn-ea"/>
              </a:rPr>
              <a:t>时相遇</a:t>
            </a:r>
            <a:r>
              <a:rPr lang="en-US" altLang="zh-CN" sz="2800" dirty="0" smtClean="0">
                <a:latin typeface="+mn-ea"/>
                <a:ea typeface="+mn-ea"/>
              </a:rPr>
              <a:t>.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28596" y="928670"/>
            <a:ext cx="8215370" cy="2246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latin typeface="+mn-ea"/>
                <a:ea typeface="+mn-ea"/>
              </a:rPr>
              <a:t>5.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北京到呼和浩特的铁路长</a:t>
            </a:r>
            <a:r>
              <a:rPr lang="en-US" altLang="zh-CN" sz="2800" b="1" dirty="0">
                <a:solidFill>
                  <a:schemeClr val="tx1"/>
                </a:solidFill>
                <a:latin typeface="+mn-ea"/>
                <a:ea typeface="+mn-ea"/>
              </a:rPr>
              <a:t>660km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。一列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  <a:ea typeface="+mn-ea"/>
              </a:rPr>
              <a:t>火车从呼和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浩特开出，每时行驶</a:t>
            </a:r>
            <a:r>
              <a:rPr lang="en-US" altLang="zh-CN" sz="2800" b="1" dirty="0">
                <a:solidFill>
                  <a:schemeClr val="tx1"/>
                </a:solidFill>
                <a:latin typeface="+mn-ea"/>
                <a:ea typeface="+mn-ea"/>
              </a:rPr>
              <a:t>60km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；另一列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  <a:ea typeface="+mn-ea"/>
              </a:rPr>
              <a:t>火车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从北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  <a:ea typeface="+mn-ea"/>
              </a:rPr>
              <a:t>京开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出，每时行驶</a:t>
            </a:r>
            <a:r>
              <a:rPr lang="en-US" altLang="zh-CN" sz="2800" b="1" dirty="0">
                <a:solidFill>
                  <a:schemeClr val="tx1"/>
                </a:solidFill>
                <a:latin typeface="+mn-ea"/>
                <a:ea typeface="+mn-ea"/>
              </a:rPr>
              <a:t>72km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。两列火车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  <a:ea typeface="+mn-ea"/>
              </a:rPr>
              <a:t>同时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开出，经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  <a:ea typeface="+mn-ea"/>
              </a:rPr>
              <a:t>过几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时相遇？</a:t>
            </a:r>
            <a:endParaRPr lang="zh-CN" altLang="en-US" sz="28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11" name="Group 12"/>
          <p:cNvGrpSpPr/>
          <p:nvPr/>
        </p:nvGrpSpPr>
        <p:grpSpPr bwMode="auto">
          <a:xfrm>
            <a:off x="5220072" y="6093296"/>
            <a:ext cx="2376488" cy="563562"/>
            <a:chOff x="1474" y="3765"/>
            <a:chExt cx="952" cy="355"/>
          </a:xfrm>
        </p:grpSpPr>
        <p:sp>
          <p:nvSpPr>
            <p:cNvPr id="12" name="AutoShape 13">
              <a:hlinkClick r:id="rId1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3" name="Text Box 14">
              <a:hlinkClick r:id="rId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返回作业设计</a:t>
              </a:r>
              <a:endParaRPr lang="zh-CN" altLang="en-US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8" grpId="0"/>
      <p:bldP spid="39" grpId="0"/>
      <p:bldP spid="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8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dirty="0" smtClean="0"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ea typeface="黑体" panose="02010609060101010101" pitchFamily="49" charset="-122"/>
              </a:endParaRPr>
            </a:p>
          </p:txBody>
        </p:sp>
      </p:grpSp>
      <p:grpSp>
        <p:nvGrpSpPr>
          <p:cNvPr id="28" name="Group 16"/>
          <p:cNvGrpSpPr/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2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30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979400" y="908720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</a:rPr>
              <a:t>解下列方程。</a:t>
            </a:r>
            <a:endParaRPr lang="zh-CN" altLang="zh-CN" sz="3200" dirty="0">
              <a:solidFill>
                <a:schemeClr val="tx1"/>
              </a:solidFill>
            </a:endParaRPr>
          </a:p>
        </p:txBody>
      </p:sp>
      <p:grpSp>
        <p:nvGrpSpPr>
          <p:cNvPr id="31" name="Group 16"/>
          <p:cNvGrpSpPr/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32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33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graphicFrame>
        <p:nvGraphicFramePr>
          <p:cNvPr id="34" name="Object 5"/>
          <p:cNvGraphicFramePr>
            <a:graphicFrameLocks noChangeAspect="1"/>
          </p:cNvGraphicFramePr>
          <p:nvPr/>
        </p:nvGraphicFramePr>
        <p:xfrm>
          <a:off x="1679575" y="2122612"/>
          <a:ext cx="1878013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Equation" r:id="rId5" imgW="774065" imgH="177800" progId="Equation.KSEE3">
                  <p:embed/>
                </p:oleObj>
              </mc:Choice>
              <mc:Fallback>
                <p:oleObj name="Equation" r:id="rId5" imgW="774065" imgH="177800" progId="Equation.KSEE3">
                  <p:embed/>
                  <p:pic>
                    <p:nvPicPr>
                      <p:cNvPr id="0" name="图片 10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9575" y="2122612"/>
                        <a:ext cx="1878013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"/>
          <p:cNvGraphicFramePr>
            <a:graphicFrameLocks noChangeAspect="1"/>
          </p:cNvGraphicFramePr>
          <p:nvPr/>
        </p:nvGraphicFramePr>
        <p:xfrm>
          <a:off x="4646613" y="2122612"/>
          <a:ext cx="2003425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Equation" r:id="rId7" imgW="824865" imgH="177800" progId="Equation.KSEE3">
                  <p:embed/>
                </p:oleObj>
              </mc:Choice>
              <mc:Fallback>
                <p:oleObj name="Equation" r:id="rId7" imgW="824865" imgH="177800" progId="Equation.KSEE3">
                  <p:embed/>
                  <p:pic>
                    <p:nvPicPr>
                      <p:cNvPr id="0" name="图片 10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6613" y="2122612"/>
                        <a:ext cx="2003425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矩形 35"/>
          <p:cNvSpPr/>
          <p:nvPr/>
        </p:nvSpPr>
        <p:spPr>
          <a:xfrm>
            <a:off x="2267744" y="2895327"/>
            <a:ext cx="14446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=60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220072" y="2905780"/>
            <a:ext cx="15584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=24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656673" y="3687415"/>
            <a:ext cx="8290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=5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639331" y="3697868"/>
            <a:ext cx="9428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=2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71600" y="2852936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解：</a:t>
            </a:r>
            <a:endParaRPr lang="zh-CN" altLang="en-US" sz="3200" dirty="0"/>
          </a:p>
        </p:txBody>
      </p:sp>
      <p:sp>
        <p:nvSpPr>
          <p:cNvPr id="41" name="TextBox 40"/>
          <p:cNvSpPr txBox="1"/>
          <p:nvPr/>
        </p:nvSpPr>
        <p:spPr>
          <a:xfrm>
            <a:off x="4283968" y="2852936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解：</a:t>
            </a:r>
            <a:endParaRPr lang="zh-CN" altLang="en-US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25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35" name="未知"/>
              <p:cNvSpPr/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04"/>
                  <a:gd name="T13" fmla="*/ 0 h 288"/>
                  <a:gd name="T14" fmla="*/ 1104 w 1104"/>
                  <a:gd name="T15" fmla="*/ 288 h 28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" name="未知"/>
              <p:cNvSpPr/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20"/>
                  <a:gd name="T16" fmla="*/ 0 h 1008"/>
                  <a:gd name="T17" fmla="*/ 1920 w 1920"/>
                  <a:gd name="T18" fmla="*/ 1008 h 10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7" name="未知"/>
              <p:cNvSpPr/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"/>
                  <a:gd name="T16" fmla="*/ 0 h 432"/>
                  <a:gd name="T17" fmla="*/ 2160 w 2160"/>
                  <a:gd name="T18" fmla="*/ 432 h 4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8" name="未知"/>
              <p:cNvSpPr/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0"/>
                  <a:gd name="T16" fmla="*/ 0 h 600"/>
                  <a:gd name="T17" fmla="*/ 1860 w 1860"/>
                  <a:gd name="T18" fmla="*/ 600 h 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9" name="未知"/>
              <p:cNvSpPr/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44"/>
                  <a:gd name="T16" fmla="*/ 0 h 192"/>
                  <a:gd name="T17" fmla="*/ 2244 w 2244"/>
                  <a:gd name="T18" fmla="*/ 192 h 1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0" name="未知"/>
              <p:cNvSpPr/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72"/>
                  <a:gd name="T16" fmla="*/ 0 h 480"/>
                  <a:gd name="T17" fmla="*/ 1872 w 1872"/>
                  <a:gd name="T18" fmla="*/ 480 h 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1" name="未知"/>
              <p:cNvSpPr/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8"/>
                  <a:gd name="T16" fmla="*/ 0 h 150"/>
                  <a:gd name="T17" fmla="*/ 2208 w 2208"/>
                  <a:gd name="T18" fmla="*/ 150 h 1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2" name="未知"/>
              <p:cNvSpPr/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60"/>
                  <a:gd name="T46" fmla="*/ 0 h 1746"/>
                  <a:gd name="T47" fmla="*/ 960 w 960"/>
                  <a:gd name="T48" fmla="*/ 1746 h 174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 cmpd="sng">
                <a:solidFill>
                  <a:schemeClr val="bg2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6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33" name="AutoShape 12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Text Box 13">
                <a:hlinkClick r:id="rId1" action="ppaction://hlinksldjump" highlightClick="1">
                  <a:snd r:embed="rId2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基础巩固</a:t>
                </a:r>
                <a:endParaRPr lang="zh-CN" altLang="en-US" sz="3600" dirty="0">
                  <a:solidFill>
                    <a:srgbClr val="D60093"/>
                  </a:solidFill>
                  <a:ea typeface="楷体_GB2312" pitchFamily="49" charset="-122"/>
                </a:endParaRPr>
              </a:p>
            </p:txBody>
          </p:sp>
        </p:grpSp>
        <p:grpSp>
          <p:nvGrpSpPr>
            <p:cNvPr id="27" name="Group 14"/>
            <p:cNvGrpSpPr/>
            <p:nvPr/>
          </p:nvGrpSpPr>
          <p:grpSpPr bwMode="auto">
            <a:xfrm>
              <a:off x="1519" y="1507"/>
              <a:ext cx="1769" cy="699"/>
              <a:chOff x="0" y="-21"/>
              <a:chExt cx="1769" cy="806"/>
            </a:xfrm>
          </p:grpSpPr>
          <p:sp>
            <p:nvSpPr>
              <p:cNvPr id="31" name="AutoShape 15">
                <a:hlinkClick r:id="rId3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45" y="-21"/>
                <a:ext cx="1633" cy="806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Text Box 16">
                <a:hlinkClick r:id="rId3" action="ppaction://hlinksldjump" highlightClick="1">
                  <a:snd r:embed="rId2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70"/>
                <a:ext cx="1769" cy="48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提升培优</a:t>
                </a:r>
                <a:endParaRPr lang="zh-CN" altLang="en-US" sz="3600" dirty="0">
                  <a:solidFill>
                    <a:srgbClr val="D60093"/>
                  </a:solidFill>
                  <a:ea typeface="楷体_GB2312" pitchFamily="49" charset="-122"/>
                </a:endParaRPr>
              </a:p>
            </p:txBody>
          </p:sp>
        </p:grpSp>
        <p:grpSp>
          <p:nvGrpSpPr>
            <p:cNvPr id="28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9" name="AutoShape 18">
                <a:hlinkClick r:id="rId4" action="ppaction://hlinksldjump">
                  <a:snd r:embed="rId2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Text Box 19">
                <a:hlinkClick r:id="rId4" action="ppaction://hlinksldjump" highlightClick="1">
                  <a:snd r:embed="rId2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楷体_GB2312" pitchFamily="49" charset="-122"/>
                    <a:ea typeface="楷体_GB2312" pitchFamily="49" charset="-122"/>
                  </a:rPr>
                  <a:t> 思维创新</a:t>
                </a:r>
                <a:endParaRPr lang="zh-CN" altLang="en-US" sz="3600" dirty="0">
                  <a:solidFill>
                    <a:srgbClr val="D60093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</p:grpSp>
      </p:grpSp>
      <p:grpSp>
        <p:nvGrpSpPr>
          <p:cNvPr id="43" name="Group 23"/>
          <p:cNvGrpSpPr/>
          <p:nvPr/>
        </p:nvGrpSpPr>
        <p:grpSpPr bwMode="auto">
          <a:xfrm>
            <a:off x="3708400" y="404813"/>
            <a:ext cx="1584325" cy="647700"/>
            <a:chOff x="3016" y="2750"/>
            <a:chExt cx="998" cy="408"/>
          </a:xfrm>
        </p:grpSpPr>
        <p:sp>
          <p:nvSpPr>
            <p:cNvPr id="44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998" cy="408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45" name="Text Box 25"/>
            <p:cNvSpPr txBox="1">
              <a:spLocks noChangeArrowheads="1"/>
            </p:cNvSpPr>
            <p:nvPr/>
          </p:nvSpPr>
          <p:spPr bwMode="auto">
            <a:xfrm>
              <a:off x="3061" y="275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2</a:t>
              </a:r>
              <a:endParaRPr lang="en-US" altLang="zh-CN" sz="32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46" name="Group 29"/>
          <p:cNvGrpSpPr/>
          <p:nvPr/>
        </p:nvGrpSpPr>
        <p:grpSpPr bwMode="auto">
          <a:xfrm>
            <a:off x="1258888" y="6021388"/>
            <a:ext cx="2519362" cy="519112"/>
            <a:chOff x="1474" y="3793"/>
            <a:chExt cx="952" cy="327"/>
          </a:xfrm>
        </p:grpSpPr>
        <p:sp>
          <p:nvSpPr>
            <p:cNvPr id="47" name="AutoShape 30">
              <a:hlinkClick r:id="rId5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871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48" name="Text Box 31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返回作业设计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5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251520" y="836712"/>
            <a:ext cx="7811754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</a:t>
            </a:r>
            <a:r>
              <a:rPr lang="en-US" altLang="zh-CN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开心果家和小丸子家相距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2000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米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两人同时从家出发。开心果每分钟走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60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米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小丸子每分钟走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65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米。出发后多长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时间相遇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80528" y="476672"/>
            <a:ext cx="47625" cy="142875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771800" y="3409836"/>
            <a:ext cx="41120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/>
              <a:t>解</a:t>
            </a:r>
            <a:r>
              <a:rPr lang="en-US" altLang="zh-CN" sz="2800" dirty="0" smtClean="0"/>
              <a:t>:</a:t>
            </a:r>
            <a:r>
              <a:rPr lang="zh-CN" altLang="zh-CN" sz="2800" dirty="0" smtClean="0"/>
              <a:t>设出发后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800" dirty="0" smtClean="0"/>
              <a:t>分钟相遇。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843808" y="5570076"/>
            <a:ext cx="3910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/>
              <a:t>答</a:t>
            </a:r>
            <a:r>
              <a:rPr lang="en-US" altLang="zh-CN" sz="2800" dirty="0" smtClean="0"/>
              <a:t>:</a:t>
            </a:r>
            <a:r>
              <a:rPr lang="zh-CN" altLang="zh-CN" sz="2800" dirty="0" smtClean="0"/>
              <a:t>出发后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800" dirty="0" smtClean="0"/>
              <a:t>分钟相遇。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549754" y="4110752"/>
            <a:ext cx="23903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+65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=2000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723661" y="4686816"/>
            <a:ext cx="9284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=16</a:t>
            </a:r>
            <a:endParaRPr lang="zh-CN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4" grpId="0"/>
      <p:bldP spid="2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4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467544" y="836712"/>
            <a:ext cx="802014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</a:t>
            </a:r>
            <a:r>
              <a:rPr lang="en-US" altLang="zh-CN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甲、乙两列火车同时从相距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570km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的两地相向开出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经过几小时相遇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20652" y="2924944"/>
            <a:ext cx="37513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/>
              <a:t>解</a:t>
            </a:r>
            <a:r>
              <a:rPr lang="en-US" altLang="zh-CN" sz="2800" dirty="0" smtClean="0"/>
              <a:t>:</a:t>
            </a:r>
            <a:r>
              <a:rPr lang="zh-CN" altLang="zh-CN" sz="2800" dirty="0" smtClean="0"/>
              <a:t>设经过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800" dirty="0" smtClean="0"/>
              <a:t>小时相遇。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892660" y="5085184"/>
            <a:ext cx="33698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/>
              <a:t>答</a:t>
            </a:r>
            <a:r>
              <a:rPr lang="en-US" altLang="zh-CN" sz="2800" dirty="0" smtClean="0"/>
              <a:t>:</a:t>
            </a:r>
            <a:r>
              <a:rPr lang="zh-CN" altLang="zh-CN" sz="2800" dirty="0" smtClean="0"/>
              <a:t>经过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800" dirty="0" smtClean="0"/>
              <a:t>小时相遇。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598606" y="3625860"/>
            <a:ext cx="24587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110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+80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=570</a:t>
            </a:r>
            <a:endParaRPr lang="zh-CN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2772513" y="4201924"/>
            <a:ext cx="7489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=3</a:t>
            </a:r>
            <a:endParaRPr lang="zh-CN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458" name="Picture 2" descr="C:\Users\Administrator\Desktop\图片3副本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8432" y="3212976"/>
            <a:ext cx="5004048" cy="217453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32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323528" y="764704"/>
            <a:ext cx="7553671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</a:t>
            </a:r>
            <a:r>
              <a:rPr lang="en-US" altLang="zh-CN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甲、乙两组工人要加工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11200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个零件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甲组每天加工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840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个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乙组每天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加工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760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个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两组同时开工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经过几天可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以完工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555776" y="3481844"/>
            <a:ext cx="41120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/>
              <a:t>解</a:t>
            </a:r>
            <a:r>
              <a:rPr lang="en-US" altLang="zh-CN" sz="2800" dirty="0" smtClean="0"/>
              <a:t>:</a:t>
            </a:r>
            <a:r>
              <a:rPr lang="zh-CN" altLang="zh-CN" sz="2800" dirty="0" smtClean="0"/>
              <a:t>设经过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800" dirty="0" smtClean="0"/>
              <a:t>天可以完工。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627784" y="5445224"/>
            <a:ext cx="40911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/>
              <a:t>答</a:t>
            </a:r>
            <a:r>
              <a:rPr lang="en-US" altLang="zh-CN" sz="2800" dirty="0" smtClean="0"/>
              <a:t>:</a:t>
            </a:r>
            <a:r>
              <a:rPr lang="zh-CN" altLang="zh-CN" sz="2800" dirty="0" smtClean="0"/>
              <a:t>设经过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800" dirty="0" smtClean="0"/>
              <a:t>天可以完工。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333730" y="4182760"/>
            <a:ext cx="29091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840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+760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=11200</a:t>
            </a:r>
            <a:endParaRPr lang="zh-CN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831189" y="4758824"/>
            <a:ext cx="7489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=7</a:t>
            </a:r>
            <a:endParaRPr lang="zh-CN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0" name="Group 8"/>
          <p:cNvGrpSpPr/>
          <p:nvPr/>
        </p:nvGrpSpPr>
        <p:grpSpPr bwMode="auto">
          <a:xfrm>
            <a:off x="5292725" y="6093296"/>
            <a:ext cx="1943100" cy="519113"/>
            <a:chOff x="1474" y="3793"/>
            <a:chExt cx="952" cy="327"/>
          </a:xfrm>
        </p:grpSpPr>
        <p:sp>
          <p:nvSpPr>
            <p:cNvPr id="41" name="AutoShape 9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42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8"/>
          <p:cNvGrpSpPr/>
          <p:nvPr/>
        </p:nvGrpSpPr>
        <p:grpSpPr bwMode="auto">
          <a:xfrm>
            <a:off x="7740352" y="48543"/>
            <a:ext cx="1295400" cy="1292225"/>
            <a:chOff x="4944" y="210"/>
            <a:chExt cx="816" cy="814"/>
          </a:xfrm>
        </p:grpSpPr>
        <p:pic>
          <p:nvPicPr>
            <p:cNvPr id="4" name="Picture 8" descr="Pink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  <a:endParaRPr lang="zh-CN" altLang="en-US" sz="3600" kern="10" dirty="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-108520" y="526028"/>
            <a:ext cx="8018542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4.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/>
              </a:rPr>
              <a:t>（变式题</a:t>
            </a:r>
            <a:r>
              <a:rPr lang="en-US" altLang="zh-CN" sz="3200" dirty="0" smtClean="0">
                <a:solidFill>
                  <a:srgbClr val="FF0066"/>
                </a:solidFill>
                <a:latin typeface="华文楷体" pitchFamily="2" charset="-122"/>
                <a:ea typeface="华文楷体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甲、乙两船分别从两个港口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同时相向开出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甲船每小时行驶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33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千米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乙船每小时比甲船多行驶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千米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两港相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距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4760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千米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几小时后两船相遇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27103" y="4345940"/>
            <a:ext cx="31245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33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+(33+2)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=4760</a:t>
            </a:r>
            <a:endParaRPr lang="zh-CN" altLang="en-US" sz="2800" dirty="0">
              <a:latin typeface="Times New Roman" panose="02020603050405020304" pitchFamily="18" charset="0"/>
              <a:ea typeface="华文楷体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965205" y="4994012"/>
            <a:ext cx="9284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=70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404193" y="3625860"/>
            <a:ext cx="41120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/>
              <a:t>解</a:t>
            </a:r>
            <a:r>
              <a:rPr lang="en-US" altLang="zh-CN" sz="2800" dirty="0" smtClean="0"/>
              <a:t>:</a:t>
            </a:r>
            <a:r>
              <a:rPr lang="zh-CN" altLang="zh-CN" sz="2800" dirty="0" smtClean="0"/>
              <a:t>设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x</a:t>
            </a:r>
            <a:r>
              <a:rPr lang="zh-CN" altLang="zh-CN" sz="2800" dirty="0" smtClean="0"/>
              <a:t>小时后两船相遇。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462155" y="5786100"/>
            <a:ext cx="3910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/>
              <a:t>答</a:t>
            </a:r>
            <a:r>
              <a:rPr lang="en-US" altLang="zh-CN" sz="2800" dirty="0" smtClean="0"/>
              <a:t>:</a:t>
            </a:r>
            <a:r>
              <a:rPr lang="en-US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70</a:t>
            </a:r>
            <a:r>
              <a:rPr lang="zh-CN" altLang="zh-CN" sz="2800" dirty="0" smtClean="0"/>
              <a:t>小时后两船相遇。</a:t>
            </a:r>
            <a:endParaRPr lang="zh-CN" altLang="en-US" sz="2800" dirty="0">
              <a:latin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2" grpId="0"/>
      <p:bldP spid="2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 bwMode="auto">
          <a:xfrm>
            <a:off x="7740352" y="48543"/>
            <a:ext cx="1295400" cy="1292225"/>
            <a:chOff x="4944" y="210"/>
            <a:chExt cx="816" cy="814"/>
          </a:xfrm>
        </p:grpSpPr>
        <p:pic>
          <p:nvPicPr>
            <p:cNvPr id="10" name="Picture 8" descr="Pink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  <a:endParaRPr lang="zh-CN" altLang="en-US" sz="3600" kern="10" dirty="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5" name="Rectangle 22"/>
          <p:cNvSpPr>
            <a:spLocks noChangeArrowheads="1"/>
          </p:cNvSpPr>
          <p:nvPr/>
        </p:nvSpPr>
        <p:spPr bwMode="auto">
          <a:xfrm>
            <a:off x="571472" y="428604"/>
            <a:ext cx="8208912" cy="2677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5.</a:t>
            </a:r>
            <a:r>
              <a:rPr lang="zh-CN" altLang="en-US" sz="28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甲、乙两个工程队一起修一条</a:t>
            </a:r>
            <a:endParaRPr lang="en-US" altLang="zh-CN" sz="28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长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128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米的隧道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从两端同时开工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甲队每天向前挖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米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乙队每天向前挖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米。这条隧道需要多长时间挖完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?(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用算术和方程两种方法解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endParaRPr lang="zh-CN" altLang="zh-CN" sz="28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3" name="Group 8"/>
          <p:cNvGrpSpPr/>
          <p:nvPr/>
        </p:nvGrpSpPr>
        <p:grpSpPr bwMode="auto">
          <a:xfrm>
            <a:off x="5292725" y="6149975"/>
            <a:ext cx="1943100" cy="519113"/>
            <a:chOff x="1474" y="3793"/>
            <a:chExt cx="952" cy="327"/>
          </a:xfrm>
        </p:grpSpPr>
        <p:sp>
          <p:nvSpPr>
            <p:cNvPr id="12" name="AutoShape 9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3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4857752" y="4286256"/>
            <a:ext cx="19191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7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+9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=128</a:t>
            </a:r>
            <a:endParaRPr lang="zh-CN" altLang="en-US" sz="2800" dirty="0" smtClean="0">
              <a:latin typeface="Times New Roman" panose="02020603050405020304" pitchFamily="18" charset="0"/>
              <a:ea typeface="华文楷体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643570" y="4857760"/>
            <a:ext cx="7745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=8</a:t>
            </a:r>
            <a:endParaRPr lang="zh-CN" altLang="en-US" sz="2800" dirty="0">
              <a:latin typeface="Times New Roman" panose="02020603050405020304" pitchFamily="18" charset="0"/>
              <a:ea typeface="华文楷体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643306" y="3214686"/>
            <a:ext cx="521008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    方程法：</a:t>
            </a:r>
            <a:endParaRPr lang="en-US" altLang="zh-CN" sz="2800" dirty="0" smtClean="0"/>
          </a:p>
          <a:p>
            <a:r>
              <a:rPr lang="zh-CN" altLang="en-US" sz="2800" dirty="0" smtClean="0"/>
              <a:t>    </a:t>
            </a:r>
            <a:r>
              <a:rPr lang="zh-CN" altLang="zh-CN" sz="2800" dirty="0" smtClean="0"/>
              <a:t>解</a:t>
            </a:r>
            <a:r>
              <a:rPr lang="en-US" altLang="zh-CN" sz="2800" dirty="0" smtClean="0"/>
              <a:t>:</a:t>
            </a:r>
            <a:r>
              <a:rPr lang="zh-CN" altLang="zh-CN" sz="2800" dirty="0" smtClean="0"/>
              <a:t>设这条隧道需要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x</a:t>
            </a:r>
            <a:r>
              <a:rPr lang="zh-CN" altLang="zh-CN" sz="2800" dirty="0" smtClean="0"/>
              <a:t>天挖完。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000364" y="5500702"/>
            <a:ext cx="44518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/>
              <a:t>答</a:t>
            </a:r>
            <a:r>
              <a:rPr lang="en-US" altLang="zh-CN" sz="2800" dirty="0" smtClean="0"/>
              <a:t>:</a:t>
            </a:r>
            <a:r>
              <a:rPr lang="zh-CN" altLang="zh-CN" sz="2800" dirty="0" smtClean="0"/>
              <a:t>这条隧道需要</a:t>
            </a:r>
            <a:r>
              <a:rPr lang="en-US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8</a:t>
            </a:r>
            <a:r>
              <a:rPr lang="zh-CN" altLang="zh-CN" sz="2800" dirty="0" smtClean="0"/>
              <a:t>天挖完。</a:t>
            </a:r>
            <a:endParaRPr lang="zh-CN" altLang="en-US" sz="2800" dirty="0">
              <a:latin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2910" y="3214686"/>
            <a:ext cx="2970685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算术法：         </a:t>
            </a:r>
            <a:endParaRPr lang="en-US" altLang="zh-CN" sz="2800" dirty="0" smtClean="0"/>
          </a:p>
          <a:p>
            <a:r>
              <a:rPr lang="zh-CN" altLang="en-US" sz="2800" dirty="0" smtClean="0"/>
              <a:t> </a:t>
            </a:r>
            <a:endParaRPr lang="en-US" altLang="zh-CN" sz="2800" dirty="0" smtClean="0"/>
          </a:p>
          <a:p>
            <a:r>
              <a:rPr lang="zh-CN" altLang="en-US" sz="2800" dirty="0" smtClean="0"/>
              <a:t> </a:t>
            </a:r>
            <a:r>
              <a:rPr lang="en-US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128÷(7+9)=8(</a:t>
            </a:r>
            <a:r>
              <a:rPr lang="zh-CN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天</a:t>
            </a:r>
            <a:r>
              <a:rPr lang="en-US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)</a:t>
            </a:r>
            <a:endParaRPr lang="zh-CN" altLang="en-US" sz="2800" dirty="0">
              <a:latin typeface="Times New Roman" panose="02020603050405020304" pitchFamily="18" charset="0"/>
              <a:ea typeface="华文楷体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7" grpId="0"/>
      <p:bldP spid="28" grpId="0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8"/>
          <p:cNvGrpSpPr/>
          <p:nvPr/>
        </p:nvGrpSpPr>
        <p:grpSpPr bwMode="auto">
          <a:xfrm>
            <a:off x="5292725" y="6150247"/>
            <a:ext cx="1943100" cy="519113"/>
            <a:chOff x="1474" y="3793"/>
            <a:chExt cx="952" cy="327"/>
          </a:xfrm>
        </p:grpSpPr>
        <p:sp>
          <p:nvSpPr>
            <p:cNvPr id="13" name="AutoShape 9">
              <a:hlinkClick r:id="rId1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4" name="Text Box 10">
              <a:hlinkClick r:id="rId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15" name="Group 14"/>
          <p:cNvGrpSpPr/>
          <p:nvPr/>
        </p:nvGrpSpPr>
        <p:grpSpPr bwMode="auto">
          <a:xfrm>
            <a:off x="7743825" y="0"/>
            <a:ext cx="1292225" cy="1292225"/>
            <a:chOff x="4946" y="164"/>
            <a:chExt cx="814" cy="814"/>
          </a:xfrm>
        </p:grpSpPr>
        <p:pic>
          <p:nvPicPr>
            <p:cNvPr id="16" name="Picture 6" descr="Blue-Green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WordArt 13"/>
            <p:cNvSpPr>
              <a:spLocks noChangeArrowheads="1" noChangeShapeType="1"/>
            </p:cNvSpPr>
            <p:nvPr/>
          </p:nvSpPr>
          <p:spPr bwMode="auto">
            <a:xfrm>
              <a:off x="4989" y="464"/>
              <a:ext cx="70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  <a:endParaRPr lang="zh-CN" altLang="en-US" sz="3600" kern="10">
                <a:ln w="9525">
                  <a:solidFill>
                    <a:srgbClr val="FF3399"/>
                  </a:solidFill>
                  <a:round/>
                </a:ln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785786" y="428604"/>
            <a:ext cx="8208912" cy="2031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6.</a:t>
            </a:r>
            <a:r>
              <a:rPr lang="zh-CN" altLang="en-US" sz="28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（探究题）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甲、乙两车分别从相距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480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千</a:t>
            </a:r>
            <a:endParaRPr lang="en-US" altLang="zh-CN" sz="28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米的两地同时开出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,5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小时后相遇。甲车每小时比乙车多行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8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千米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相遇时乙车行了多少千米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zh-CN" sz="28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57554" y="3429000"/>
            <a:ext cx="24769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5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+5(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+8)=480</a:t>
            </a:r>
            <a:endParaRPr lang="zh-CN" altLang="en-US" sz="2800" dirty="0" smtClean="0">
              <a:latin typeface="Times New Roman" panose="02020603050405020304" pitchFamily="18" charset="0"/>
              <a:ea typeface="华文楷体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714876" y="4143380"/>
            <a:ext cx="9284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=44</a:t>
            </a:r>
            <a:endParaRPr lang="zh-CN" altLang="en-US" sz="2800" dirty="0">
              <a:latin typeface="Times New Roman" panose="02020603050405020304" pitchFamily="18" charset="0"/>
              <a:ea typeface="华文楷体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143108" y="2643182"/>
            <a:ext cx="49327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/>
              <a:t>解</a:t>
            </a:r>
            <a:r>
              <a:rPr lang="en-US" altLang="zh-CN" sz="2800" dirty="0" smtClean="0"/>
              <a:t>:</a:t>
            </a:r>
            <a:r>
              <a:rPr lang="zh-CN" altLang="zh-CN" sz="2800" dirty="0" smtClean="0"/>
              <a:t>设乙车的速度为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x</a:t>
            </a:r>
            <a:r>
              <a:rPr lang="zh-CN" altLang="zh-CN" sz="2800" dirty="0" smtClean="0"/>
              <a:t>千米</a:t>
            </a:r>
            <a:r>
              <a:rPr lang="en-US" altLang="zh-CN" sz="2800" i="1" dirty="0" smtClean="0"/>
              <a:t>/</a:t>
            </a:r>
            <a:r>
              <a:rPr lang="zh-CN" altLang="zh-CN" sz="2800" dirty="0" smtClean="0"/>
              <a:t>时。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428860" y="5572140"/>
            <a:ext cx="48109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/>
              <a:t>答</a:t>
            </a:r>
            <a:r>
              <a:rPr lang="en-US" altLang="zh-CN" sz="2800" dirty="0" smtClean="0"/>
              <a:t>:</a:t>
            </a:r>
            <a:r>
              <a:rPr lang="zh-CN" altLang="en-US" sz="2800" dirty="0" smtClean="0"/>
              <a:t>相遇时</a:t>
            </a:r>
            <a:r>
              <a:rPr lang="zh-CN" altLang="zh-CN" sz="2800" dirty="0" smtClean="0"/>
              <a:t>乙车</a:t>
            </a:r>
            <a:r>
              <a:rPr lang="zh-CN" altLang="en-US" sz="2800" dirty="0" smtClean="0"/>
              <a:t>行了</a:t>
            </a:r>
            <a:r>
              <a:rPr lang="en-US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220</a:t>
            </a:r>
            <a:r>
              <a:rPr lang="zh-CN" altLang="zh-CN" sz="2800" dirty="0" smtClean="0"/>
              <a:t>千米。</a:t>
            </a:r>
            <a:endParaRPr lang="zh-CN" altLang="en-US" sz="2800" dirty="0">
              <a:latin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000364" y="4857760"/>
            <a:ext cx="31454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i="1" dirty="0" smtClean="0"/>
              <a:t>　</a:t>
            </a:r>
            <a:r>
              <a:rPr lang="en-US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44×5=220(</a:t>
            </a:r>
            <a:r>
              <a:rPr lang="zh-CN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千米</a:t>
            </a:r>
            <a:r>
              <a:rPr lang="en-US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)</a:t>
            </a:r>
            <a:endParaRPr lang="zh-CN" altLang="zh-CN" sz="2800" dirty="0" smtClean="0">
              <a:latin typeface="Times New Roman" panose="02020603050405020304" pitchFamily="18" charset="0"/>
              <a:ea typeface="华文楷体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ChangeArrowheads="1"/>
          </p:cNvSpPr>
          <p:nvPr/>
        </p:nvSpPr>
        <p:spPr bwMode="auto">
          <a:xfrm>
            <a:off x="0" y="60960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>
            <a:spAutoFit/>
          </a:bodyPr>
          <a:lstStyle/>
          <a:p>
            <a:pPr indent="228600" algn="ctr" eaLnBrk="0" hangingPunct="0"/>
            <a:r>
              <a:rPr lang="zh-CN" altLang="en-US" sz="9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endParaRPr lang="zh-CN" altLang="en-US" sz="2800">
              <a:latin typeface="Calibri" panose="020F0502020204030204" pitchFamily="34" charset="0"/>
            </a:endParaRPr>
          </a:p>
        </p:txBody>
      </p:sp>
      <p:grpSp>
        <p:nvGrpSpPr>
          <p:cNvPr id="31747" name="Group 16"/>
          <p:cNvGrpSpPr/>
          <p:nvPr/>
        </p:nvGrpSpPr>
        <p:grpSpPr bwMode="auto">
          <a:xfrm>
            <a:off x="5867400" y="5980113"/>
            <a:ext cx="1684338" cy="877887"/>
            <a:chOff x="2699" y="3612"/>
            <a:chExt cx="1061" cy="553"/>
          </a:xfrm>
        </p:grpSpPr>
        <p:pic>
          <p:nvPicPr>
            <p:cNvPr id="3175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31751" name="Text Box 18">
              <a:hlinkClick r:id="rId2" action="ppaction://hlinksldjump" highlightClick="1">
                <a:snd r:embed="rId3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15616" y="692696"/>
            <a:ext cx="7145337" cy="5200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126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dirty="0">
                  <a:ea typeface="黑体" panose="02010609060101010101" pitchFamily="49" charset="-122"/>
                </a:rPr>
                <a:t>学 习 新 知</a:t>
              </a:r>
              <a:endParaRPr lang="zh-CN" altLang="en-US" sz="3200" dirty="0">
                <a:ea typeface="黑体" panose="02010609060101010101" pitchFamily="49" charset="-122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1188448" y="1537628"/>
            <a:ext cx="74168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路程、速度、时间这三个量之间有什么关系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31" name="图片 4" descr="1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5576" y="1811372"/>
            <a:ext cx="360864" cy="360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矩形 31"/>
          <p:cNvSpPr/>
          <p:nvPr/>
        </p:nvSpPr>
        <p:spPr>
          <a:xfrm>
            <a:off x="3131840" y="3409836"/>
            <a:ext cx="3793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/>
              </a:rPr>
              <a:t>路程</a:t>
            </a:r>
            <a:r>
              <a:rPr lang="en-US" altLang="zh-CN" sz="3200" dirty="0" smtClean="0">
                <a:latin typeface="华文楷体"/>
              </a:rPr>
              <a:t>=</a:t>
            </a:r>
            <a:r>
              <a:rPr lang="zh-CN" altLang="zh-CN" sz="3200" dirty="0" smtClean="0">
                <a:latin typeface="华文楷体"/>
              </a:rPr>
              <a:t>速度</a:t>
            </a:r>
            <a:r>
              <a:rPr lang="en-US" altLang="zh-CN" sz="3200" dirty="0" smtClean="0">
                <a:latin typeface="华文楷体"/>
              </a:rPr>
              <a:t>×</a:t>
            </a:r>
            <a:r>
              <a:rPr lang="zh-CN" altLang="zh-CN" sz="3200" dirty="0" smtClean="0">
                <a:latin typeface="华文楷体"/>
              </a:rPr>
              <a:t>时间。</a:t>
            </a:r>
            <a:endParaRPr lang="zh-CN" altLang="en-US" sz="3200" dirty="0">
              <a:latin typeface="华文楷体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4"/>
          <p:cNvGrpSpPr/>
          <p:nvPr/>
        </p:nvGrpSpPr>
        <p:grpSpPr bwMode="auto">
          <a:xfrm>
            <a:off x="5137150" y="3232047"/>
            <a:ext cx="458788" cy="568325"/>
            <a:chOff x="5459001" y="2510576"/>
            <a:chExt cx="458246" cy="567944"/>
          </a:xfrm>
        </p:grpSpPr>
        <p:sp>
          <p:nvSpPr>
            <p:cNvPr id="24" name="等腰三角形 23"/>
            <p:cNvSpPr/>
            <p:nvPr/>
          </p:nvSpPr>
          <p:spPr>
            <a:xfrm rot="5400000" flipH="1">
              <a:off x="5508064" y="2461513"/>
              <a:ext cx="360120" cy="458246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25" name="直接连接符 24"/>
            <p:cNvCxnSpPr>
              <a:stCxn id="24" idx="4"/>
            </p:cNvCxnSpPr>
            <p:nvPr/>
          </p:nvCxnSpPr>
          <p:spPr>
            <a:xfrm>
              <a:off x="5459001" y="2510576"/>
              <a:ext cx="0" cy="567944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7"/>
          <p:cNvSpPr txBox="1">
            <a:spLocks noChangeArrowheads="1"/>
          </p:cNvSpPr>
          <p:nvPr/>
        </p:nvSpPr>
        <p:spPr bwMode="auto">
          <a:xfrm>
            <a:off x="428596" y="428604"/>
            <a:ext cx="8235950" cy="14542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    淘气家到笑笑家的路程是</a:t>
            </a:r>
            <a:r>
              <a:rPr lang="en-US" altLang="zh-CN" sz="3200" b="1" dirty="0">
                <a:solidFill>
                  <a:schemeClr val="tx1"/>
                </a:solidFill>
                <a:latin typeface="+mn-ea"/>
                <a:ea typeface="+mn-ea"/>
              </a:rPr>
              <a:t>840m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，两人同时从家里出发。</a:t>
            </a:r>
            <a:endParaRPr lang="zh-CN" altLang="en-US" sz="32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27" name="图片 18" descr="6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762375" y="2728809"/>
            <a:ext cx="1350963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图片 21" descr="9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92700" y="4001984"/>
            <a:ext cx="137477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9" name="直接连接符 28"/>
          <p:cNvCxnSpPr/>
          <p:nvPr/>
        </p:nvCxnSpPr>
        <p:spPr>
          <a:xfrm flipV="1">
            <a:off x="5132388" y="3754334"/>
            <a:ext cx="233997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5137150" y="3759097"/>
            <a:ext cx="0" cy="93503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2792413" y="4695722"/>
            <a:ext cx="233997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/>
          <p:cNvSpPr/>
          <p:nvPr/>
        </p:nvSpPr>
        <p:spPr>
          <a:xfrm>
            <a:off x="2725738" y="4630634"/>
            <a:ext cx="107950" cy="109538"/>
          </a:xfrm>
          <a:prstGeom prst="ellipse">
            <a:avLst/>
          </a:prstGeom>
          <a:solidFill>
            <a:srgbClr val="CD2987"/>
          </a:solidFill>
          <a:ln>
            <a:solidFill>
              <a:srgbClr val="CD29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5064125" y="4621109"/>
            <a:ext cx="107950" cy="107950"/>
          </a:xfrm>
          <a:prstGeom prst="ellipse">
            <a:avLst/>
          </a:prstGeom>
          <a:solidFill>
            <a:srgbClr val="CD2987"/>
          </a:solidFill>
          <a:ln>
            <a:solidFill>
              <a:srgbClr val="CD29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5083175" y="3700359"/>
            <a:ext cx="107950" cy="107950"/>
          </a:xfrm>
          <a:prstGeom prst="ellipse">
            <a:avLst/>
          </a:prstGeom>
          <a:solidFill>
            <a:srgbClr val="CD2987"/>
          </a:solidFill>
          <a:ln>
            <a:solidFill>
              <a:srgbClr val="CD29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7419975" y="3701947"/>
            <a:ext cx="107950" cy="107950"/>
          </a:xfrm>
          <a:prstGeom prst="ellipse">
            <a:avLst/>
          </a:prstGeom>
          <a:solidFill>
            <a:srgbClr val="CD2987"/>
          </a:solidFill>
          <a:ln>
            <a:solidFill>
              <a:srgbClr val="CD29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41" name="图片 19" descr="7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00163" y="3363809"/>
            <a:ext cx="833437" cy="12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图片 20" descr="8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629400" y="2579584"/>
            <a:ext cx="820738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" name="TextBox 22"/>
          <p:cNvSpPr txBox="1">
            <a:spLocks noChangeArrowheads="1"/>
          </p:cNvSpPr>
          <p:nvPr/>
        </p:nvSpPr>
        <p:spPr bwMode="auto">
          <a:xfrm>
            <a:off x="1573213" y="4744934"/>
            <a:ext cx="139858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+mn-ea"/>
                <a:ea typeface="+mn-ea"/>
              </a:rPr>
              <a:t>淘气家</a:t>
            </a:r>
            <a:endParaRPr lang="zh-CN" altLang="en-US" sz="2800" b="1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5" name="TextBox 23"/>
          <p:cNvSpPr txBox="1">
            <a:spLocks noChangeArrowheads="1"/>
          </p:cNvSpPr>
          <p:nvPr/>
        </p:nvSpPr>
        <p:spPr bwMode="auto">
          <a:xfrm>
            <a:off x="3730625" y="3362222"/>
            <a:ext cx="139858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+mn-ea"/>
                <a:ea typeface="+mn-ea"/>
              </a:rPr>
              <a:t>邮局</a:t>
            </a:r>
            <a:endParaRPr lang="zh-CN" altLang="en-US" sz="2800" b="1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6" name="TextBox 24"/>
          <p:cNvSpPr txBox="1">
            <a:spLocks noChangeArrowheads="1"/>
          </p:cNvSpPr>
          <p:nvPr/>
        </p:nvSpPr>
        <p:spPr bwMode="auto">
          <a:xfrm>
            <a:off x="6988175" y="3841647"/>
            <a:ext cx="140017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+mn-ea"/>
                <a:ea typeface="+mn-ea"/>
              </a:rPr>
              <a:t>笑笑家</a:t>
            </a:r>
            <a:endParaRPr lang="zh-CN" altLang="en-US" sz="2800" b="1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7" name="TextBox 25"/>
          <p:cNvSpPr txBox="1">
            <a:spLocks noChangeArrowheads="1"/>
          </p:cNvSpPr>
          <p:nvPr/>
        </p:nvSpPr>
        <p:spPr bwMode="auto">
          <a:xfrm>
            <a:off x="5045075" y="5048147"/>
            <a:ext cx="139858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+mn-ea"/>
                <a:ea typeface="+mn-ea"/>
              </a:rPr>
              <a:t>商店</a:t>
            </a:r>
            <a:endParaRPr lang="zh-CN" altLang="en-US" sz="2800" b="1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48" name="图片 26" descr="10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175250" y="1568347"/>
            <a:ext cx="2101850" cy="133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图片 27" descr="11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52463" y="2071584"/>
            <a:ext cx="2270125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31"/>
          <p:cNvGrpSpPr/>
          <p:nvPr/>
        </p:nvGrpSpPr>
        <p:grpSpPr bwMode="auto">
          <a:xfrm>
            <a:off x="474663" y="5508521"/>
            <a:ext cx="8589962" cy="584775"/>
            <a:chOff x="474834" y="5157192"/>
            <a:chExt cx="8590572" cy="584044"/>
          </a:xfrm>
        </p:grpSpPr>
        <p:pic>
          <p:nvPicPr>
            <p:cNvPr id="51" name="图片 29" descr="1.png"/>
            <p:cNvPicPr>
              <a:picLocks noChangeAspect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474834" y="5256902"/>
              <a:ext cx="354547" cy="36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2" name="TextBox 30"/>
            <p:cNvSpPr txBox="1">
              <a:spLocks noChangeArrowheads="1"/>
            </p:cNvSpPr>
            <p:nvPr/>
          </p:nvSpPr>
          <p:spPr bwMode="auto">
            <a:xfrm>
              <a:off x="829381" y="5157192"/>
              <a:ext cx="8236025" cy="5840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tx1"/>
                  </a:solidFill>
                  <a:latin typeface="+mn-ea"/>
                  <a:ea typeface="+mn-ea"/>
                </a:rPr>
                <a:t>估计两人在何处相遇？</a:t>
              </a:r>
              <a:endParaRPr lang="zh-CN" altLang="en-US" sz="3200" b="1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53" name="圆角矩形 52"/>
          <p:cNvSpPr/>
          <p:nvPr/>
        </p:nvSpPr>
        <p:spPr>
          <a:xfrm>
            <a:off x="958850" y="2752622"/>
            <a:ext cx="1116013" cy="36036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4" name="圆角矩形 53"/>
          <p:cNvSpPr/>
          <p:nvPr/>
        </p:nvSpPr>
        <p:spPr>
          <a:xfrm>
            <a:off x="5435600" y="2160484"/>
            <a:ext cx="1187450" cy="36036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53" grpId="0" animBg="1"/>
      <p:bldP spid="5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4"/>
          <p:cNvGrpSpPr/>
          <p:nvPr/>
        </p:nvGrpSpPr>
        <p:grpSpPr bwMode="auto">
          <a:xfrm>
            <a:off x="5137150" y="2789238"/>
            <a:ext cx="458788" cy="568325"/>
            <a:chOff x="5459001" y="2510576"/>
            <a:chExt cx="458246" cy="567944"/>
          </a:xfrm>
        </p:grpSpPr>
        <p:sp>
          <p:nvSpPr>
            <p:cNvPr id="36" name="等腰三角形 35"/>
            <p:cNvSpPr/>
            <p:nvPr/>
          </p:nvSpPr>
          <p:spPr>
            <a:xfrm rot="5400000" flipH="1">
              <a:off x="5508064" y="2461513"/>
              <a:ext cx="360120" cy="458246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37" name="直接连接符 36"/>
            <p:cNvCxnSpPr>
              <a:stCxn id="36" idx="4"/>
            </p:cNvCxnSpPr>
            <p:nvPr/>
          </p:nvCxnSpPr>
          <p:spPr>
            <a:xfrm>
              <a:off x="5459001" y="2510576"/>
              <a:ext cx="0" cy="567944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8"/>
          <p:cNvGrpSpPr/>
          <p:nvPr/>
        </p:nvGrpSpPr>
        <p:grpSpPr bwMode="auto">
          <a:xfrm>
            <a:off x="652463" y="1125538"/>
            <a:ext cx="7735887" cy="4003458"/>
            <a:chOff x="467544" y="1124744"/>
            <a:chExt cx="7736316" cy="4004681"/>
          </a:xfrm>
        </p:grpSpPr>
        <p:pic>
          <p:nvPicPr>
            <p:cNvPr id="17417" name="图片 18" descr="6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577768" y="2286520"/>
              <a:ext cx="1351568" cy="79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8" name="图片 21" descr="9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908321" y="3559322"/>
              <a:ext cx="1375080" cy="118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8" name="直接连接符 17"/>
            <p:cNvCxnSpPr/>
            <p:nvPr/>
          </p:nvCxnSpPr>
          <p:spPr>
            <a:xfrm flipV="1">
              <a:off x="4947717" y="3311399"/>
              <a:ext cx="234010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4944542" y="3336806"/>
              <a:ext cx="0" cy="90038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2607613" y="4253074"/>
              <a:ext cx="234010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椭圆 8"/>
            <p:cNvSpPr/>
            <p:nvPr/>
          </p:nvSpPr>
          <p:spPr>
            <a:xfrm>
              <a:off x="2540934" y="4187966"/>
              <a:ext cx="107956" cy="107983"/>
            </a:xfrm>
            <a:prstGeom prst="ellipse">
              <a:avLst/>
            </a:prstGeom>
            <a:solidFill>
              <a:srgbClr val="CD2987"/>
            </a:solidFill>
            <a:ln>
              <a:solidFill>
                <a:srgbClr val="CD2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4879451" y="4178438"/>
              <a:ext cx="107956" cy="107983"/>
            </a:xfrm>
            <a:prstGeom prst="ellipse">
              <a:avLst/>
            </a:prstGeom>
            <a:solidFill>
              <a:srgbClr val="CD2987"/>
            </a:solidFill>
            <a:ln>
              <a:solidFill>
                <a:srgbClr val="CD2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4895327" y="3257407"/>
              <a:ext cx="107956" cy="107983"/>
            </a:xfrm>
            <a:prstGeom prst="ellipse">
              <a:avLst/>
            </a:prstGeom>
            <a:solidFill>
              <a:srgbClr val="CD2987"/>
            </a:solidFill>
            <a:ln>
              <a:solidFill>
                <a:srgbClr val="CD2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7235431" y="3258996"/>
              <a:ext cx="107956" cy="107983"/>
            </a:xfrm>
            <a:prstGeom prst="ellipse">
              <a:avLst/>
            </a:prstGeom>
            <a:solidFill>
              <a:srgbClr val="CD2987"/>
            </a:solidFill>
            <a:ln>
              <a:solidFill>
                <a:srgbClr val="CD29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17426" name="图片 19" descr="7.png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115616" y="2921208"/>
              <a:ext cx="832636" cy="129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27" name="图片 20" descr="8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6444208" y="2137460"/>
              <a:ext cx="821336" cy="118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28" name="TextBox 22"/>
            <p:cNvSpPr txBox="1">
              <a:spLocks noChangeArrowheads="1"/>
            </p:cNvSpPr>
            <p:nvPr/>
          </p:nvSpPr>
          <p:spPr bwMode="auto">
            <a:xfrm>
              <a:off x="1387882" y="4302040"/>
              <a:ext cx="1399612" cy="5233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chemeClr val="tx1"/>
                  </a:solidFill>
                </a:rPr>
                <a:t>淘气家</a:t>
              </a:r>
              <a:endParaRPr lang="zh-CN" altLang="en-US" sz="2800" b="1">
                <a:solidFill>
                  <a:schemeClr val="tx1"/>
                </a:solidFill>
              </a:endParaRPr>
            </a:p>
          </p:txBody>
        </p:sp>
        <p:sp>
          <p:nvSpPr>
            <p:cNvPr id="17429" name="TextBox 23"/>
            <p:cNvSpPr txBox="1">
              <a:spLocks noChangeArrowheads="1"/>
            </p:cNvSpPr>
            <p:nvPr/>
          </p:nvSpPr>
          <p:spPr bwMode="auto">
            <a:xfrm>
              <a:off x="3545490" y="2919719"/>
              <a:ext cx="1399612" cy="5233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/>
                  </a:solidFill>
                </a:rPr>
                <a:t>邮局</a:t>
              </a:r>
              <a:endParaRPr lang="zh-CN" altLang="en-US" sz="2800" b="1" dirty="0">
                <a:solidFill>
                  <a:schemeClr val="tx1"/>
                </a:solidFill>
              </a:endParaRPr>
            </a:p>
          </p:txBody>
        </p:sp>
        <p:sp>
          <p:nvSpPr>
            <p:cNvPr id="17430" name="TextBox 24"/>
            <p:cNvSpPr txBox="1">
              <a:spLocks noChangeArrowheads="1"/>
            </p:cNvSpPr>
            <p:nvPr/>
          </p:nvSpPr>
          <p:spPr bwMode="auto">
            <a:xfrm>
              <a:off x="6804248" y="3399383"/>
              <a:ext cx="1399612" cy="5233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chemeClr val="tx1"/>
                  </a:solidFill>
                </a:rPr>
                <a:t>笑笑家</a:t>
              </a:r>
              <a:endParaRPr lang="zh-CN" altLang="en-US" sz="2800" b="1">
                <a:solidFill>
                  <a:schemeClr val="tx1"/>
                </a:solidFill>
              </a:endParaRPr>
            </a:p>
          </p:txBody>
        </p:sp>
        <p:sp>
          <p:nvSpPr>
            <p:cNvPr id="17431" name="TextBox 25"/>
            <p:cNvSpPr txBox="1">
              <a:spLocks noChangeArrowheads="1"/>
            </p:cNvSpPr>
            <p:nvPr/>
          </p:nvSpPr>
          <p:spPr bwMode="auto">
            <a:xfrm>
              <a:off x="4860032" y="4606045"/>
              <a:ext cx="1399612" cy="5233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chemeClr val="tx1"/>
                  </a:solidFill>
                </a:rPr>
                <a:t>商店</a:t>
              </a:r>
              <a:endParaRPr lang="zh-CN" altLang="en-US" sz="2800" b="1">
                <a:solidFill>
                  <a:schemeClr val="tx1"/>
                </a:solidFill>
              </a:endParaRPr>
            </a:p>
          </p:txBody>
        </p:sp>
        <p:pic>
          <p:nvPicPr>
            <p:cNvPr id="17432" name="图片 26" descr="10.png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991082" y="1124744"/>
              <a:ext cx="2101198" cy="13367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33" name="图片 27" descr="11.png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467544" y="1628800"/>
              <a:ext cx="2270765" cy="15009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组合 31"/>
          <p:cNvGrpSpPr/>
          <p:nvPr/>
        </p:nvGrpSpPr>
        <p:grpSpPr bwMode="auto">
          <a:xfrm>
            <a:off x="474663" y="5065712"/>
            <a:ext cx="8589962" cy="584775"/>
            <a:chOff x="474834" y="5157192"/>
            <a:chExt cx="8590572" cy="584044"/>
          </a:xfrm>
        </p:grpSpPr>
        <p:pic>
          <p:nvPicPr>
            <p:cNvPr id="17415" name="图片 29" descr="1.png"/>
            <p:cNvPicPr>
              <a:picLocks noChangeAspect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474834" y="5256902"/>
              <a:ext cx="354547" cy="36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16" name="TextBox 30"/>
            <p:cNvSpPr txBox="1">
              <a:spLocks noChangeArrowheads="1"/>
            </p:cNvSpPr>
            <p:nvPr/>
          </p:nvSpPr>
          <p:spPr bwMode="auto">
            <a:xfrm>
              <a:off x="829381" y="5157192"/>
              <a:ext cx="8236025" cy="5840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 b="1" dirty="0">
                  <a:solidFill>
                    <a:schemeClr val="tx1"/>
                  </a:solidFill>
                  <a:latin typeface="宋体" panose="02010600030101010101" pitchFamily="2" charset="-122"/>
                </a:rPr>
                <a:t>淘气和笑笑出发后多长时间相遇？</a:t>
              </a:r>
              <a:endPara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8" name="TextBox 7"/>
          <p:cNvSpPr txBox="1">
            <a:spLocks noChangeArrowheads="1"/>
          </p:cNvSpPr>
          <p:nvPr/>
        </p:nvSpPr>
        <p:spPr bwMode="auto">
          <a:xfrm>
            <a:off x="423863" y="318572"/>
            <a:ext cx="8235950" cy="14542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    淘气家到笑笑家的路程是</a:t>
            </a:r>
            <a:r>
              <a:rPr lang="en-US" altLang="zh-CN" sz="3200" b="1" dirty="0">
                <a:solidFill>
                  <a:schemeClr val="tx1"/>
                </a:solidFill>
                <a:latin typeface="+mn-ea"/>
                <a:ea typeface="+mn-ea"/>
              </a:rPr>
              <a:t>840m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，两人同时从家里出发。</a:t>
            </a:r>
            <a:endParaRPr lang="zh-CN" altLang="en-US" sz="32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>
          <a:xfrm>
            <a:off x="4373563" y="4891335"/>
            <a:ext cx="431800" cy="179388"/>
          </a:xfrm>
          <a:prstGeom prst="rect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1571625" y="4891335"/>
            <a:ext cx="466725" cy="179388"/>
          </a:xfrm>
          <a:prstGeom prst="rect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" name="组合 48"/>
          <p:cNvGrpSpPr/>
          <p:nvPr/>
        </p:nvGrpSpPr>
        <p:grpSpPr bwMode="auto">
          <a:xfrm>
            <a:off x="4787900" y="4508748"/>
            <a:ext cx="458788" cy="568325"/>
            <a:chOff x="5459001" y="2510576"/>
            <a:chExt cx="458246" cy="567944"/>
          </a:xfrm>
        </p:grpSpPr>
        <p:sp>
          <p:nvSpPr>
            <p:cNvPr id="50" name="等腰三角形 49"/>
            <p:cNvSpPr/>
            <p:nvPr/>
          </p:nvSpPr>
          <p:spPr>
            <a:xfrm rot="5400000" flipH="1">
              <a:off x="5508064" y="2461513"/>
              <a:ext cx="360120" cy="458246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51" name="直接连接符 50"/>
            <p:cNvCxnSpPr>
              <a:stCxn id="50" idx="4"/>
            </p:cNvCxnSpPr>
            <p:nvPr/>
          </p:nvCxnSpPr>
          <p:spPr>
            <a:xfrm>
              <a:off x="5459001" y="2510576"/>
              <a:ext cx="0" cy="567944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51"/>
          <p:cNvGrpSpPr/>
          <p:nvPr/>
        </p:nvGrpSpPr>
        <p:grpSpPr bwMode="auto">
          <a:xfrm>
            <a:off x="1565275" y="4888160"/>
            <a:ext cx="5759450" cy="192088"/>
            <a:chOff x="1564873" y="5736387"/>
            <a:chExt cx="5760000" cy="192635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1564873" y="5925838"/>
              <a:ext cx="5760000" cy="0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1572812" y="5736387"/>
              <a:ext cx="0" cy="179899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7323286" y="5749123"/>
              <a:ext cx="0" cy="179899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250825" y="4710360"/>
            <a:ext cx="1644539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tx1"/>
                </a:solidFill>
              </a:rPr>
              <a:t>淘气家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7250113" y="4734173"/>
            <a:ext cx="1642674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b="1">
                <a:solidFill>
                  <a:schemeClr val="tx1"/>
                </a:solidFill>
              </a:rPr>
              <a:t>笑笑家</a:t>
            </a:r>
            <a:endParaRPr lang="zh-CN" altLang="en-US" b="1">
              <a:solidFill>
                <a:schemeClr val="tx1"/>
              </a:solidFill>
            </a:endParaRPr>
          </a:p>
        </p:txBody>
      </p:sp>
      <p:cxnSp>
        <p:nvCxnSpPr>
          <p:cNvPr id="47" name="直接箭头连接符 46"/>
          <p:cNvCxnSpPr/>
          <p:nvPr/>
        </p:nvCxnSpPr>
        <p:spPr>
          <a:xfrm>
            <a:off x="1581150" y="4780210"/>
            <a:ext cx="3203575" cy="0"/>
          </a:xfrm>
          <a:prstGeom prst="straightConnector1">
            <a:avLst/>
          </a:prstGeom>
          <a:ln w="38100">
            <a:solidFill>
              <a:srgbClr val="FF0000"/>
            </a:solidFill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箭头连接符 47"/>
          <p:cNvCxnSpPr/>
          <p:nvPr/>
        </p:nvCxnSpPr>
        <p:spPr>
          <a:xfrm flipH="1">
            <a:off x="4759325" y="4780210"/>
            <a:ext cx="2557463" cy="0"/>
          </a:xfrm>
          <a:prstGeom prst="straightConnector1">
            <a:avLst/>
          </a:prstGeom>
          <a:ln w="38100">
            <a:solidFill>
              <a:srgbClr val="7030A0"/>
            </a:solidFill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8" name="图片 38" descr="12.png"/>
          <p:cNvPicPr>
            <a:picLocks noChangeAspect="1"/>
          </p:cNvPicPr>
          <p:nvPr/>
        </p:nvPicPr>
        <p:blipFill>
          <a:blip r:embed="rId1" cstate="email">
            <a:lum bright="-20000" contrast="40000"/>
          </a:blip>
          <a:srcRect/>
          <a:stretch>
            <a:fillRect/>
          </a:stretch>
        </p:blipFill>
        <p:spPr bwMode="auto">
          <a:xfrm>
            <a:off x="3924300" y="1235075"/>
            <a:ext cx="5040313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1403350" y="5085010"/>
            <a:ext cx="63373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淘气走的路程＋笑笑走的路程＝</a:t>
            </a:r>
            <a:r>
              <a:rPr lang="en-US" altLang="zh-CN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840</a:t>
            </a:r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米</a:t>
            </a:r>
            <a:endParaRPr lang="zh-CN" altLang="en-US" sz="28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6" name="左大括号 45"/>
          <p:cNvSpPr/>
          <p:nvPr/>
        </p:nvSpPr>
        <p:spPr>
          <a:xfrm rot="5400000">
            <a:off x="4266406" y="1615529"/>
            <a:ext cx="360363" cy="5724525"/>
          </a:xfrm>
          <a:prstGeom prst="leftBrace">
            <a:avLst>
              <a:gd name="adj1" fmla="val 32898"/>
              <a:gd name="adj2" fmla="val 50000"/>
            </a:avLst>
          </a:prstGeom>
          <a:ln w="285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3763963" y="3861048"/>
            <a:ext cx="1644539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840</a:t>
            </a:r>
            <a:r>
              <a:rPr lang="zh-CN" altLang="en-US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米</a:t>
            </a:r>
            <a:endParaRPr lang="zh-CN" altLang="en-US" b="1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032000" y="4897685"/>
            <a:ext cx="468313" cy="179388"/>
          </a:xfrm>
          <a:prstGeom prst="rect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2500313" y="4891335"/>
            <a:ext cx="468312" cy="179388"/>
          </a:xfrm>
          <a:prstGeom prst="rect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2968625" y="4891335"/>
            <a:ext cx="468313" cy="179388"/>
          </a:xfrm>
          <a:prstGeom prst="rect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3436938" y="4891335"/>
            <a:ext cx="468312" cy="179388"/>
          </a:xfrm>
          <a:prstGeom prst="rect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3905250" y="4897685"/>
            <a:ext cx="468313" cy="179388"/>
          </a:xfrm>
          <a:prstGeom prst="rect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6962775" y="4897685"/>
            <a:ext cx="360363" cy="179388"/>
          </a:xfrm>
          <a:prstGeom prst="rect">
            <a:avLst/>
          </a:prstGeom>
          <a:solidFill>
            <a:srgbClr val="7030A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6600825" y="4897685"/>
            <a:ext cx="360363" cy="179388"/>
          </a:xfrm>
          <a:prstGeom prst="rect">
            <a:avLst/>
          </a:prstGeom>
          <a:solidFill>
            <a:srgbClr val="7030A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6240463" y="4897685"/>
            <a:ext cx="360362" cy="179388"/>
          </a:xfrm>
          <a:prstGeom prst="rect">
            <a:avLst/>
          </a:prstGeom>
          <a:solidFill>
            <a:srgbClr val="7030A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5876925" y="4897685"/>
            <a:ext cx="360363" cy="179388"/>
          </a:xfrm>
          <a:prstGeom prst="rect">
            <a:avLst/>
          </a:prstGeom>
          <a:solidFill>
            <a:srgbClr val="7030A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5518150" y="4897685"/>
            <a:ext cx="358775" cy="179388"/>
          </a:xfrm>
          <a:prstGeom prst="rect">
            <a:avLst/>
          </a:prstGeom>
          <a:solidFill>
            <a:srgbClr val="7030A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5157788" y="4897685"/>
            <a:ext cx="360362" cy="179388"/>
          </a:xfrm>
          <a:prstGeom prst="rect">
            <a:avLst/>
          </a:prstGeom>
          <a:solidFill>
            <a:srgbClr val="7030A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4787900" y="4897685"/>
            <a:ext cx="360363" cy="179388"/>
          </a:xfrm>
          <a:prstGeom prst="rect">
            <a:avLst/>
          </a:prstGeom>
          <a:solidFill>
            <a:srgbClr val="7030A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8" name="TextBox 67"/>
          <p:cNvSpPr txBox="1">
            <a:spLocks noChangeArrowheads="1"/>
          </p:cNvSpPr>
          <p:nvPr/>
        </p:nvSpPr>
        <p:spPr bwMode="auto">
          <a:xfrm>
            <a:off x="747713" y="5588248"/>
            <a:ext cx="790098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淘气的速度</a:t>
            </a:r>
            <a:r>
              <a:rPr lang="en-US" altLang="zh-CN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×</a:t>
            </a:r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时间＋笑笑的速度</a:t>
            </a:r>
            <a:r>
              <a:rPr lang="en-US" altLang="zh-CN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×</a:t>
            </a:r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时间＝</a:t>
            </a:r>
            <a:r>
              <a:rPr lang="en-US" altLang="zh-CN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840</a:t>
            </a:r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米</a:t>
            </a:r>
            <a:endParaRPr lang="zh-CN" altLang="en-US" sz="28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69" name="Object 2"/>
          <p:cNvGraphicFramePr>
            <a:graphicFrameLocks noChangeAspect="1"/>
          </p:cNvGraphicFramePr>
          <p:nvPr/>
        </p:nvGraphicFramePr>
        <p:xfrm>
          <a:off x="3368675" y="6135935"/>
          <a:ext cx="360363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公式" r:id="rId2" imgW="127000" imgH="139700" progId="Equation.KSEE3">
                  <p:embed/>
                </p:oleObj>
              </mc:Choice>
              <mc:Fallback>
                <p:oleObj name="公式" r:id="rId2" imgW="127000" imgH="139700" progId="Equation.KSEE3">
                  <p:embed/>
                  <p:pic>
                    <p:nvPicPr>
                      <p:cNvPr id="0" name="图片 20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8675" y="6135935"/>
                        <a:ext cx="360363" cy="3952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31" name="Object 3"/>
          <p:cNvGraphicFramePr>
            <a:graphicFrameLocks noChangeAspect="1"/>
          </p:cNvGraphicFramePr>
          <p:nvPr/>
        </p:nvGraphicFramePr>
        <p:xfrm>
          <a:off x="6516688" y="6150223"/>
          <a:ext cx="360362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公式" r:id="rId4" imgW="127000" imgH="139700" progId="Equation.KSEE3">
                  <p:embed/>
                </p:oleObj>
              </mc:Choice>
              <mc:Fallback>
                <p:oleObj name="公式" r:id="rId4" imgW="127000" imgH="139700" progId="Equation.KSEE3">
                  <p:embed/>
                  <p:pic>
                    <p:nvPicPr>
                      <p:cNvPr id="0" name="图片 20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6688" y="6150223"/>
                        <a:ext cx="360362" cy="3952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2768600" y="6021635"/>
            <a:ext cx="74295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70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5905500" y="6032748"/>
            <a:ext cx="7413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</a:rPr>
              <a:t>50</a:t>
            </a:r>
            <a:endParaRPr lang="zh-CN" altLang="en-US" sz="28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4260850" y="6045448"/>
            <a:ext cx="74295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</a:rPr>
              <a:t>＋</a:t>
            </a:r>
            <a:endParaRPr lang="zh-CN" altLang="en-US" sz="28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6429388" y="6072206"/>
            <a:ext cx="16510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＝</a:t>
            </a:r>
            <a:r>
              <a:rPr lang="en-US" altLang="zh-CN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840</a:t>
            </a:r>
            <a:endParaRPr lang="zh-CN" altLang="en-US" sz="28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1331913" y="4532560"/>
            <a:ext cx="118772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b="1" spc="-3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70</a:t>
            </a:r>
            <a:r>
              <a:rPr lang="zh-CN" altLang="en-US" b="1" spc="-3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米</a:t>
            </a:r>
            <a:r>
              <a:rPr lang="en-US" altLang="zh-CN" b="1" spc="-3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b="1" spc="-3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分</a:t>
            </a:r>
            <a:endParaRPr lang="zh-CN" altLang="en-US" b="1" spc="-3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0" name="TextBox 69"/>
          <p:cNvSpPr txBox="1">
            <a:spLocks noChangeArrowheads="1"/>
          </p:cNvSpPr>
          <p:nvPr/>
        </p:nvSpPr>
        <p:spPr bwMode="auto">
          <a:xfrm>
            <a:off x="6624638" y="4553198"/>
            <a:ext cx="118772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b="1" spc="-3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50</a:t>
            </a:r>
            <a:r>
              <a:rPr lang="zh-CN" altLang="en-US" b="1" spc="-3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米</a:t>
            </a:r>
            <a:r>
              <a:rPr lang="en-US" altLang="zh-CN" b="1" spc="-3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b="1" spc="-3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分</a:t>
            </a:r>
            <a:endParaRPr lang="zh-CN" altLang="en-US" b="1" spc="-3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" name="TextBox 7"/>
          <p:cNvSpPr txBox="1">
            <a:spLocks noChangeArrowheads="1"/>
          </p:cNvSpPr>
          <p:nvPr/>
        </p:nvSpPr>
        <p:spPr bwMode="auto">
          <a:xfrm>
            <a:off x="423863" y="318572"/>
            <a:ext cx="8235950" cy="14542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    淘气家到笑笑家的路程是</a:t>
            </a:r>
            <a:r>
              <a:rPr lang="en-US" altLang="zh-CN" sz="3200" b="1" dirty="0">
                <a:solidFill>
                  <a:schemeClr val="tx1"/>
                </a:solidFill>
                <a:latin typeface="+mn-ea"/>
                <a:ea typeface="+mn-ea"/>
              </a:rPr>
              <a:t>840m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，两人同时从家里出发。</a:t>
            </a:r>
            <a:endParaRPr lang="zh-CN" altLang="en-US" sz="32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52" grpId="0" animBg="1"/>
      <p:bldP spid="44" grpId="0"/>
      <p:bldP spid="45" grpId="0"/>
      <p:bldP spid="41" grpId="0"/>
      <p:bldP spid="46" grpId="0" animBg="1"/>
      <p:bldP spid="49" grpId="0"/>
      <p:bldP spid="55" grpId="0" animBg="1"/>
      <p:bldP spid="56" grpId="0" animBg="1"/>
      <p:bldP spid="57" grpId="0" animBg="1"/>
      <p:bldP spid="58" grpId="0" animBg="1"/>
      <p:bldP spid="59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/>
      <p:bldP spid="36" grpId="0"/>
      <p:bldP spid="37" grpId="0"/>
      <p:bldP spid="39" grpId="0"/>
      <p:bldP spid="53" grpId="0"/>
      <p:bldP spid="54" grpId="0"/>
      <p:bldP spid="7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7"/>
          <p:cNvGrpSpPr/>
          <p:nvPr/>
        </p:nvGrpSpPr>
        <p:grpSpPr bwMode="auto">
          <a:xfrm>
            <a:off x="423862" y="764704"/>
            <a:ext cx="8540625" cy="1454244"/>
            <a:chOff x="423862" y="1197908"/>
            <a:chExt cx="8540625" cy="1454275"/>
          </a:xfrm>
        </p:grpSpPr>
        <p:sp>
          <p:nvSpPr>
            <p:cNvPr id="2058" name="TextBox 7"/>
            <p:cNvSpPr txBox="1">
              <a:spLocks noChangeArrowheads="1"/>
            </p:cNvSpPr>
            <p:nvPr/>
          </p:nvSpPr>
          <p:spPr bwMode="auto">
            <a:xfrm>
              <a:off x="423862" y="1197908"/>
              <a:ext cx="8540625" cy="14542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b="1" dirty="0">
                  <a:solidFill>
                    <a:schemeClr val="tx1"/>
                  </a:solidFill>
                  <a:latin typeface="宋体" panose="02010600030101010101" pitchFamily="2" charset="-122"/>
                </a:rPr>
                <a:t>  解：设出发后  分相遇，那么淘气走了</a:t>
              </a:r>
              <a:r>
                <a:rPr lang="en-US" altLang="zh-CN" sz="3200" b="1" dirty="0" smtClean="0">
                  <a:solidFill>
                    <a:schemeClr val="tx1"/>
                  </a:solidFill>
                  <a:latin typeface="宋体" panose="02010600030101010101" pitchFamily="2" charset="-122"/>
                </a:rPr>
                <a:t>70</a:t>
              </a:r>
              <a:endPara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3200" b="1" dirty="0" smtClean="0">
                  <a:solidFill>
                    <a:schemeClr val="tx1"/>
                  </a:solidFill>
                  <a:latin typeface="宋体" panose="02010600030101010101" pitchFamily="2" charset="-122"/>
                </a:rPr>
                <a:t>      米，笑</a:t>
              </a:r>
              <a:r>
                <a:rPr lang="zh-CN" altLang="en-US" sz="3200" b="1" dirty="0">
                  <a:solidFill>
                    <a:schemeClr val="tx1"/>
                  </a:solidFill>
                  <a:latin typeface="宋体" panose="02010600030101010101" pitchFamily="2" charset="-122"/>
                </a:rPr>
                <a:t>笑走了</a:t>
              </a:r>
              <a:r>
                <a:rPr lang="en-US" altLang="zh-CN" sz="3200" b="1" dirty="0">
                  <a:solidFill>
                    <a:schemeClr val="tx1"/>
                  </a:solidFill>
                  <a:latin typeface="宋体" panose="02010600030101010101" pitchFamily="2" charset="-122"/>
                </a:rPr>
                <a:t>50  </a:t>
              </a:r>
              <a:r>
                <a:rPr lang="zh-CN" altLang="en-US" sz="3200" b="1" dirty="0" smtClean="0">
                  <a:solidFill>
                    <a:schemeClr val="tx1"/>
                  </a:solidFill>
                  <a:latin typeface="宋体" panose="02010600030101010101" pitchFamily="2" charset="-122"/>
                </a:rPr>
                <a:t>米</a:t>
              </a:r>
              <a:r>
                <a:rPr lang="zh-CN" altLang="en-US" sz="3200" b="1" dirty="0">
                  <a:solidFill>
                    <a:schemeClr val="tx1"/>
                  </a:solidFill>
                  <a:latin typeface="宋体" panose="02010600030101010101" pitchFamily="2" charset="-122"/>
                </a:rPr>
                <a:t>。</a:t>
              </a:r>
              <a:endPara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endParaRPr>
            </a:p>
          </p:txBody>
        </p:sp>
        <p:graphicFrame>
          <p:nvGraphicFramePr>
            <p:cNvPr id="69" name="Object 2"/>
            <p:cNvGraphicFramePr>
              <a:graphicFrameLocks noChangeAspect="1"/>
            </p:cNvGraphicFramePr>
            <p:nvPr/>
          </p:nvGraphicFramePr>
          <p:xfrm>
            <a:off x="3434405" y="1485946"/>
            <a:ext cx="360363" cy="395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6" name="公式" r:id="rId1" imgW="127000" imgH="139700" progId="Equation.KSEE3">
                    <p:embed/>
                  </p:oleObj>
                </mc:Choice>
                <mc:Fallback>
                  <p:oleObj name="公式" r:id="rId1" imgW="127000" imgH="139700" progId="Equation.KSEE3">
                    <p:embed/>
                    <p:pic>
                      <p:nvPicPr>
                        <p:cNvPr id="0" name="图片 308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34405" y="1485946"/>
                          <a:ext cx="360363" cy="39528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" name="Object 3"/>
            <p:cNvGraphicFramePr>
              <a:graphicFrameLocks noChangeAspect="1"/>
            </p:cNvGraphicFramePr>
            <p:nvPr/>
          </p:nvGraphicFramePr>
          <p:xfrm>
            <a:off x="8316093" y="1479850"/>
            <a:ext cx="360363" cy="395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7" name="公式" r:id="rId3" imgW="127000" imgH="139700" progId="Equation.KSEE3">
                    <p:embed/>
                  </p:oleObj>
                </mc:Choice>
                <mc:Fallback>
                  <p:oleObj name="公式" r:id="rId3" imgW="127000" imgH="139700" progId="Equation.KSEE3">
                    <p:embed/>
                    <p:pic>
                      <p:nvPicPr>
                        <p:cNvPr id="0" name="图片 308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316093" y="1479850"/>
                          <a:ext cx="360363" cy="39528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" name="Object 4"/>
            <p:cNvGraphicFramePr>
              <a:graphicFrameLocks noChangeAspect="1"/>
            </p:cNvGraphicFramePr>
            <p:nvPr/>
          </p:nvGraphicFramePr>
          <p:xfrm>
            <a:off x="4643685" y="2228522"/>
            <a:ext cx="360363" cy="395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8" name="公式" r:id="rId4" imgW="127000" imgH="139700" progId="Equation.KSEE3">
                    <p:embed/>
                  </p:oleObj>
                </mc:Choice>
                <mc:Fallback>
                  <p:oleObj name="公式" r:id="rId4" imgW="127000" imgH="139700" progId="Equation.KSEE3">
                    <p:embed/>
                    <p:pic>
                      <p:nvPicPr>
                        <p:cNvPr id="0" name="图片 308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43685" y="2228522"/>
                          <a:ext cx="360363" cy="39528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9" name="Object 5"/>
          <p:cNvGraphicFramePr>
            <a:graphicFrameLocks noChangeAspect="1"/>
          </p:cNvGraphicFramePr>
          <p:nvPr/>
        </p:nvGraphicFramePr>
        <p:xfrm>
          <a:off x="2923009" y="2689894"/>
          <a:ext cx="24384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公式" r:id="rId5" imgW="1002665" imgH="177800" progId="Equation.KSEE3">
                  <p:embed/>
                </p:oleObj>
              </mc:Choice>
              <mc:Fallback>
                <p:oleObj name="公式" r:id="rId5" imgW="1002665" imgH="177800" progId="Equation.KSEE3">
                  <p:embed/>
                  <p:pic>
                    <p:nvPicPr>
                      <p:cNvPr id="0" name="图片 308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3009" y="2689894"/>
                        <a:ext cx="24384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1862" name="Object 6"/>
          <p:cNvGraphicFramePr>
            <a:graphicFrameLocks noChangeAspect="1"/>
          </p:cNvGraphicFramePr>
          <p:nvPr/>
        </p:nvGraphicFramePr>
        <p:xfrm>
          <a:off x="3664372" y="3482057"/>
          <a:ext cx="1697037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公式" r:id="rId7" imgW="698500" imgH="177800" progId="Equation.KSEE3">
                  <p:embed/>
                </p:oleObj>
              </mc:Choice>
              <mc:Fallback>
                <p:oleObj name="公式" r:id="rId7" imgW="698500" imgH="177800" progId="Equation.KSEE3">
                  <p:embed/>
                  <p:pic>
                    <p:nvPicPr>
                      <p:cNvPr id="0" name="图片 30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64372" y="3482057"/>
                        <a:ext cx="1697037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1863" name="Object 7"/>
          <p:cNvGraphicFramePr>
            <a:graphicFrameLocks noChangeAspect="1"/>
          </p:cNvGraphicFramePr>
          <p:nvPr/>
        </p:nvGraphicFramePr>
        <p:xfrm>
          <a:off x="4377159" y="4274219"/>
          <a:ext cx="833438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公式" r:id="rId9" imgW="342900" imgH="177800" progId="Equation.KSEE3">
                  <p:embed/>
                </p:oleObj>
              </mc:Choice>
              <mc:Fallback>
                <p:oleObj name="公式" r:id="rId9" imgW="342900" imgH="177800" progId="Equation.KSEE3">
                  <p:embed/>
                  <p:pic>
                    <p:nvPicPr>
                      <p:cNvPr id="0" name="图片 309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77159" y="4274219"/>
                        <a:ext cx="833438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7"/>
          <p:cNvSpPr txBox="1">
            <a:spLocks noChangeArrowheads="1"/>
          </p:cNvSpPr>
          <p:nvPr/>
        </p:nvSpPr>
        <p:spPr bwMode="auto">
          <a:xfrm>
            <a:off x="1665709" y="4994944"/>
            <a:ext cx="456247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  答：出发后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7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分相遇。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1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1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7"/>
          <p:cNvSpPr txBox="1">
            <a:spLocks noChangeArrowheads="1"/>
          </p:cNvSpPr>
          <p:nvPr/>
        </p:nvSpPr>
        <p:spPr bwMode="auto">
          <a:xfrm>
            <a:off x="584522" y="491188"/>
            <a:ext cx="8235950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如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果淘气步行的速度是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80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米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分，笑笑步行的速度是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60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米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分，他们出发后多长时间相遇？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pic>
        <p:nvPicPr>
          <p:cNvPr id="22" name="图片 27" descr="5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968927" y="3120876"/>
            <a:ext cx="4779537" cy="2180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28"/>
          <p:cNvGrpSpPr/>
          <p:nvPr/>
        </p:nvGrpSpPr>
        <p:grpSpPr bwMode="auto">
          <a:xfrm>
            <a:off x="107504" y="2083494"/>
            <a:ext cx="8235950" cy="1633538"/>
            <a:chOff x="423863" y="1197908"/>
            <a:chExt cx="8235950" cy="1634102"/>
          </a:xfrm>
        </p:grpSpPr>
        <p:sp>
          <p:nvSpPr>
            <p:cNvPr id="24" name="TextBox 7"/>
            <p:cNvSpPr txBox="1">
              <a:spLocks noChangeArrowheads="1"/>
            </p:cNvSpPr>
            <p:nvPr/>
          </p:nvSpPr>
          <p:spPr bwMode="auto">
            <a:xfrm>
              <a:off x="423863" y="1197908"/>
              <a:ext cx="8235950" cy="163410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800" b="1" dirty="0">
                  <a:solidFill>
                    <a:schemeClr val="tx1"/>
                  </a:solidFill>
                  <a:latin typeface="宋体" panose="02010600030101010101" pitchFamily="2" charset="-122"/>
                </a:rPr>
                <a:t>  解：设出发后  分相遇，</a:t>
              </a:r>
              <a:endPara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</a:endParaRPr>
            </a:p>
            <a:p>
              <a:pPr>
                <a:lnSpc>
                  <a:spcPct val="125000"/>
                </a:lnSpc>
              </a:pPr>
              <a:r>
                <a:rPr lang="en-US" altLang="zh-CN" sz="2800" b="1" dirty="0">
                  <a:solidFill>
                    <a:schemeClr val="tx1"/>
                  </a:solidFill>
                  <a:latin typeface="宋体" panose="02010600030101010101" pitchFamily="2" charset="-122"/>
                </a:rPr>
                <a:t>      </a:t>
              </a:r>
              <a:r>
                <a:rPr lang="zh-CN" altLang="en-US" sz="2800" b="1" dirty="0">
                  <a:solidFill>
                    <a:schemeClr val="tx1"/>
                  </a:solidFill>
                  <a:latin typeface="宋体" panose="02010600030101010101" pitchFamily="2" charset="-122"/>
                </a:rPr>
                <a:t>那么淘气走了</a:t>
              </a:r>
              <a:r>
                <a:rPr lang="en-US" altLang="zh-CN" sz="2800" b="1" dirty="0">
                  <a:solidFill>
                    <a:schemeClr val="tx1"/>
                  </a:solidFill>
                  <a:latin typeface="宋体" panose="02010600030101010101" pitchFamily="2" charset="-122"/>
                </a:rPr>
                <a:t>80  </a:t>
              </a:r>
              <a:r>
                <a:rPr lang="zh-CN" altLang="en-US" sz="2800" b="1" dirty="0">
                  <a:solidFill>
                    <a:schemeClr val="tx1"/>
                  </a:solidFill>
                  <a:latin typeface="宋体" panose="02010600030101010101" pitchFamily="2" charset="-122"/>
                </a:rPr>
                <a:t>米，</a:t>
              </a:r>
              <a:endPara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</a:endParaRPr>
            </a:p>
            <a:p>
              <a:pPr>
                <a:lnSpc>
                  <a:spcPct val="125000"/>
                </a:lnSpc>
              </a:pPr>
              <a:r>
                <a:rPr lang="en-US" altLang="zh-CN" sz="2800" b="1" dirty="0">
                  <a:solidFill>
                    <a:schemeClr val="tx1"/>
                  </a:solidFill>
                  <a:latin typeface="宋体" panose="02010600030101010101" pitchFamily="2" charset="-122"/>
                </a:rPr>
                <a:t>      </a:t>
              </a:r>
              <a:r>
                <a:rPr lang="zh-CN" altLang="en-US" sz="2800" b="1" dirty="0">
                  <a:solidFill>
                    <a:schemeClr val="tx1"/>
                  </a:solidFill>
                  <a:latin typeface="宋体" panose="02010600030101010101" pitchFamily="2" charset="-122"/>
                </a:rPr>
                <a:t>笑笑走了</a:t>
              </a:r>
              <a:r>
                <a:rPr lang="en-US" altLang="zh-CN" sz="2800" b="1" dirty="0">
                  <a:solidFill>
                    <a:schemeClr val="tx1"/>
                  </a:solidFill>
                  <a:latin typeface="宋体" panose="02010600030101010101" pitchFamily="2" charset="-122"/>
                </a:rPr>
                <a:t>60  </a:t>
              </a:r>
              <a:r>
                <a:rPr lang="zh-CN" altLang="en-US" sz="2800" b="1" dirty="0">
                  <a:solidFill>
                    <a:schemeClr val="tx1"/>
                  </a:solidFill>
                  <a:latin typeface="宋体" panose="02010600030101010101" pitchFamily="2" charset="-122"/>
                </a:rPr>
                <a:t>米。</a:t>
              </a:r>
              <a:endPara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endParaRPr>
            </a:p>
          </p:txBody>
        </p:sp>
        <p:graphicFrame>
          <p:nvGraphicFramePr>
            <p:cNvPr id="25" name="Object 2"/>
            <p:cNvGraphicFramePr>
              <a:graphicFrameLocks noChangeAspect="1"/>
            </p:cNvGraphicFramePr>
            <p:nvPr/>
          </p:nvGraphicFramePr>
          <p:xfrm>
            <a:off x="3059832" y="1310074"/>
            <a:ext cx="360363" cy="395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10" name="公式" r:id="rId2" imgW="127000" imgH="139700" progId="Equation.KSEE3">
                    <p:embed/>
                  </p:oleObj>
                </mc:Choice>
                <mc:Fallback>
                  <p:oleObj name="公式" r:id="rId2" imgW="127000" imgH="139700" progId="Equation.KSEE3">
                    <p:embed/>
                    <p:pic>
                      <p:nvPicPr>
                        <p:cNvPr id="0" name="图片 410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59832" y="1310074"/>
                          <a:ext cx="360363" cy="39528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6" name="Object 3"/>
            <p:cNvGraphicFramePr>
              <a:graphicFrameLocks noChangeAspect="1"/>
            </p:cNvGraphicFramePr>
            <p:nvPr/>
          </p:nvGraphicFramePr>
          <p:xfrm>
            <a:off x="3438932" y="2395860"/>
            <a:ext cx="360363" cy="395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11" name="公式" r:id="rId4" imgW="127000" imgH="139700" progId="Equation.KSEE3">
                    <p:embed/>
                  </p:oleObj>
                </mc:Choice>
                <mc:Fallback>
                  <p:oleObj name="公式" r:id="rId4" imgW="127000" imgH="139700" progId="Equation.KSEE3">
                    <p:embed/>
                    <p:pic>
                      <p:nvPicPr>
                        <p:cNvPr id="0" name="图片 41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38932" y="2395860"/>
                          <a:ext cx="360363" cy="39528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" name="Object 4"/>
            <p:cNvGraphicFramePr>
              <a:graphicFrameLocks noChangeAspect="1"/>
            </p:cNvGraphicFramePr>
            <p:nvPr/>
          </p:nvGraphicFramePr>
          <p:xfrm>
            <a:off x="4176535" y="1874234"/>
            <a:ext cx="360363" cy="395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12" name="公式" r:id="rId5" imgW="127000" imgH="139700" progId="Equation.KSEE3">
                    <p:embed/>
                  </p:oleObj>
                </mc:Choice>
                <mc:Fallback>
                  <p:oleObj name="公式" r:id="rId5" imgW="127000" imgH="139700" progId="Equation.KSEE3">
                    <p:embed/>
                    <p:pic>
                      <p:nvPicPr>
                        <p:cNvPr id="0" name="图片 41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76535" y="1874234"/>
                          <a:ext cx="360363" cy="39528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8" name="Object 5"/>
          <p:cNvGraphicFramePr>
            <a:graphicFrameLocks noChangeAspect="1"/>
          </p:cNvGraphicFramePr>
          <p:nvPr/>
        </p:nvGraphicFramePr>
        <p:xfrm>
          <a:off x="1331640" y="3967386"/>
          <a:ext cx="2436813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3" name="公式" r:id="rId6" imgW="1002665" imgH="177800" progId="Equation.KSEE3">
                  <p:embed/>
                </p:oleObj>
              </mc:Choice>
              <mc:Fallback>
                <p:oleObj name="公式" r:id="rId6" imgW="1002665" imgH="177800" progId="Equation.KSEE3">
                  <p:embed/>
                  <p:pic>
                    <p:nvPicPr>
                      <p:cNvPr id="0" name="图片 41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3967386"/>
                        <a:ext cx="2436813" cy="4333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6"/>
          <p:cNvGraphicFramePr>
            <a:graphicFrameLocks noChangeAspect="1"/>
          </p:cNvGraphicFramePr>
          <p:nvPr/>
        </p:nvGraphicFramePr>
        <p:xfrm>
          <a:off x="2071415" y="4626198"/>
          <a:ext cx="1697038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4" name="公式" r:id="rId8" imgW="698500" imgH="177800" progId="Equation.KSEE3">
                  <p:embed/>
                </p:oleObj>
              </mc:Choice>
              <mc:Fallback>
                <p:oleObj name="公式" r:id="rId8" imgW="698500" imgH="177800" progId="Equation.KSEE3">
                  <p:embed/>
                  <p:pic>
                    <p:nvPicPr>
                      <p:cNvPr id="0" name="图片 41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1415" y="4626198"/>
                        <a:ext cx="1697038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7"/>
          <p:cNvGraphicFramePr>
            <a:graphicFrameLocks noChangeAspect="1"/>
          </p:cNvGraphicFramePr>
          <p:nvPr/>
        </p:nvGraphicFramePr>
        <p:xfrm>
          <a:off x="2619103" y="5229448"/>
          <a:ext cx="801687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5" name="公式" r:id="rId10" imgW="330200" imgH="177800" progId="Equation.KSEE3">
                  <p:embed/>
                </p:oleObj>
              </mc:Choice>
              <mc:Fallback>
                <p:oleObj name="公式" r:id="rId10" imgW="330200" imgH="177800" progId="Equation.KSEE3">
                  <p:embed/>
                  <p:pic>
                    <p:nvPicPr>
                      <p:cNvPr id="0" name="图片 41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9103" y="5229448"/>
                        <a:ext cx="801687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Box 7"/>
          <p:cNvSpPr txBox="1">
            <a:spLocks noChangeArrowheads="1"/>
          </p:cNvSpPr>
          <p:nvPr/>
        </p:nvSpPr>
        <p:spPr bwMode="auto">
          <a:xfrm>
            <a:off x="585788" y="5713413"/>
            <a:ext cx="4562475" cy="5568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</a:rPr>
              <a:t>  答：出发后</a:t>
            </a: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</a:rPr>
              <a:t>6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</a:rPr>
              <a:t>分相遇。</a:t>
            </a:r>
            <a:endParaRPr lang="zh-CN" altLang="en-US" sz="28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7"/>
          <p:cNvSpPr txBox="1">
            <a:spLocks noChangeArrowheads="1"/>
          </p:cNvSpPr>
          <p:nvPr/>
        </p:nvSpPr>
        <p:spPr bwMode="auto">
          <a:xfrm>
            <a:off x="966788" y="620688"/>
            <a:ext cx="7781925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请举出生活中的其他情境，也可以用类似的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</a:rPr>
              <a:t>等量</a:t>
            </a:r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</a:rPr>
              <a:t>关系列方程解决。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pic>
        <p:nvPicPr>
          <p:cNvPr id="20" name="图片 12" descr="1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1188" y="908398"/>
            <a:ext cx="3556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5984" y="2714620"/>
            <a:ext cx="4476776" cy="2476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470d9f4f-ddd4-4888-9ad2-9bff53a3daa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2507</Words>
  <Application>WPS 演示</Application>
  <PresentationFormat>全屏显示(4:3)</PresentationFormat>
  <Paragraphs>379</Paragraphs>
  <Slides>27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22</vt:i4>
      </vt:variant>
      <vt:variant>
        <vt:lpstr>幻灯片标题</vt:lpstr>
      </vt:variant>
      <vt:variant>
        <vt:i4>27</vt:i4>
      </vt:variant>
    </vt:vector>
  </HeadingPairs>
  <TitlesOfParts>
    <vt:vector size="70" baseType="lpstr">
      <vt:lpstr>Arial</vt:lpstr>
      <vt:lpstr>宋体</vt:lpstr>
      <vt:lpstr>Wingdings</vt:lpstr>
      <vt:lpstr>Calibri</vt:lpstr>
      <vt:lpstr>楷体_GB2312</vt:lpstr>
      <vt:lpstr>新宋体</vt:lpstr>
      <vt:lpstr>Calibri</vt:lpstr>
      <vt:lpstr>华文仿宋</vt:lpstr>
      <vt:lpstr>仿宋</vt:lpstr>
      <vt:lpstr>微软雅黑</vt:lpstr>
      <vt:lpstr>黑体</vt:lpstr>
      <vt:lpstr>楷体_GB2312</vt:lpstr>
      <vt:lpstr>Times New Roman</vt:lpstr>
      <vt:lpstr>华文楷体</vt:lpstr>
      <vt:lpstr>Arial Unicode MS</vt:lpstr>
      <vt:lpstr>华文楷体</vt:lpstr>
      <vt:lpstr>隶书</vt:lpstr>
      <vt:lpstr>NEU-BZ-S92</vt:lpstr>
      <vt:lpstr>Segoe Print</vt:lpstr>
      <vt:lpstr>Arial</vt:lpstr>
      <vt:lpstr>第一PPT模板网-WWW.1PPT.COM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568</cp:revision>
  <dcterms:created xsi:type="dcterms:W3CDTF">2015-11-21T07:20:00Z</dcterms:created>
  <dcterms:modified xsi:type="dcterms:W3CDTF">2023-02-09T05:25:28Z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457E8ED20DE749DFA127DE039DCA0F77</vt:lpwstr>
  </property>
</Properties>
</file>