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FE8DE-58B5-4C82-B0C3-A7B07B25E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76651E-65D3-4238-BC79-77C5E59E08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09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07212C5-1C15-4B48-BB9B-F520AF61C23F}" type="slidenum">
              <a:rPr lang="en-US" altLang="zh-CN"/>
            </a:fld>
            <a:endParaRPr lang="en-US" altLang="zh-CN"/>
          </a:p>
        </p:txBody>
      </p:sp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 lIns="84390" tIns="42195" rIns="84390" bIns="42195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zh-CN" dirty="0" smtClean="0"/>
          </a:p>
        </p:txBody>
      </p:sp>
      <p:sp>
        <p:nvSpPr>
          <p:cNvPr id="7172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390" tIns="42195" rIns="84390" bIns="42195" anchor="b"/>
          <a:lstStyle/>
          <a:p>
            <a:pPr algn="r" defTabSz="844550" fontAlgn="base">
              <a:spcBef>
                <a:spcPct val="0"/>
              </a:spcBef>
              <a:spcAft>
                <a:spcPct val="0"/>
              </a:spcAft>
            </a:pPr>
            <a:fld id="{530836BD-3610-4776-840A-6E411CE12509}" type="slidenum">
              <a:rPr lang="en-US" altLang="zh-CN" sz="1100" b="1">
                <a:solidFill>
                  <a:srgbClr val="CC0000"/>
                </a:solidFill>
              </a:rPr>
            </a:fld>
            <a:endParaRPr lang="en-US" altLang="zh-CN" sz="1100" b="1">
              <a:solidFill>
                <a:srgbClr val="CC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0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0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0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529D2-9C6B-4ED5-B9B1-56D244F46E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1" y="841774"/>
            <a:ext cx="6858001" cy="1790700"/>
          </a:xfrm>
        </p:spPr>
        <p:txBody>
          <a:bodyPr anchor="b"/>
          <a:lstStyle>
            <a:lvl1pPr algn="ctr">
              <a:defRPr sz="3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1" y="2701530"/>
            <a:ext cx="6858001" cy="1241821"/>
          </a:xfrm>
        </p:spPr>
        <p:txBody>
          <a:bodyPr/>
          <a:lstStyle>
            <a:lvl1pPr marL="0" indent="0" algn="ctr">
              <a:buNone/>
              <a:defRPr sz="1500"/>
            </a:lvl1pPr>
            <a:lvl2pPr marL="280670" indent="0" algn="ctr">
              <a:buNone/>
              <a:defRPr sz="1200"/>
            </a:lvl2pPr>
            <a:lvl3pPr marL="561975" indent="0" algn="ctr">
              <a:buNone/>
              <a:defRPr sz="1100"/>
            </a:lvl3pPr>
            <a:lvl4pPr marL="842645" indent="0" algn="ctr">
              <a:buNone/>
              <a:defRPr sz="1000"/>
            </a:lvl4pPr>
            <a:lvl5pPr marL="1123950" indent="0" algn="ctr">
              <a:buNone/>
              <a:defRPr sz="1000"/>
            </a:lvl5pPr>
            <a:lvl6pPr marL="1404620" indent="0" algn="ctr">
              <a:buNone/>
              <a:defRPr sz="1000"/>
            </a:lvl6pPr>
            <a:lvl7pPr marL="1685290" indent="0" algn="ctr">
              <a:buNone/>
              <a:defRPr sz="1000"/>
            </a:lvl7pPr>
            <a:lvl8pPr marL="1966595" indent="0" algn="ctr">
              <a:buNone/>
              <a:defRPr sz="1000"/>
            </a:lvl8pPr>
            <a:lvl9pPr marL="2247265" indent="0" algn="ctr">
              <a:buNone/>
              <a:defRPr sz="10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1174D-3CA3-46DD-9068-28E1C158C9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C7505-7E42-459C-9BFB-B6136971D0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3BDCC-7F75-4C1E-9E98-893D6BBEC4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4"/>
            <a:ext cx="7886700" cy="2139553"/>
          </a:xfrm>
        </p:spPr>
        <p:txBody>
          <a:bodyPr anchor="b"/>
          <a:lstStyle>
            <a:lvl1pPr>
              <a:defRPr sz="3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098"/>
            <a:ext cx="7886700" cy="1125140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2806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5619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84264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239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0462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6852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196659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4726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4F3EE-3BFC-4496-8C09-9412D0B1D0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1" y="1369218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7D926-3D84-4AC7-ADCA-74917B10A4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30"/>
            <a:ext cx="3655181" cy="617934"/>
          </a:xfrm>
        </p:spPr>
        <p:txBody>
          <a:bodyPr anchor="ctr"/>
          <a:lstStyle>
            <a:lvl1pPr marL="0" indent="0">
              <a:buNone/>
              <a:defRPr sz="1700"/>
            </a:lvl1pPr>
            <a:lvl2pPr marL="280670" indent="0">
              <a:buNone/>
              <a:defRPr sz="1500"/>
            </a:lvl2pPr>
            <a:lvl3pPr marL="561975" indent="0">
              <a:buNone/>
              <a:defRPr sz="1200"/>
            </a:lvl3pPr>
            <a:lvl4pPr marL="842645" indent="0">
              <a:buNone/>
              <a:defRPr sz="1100"/>
            </a:lvl4pPr>
            <a:lvl5pPr marL="1123950" indent="0">
              <a:buNone/>
              <a:defRPr sz="1100"/>
            </a:lvl5pPr>
            <a:lvl6pPr marL="1404620" indent="0">
              <a:buNone/>
              <a:defRPr sz="1100"/>
            </a:lvl6pPr>
            <a:lvl7pPr marL="1685290" indent="0">
              <a:buNone/>
              <a:defRPr sz="1100"/>
            </a:lvl7pPr>
            <a:lvl8pPr marL="1966595" indent="0">
              <a:buNone/>
              <a:defRPr sz="1100"/>
            </a:lvl8pPr>
            <a:lvl9pPr marL="224726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6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6" y="1333830"/>
            <a:ext cx="3673182" cy="617934"/>
          </a:xfrm>
        </p:spPr>
        <p:txBody>
          <a:bodyPr anchor="ctr"/>
          <a:lstStyle>
            <a:lvl1pPr marL="0" indent="0">
              <a:buNone/>
              <a:defRPr sz="1700"/>
            </a:lvl1pPr>
            <a:lvl2pPr marL="280670" indent="0">
              <a:buNone/>
              <a:defRPr sz="1500"/>
            </a:lvl2pPr>
            <a:lvl3pPr marL="561975" indent="0">
              <a:buNone/>
              <a:defRPr sz="1200"/>
            </a:lvl3pPr>
            <a:lvl4pPr marL="842645" indent="0">
              <a:buNone/>
              <a:defRPr sz="1100"/>
            </a:lvl4pPr>
            <a:lvl5pPr marL="1123950" indent="0">
              <a:buNone/>
              <a:defRPr sz="1100"/>
            </a:lvl5pPr>
            <a:lvl6pPr marL="1404620" indent="0">
              <a:buNone/>
              <a:defRPr sz="1100"/>
            </a:lvl6pPr>
            <a:lvl7pPr marL="1685290" indent="0">
              <a:buNone/>
              <a:defRPr sz="1100"/>
            </a:lvl7pPr>
            <a:lvl8pPr marL="1966595" indent="0">
              <a:buNone/>
              <a:defRPr sz="1100"/>
            </a:lvl8pPr>
            <a:lvl9pPr marL="224726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6" y="1999036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4371A-B72B-480F-83F5-D7A11FC5D0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D9322-727A-49BE-802E-00D286E085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75867-CD33-4522-A8C7-F783F4A6F0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2" y="342900"/>
            <a:ext cx="4629150" cy="4052888"/>
          </a:xfrm>
        </p:spPr>
        <p:txBody>
          <a:bodyPr/>
          <a:lstStyle>
            <a:lvl1pPr marL="0" indent="0">
              <a:buNone/>
              <a:defRPr sz="2000"/>
            </a:lvl1pPr>
            <a:lvl2pPr marL="280670" indent="0">
              <a:buNone/>
              <a:defRPr sz="1700"/>
            </a:lvl2pPr>
            <a:lvl3pPr marL="561975" indent="0">
              <a:buNone/>
              <a:defRPr sz="1500"/>
            </a:lvl3pPr>
            <a:lvl4pPr marL="842645" indent="0">
              <a:buNone/>
              <a:defRPr sz="1200"/>
            </a:lvl4pPr>
            <a:lvl5pPr marL="1123950" indent="0">
              <a:buNone/>
              <a:defRPr sz="1200"/>
            </a:lvl5pPr>
            <a:lvl6pPr marL="1404620" indent="0">
              <a:buNone/>
              <a:defRPr sz="1200"/>
            </a:lvl6pPr>
            <a:lvl7pPr marL="1685290" indent="0">
              <a:buNone/>
              <a:defRPr sz="1200"/>
            </a:lvl7pPr>
            <a:lvl8pPr marL="1966595" indent="0">
              <a:buNone/>
              <a:defRPr sz="1200"/>
            </a:lvl8pPr>
            <a:lvl9pPr marL="2247265" indent="0">
              <a:buNone/>
              <a:defRPr sz="12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200"/>
            </a:lvl1pPr>
            <a:lvl2pPr marL="280670" indent="0">
              <a:buNone/>
              <a:defRPr sz="1100"/>
            </a:lvl2pPr>
            <a:lvl3pPr marL="561975" indent="0">
              <a:buNone/>
              <a:defRPr sz="1000"/>
            </a:lvl3pPr>
            <a:lvl4pPr marL="842645" indent="0">
              <a:buNone/>
              <a:defRPr sz="900"/>
            </a:lvl4pPr>
            <a:lvl5pPr marL="1123950" indent="0">
              <a:buNone/>
              <a:defRPr sz="900"/>
            </a:lvl5pPr>
            <a:lvl6pPr marL="1404620" indent="0">
              <a:buNone/>
              <a:defRPr sz="900"/>
            </a:lvl6pPr>
            <a:lvl7pPr marL="1685290" indent="0">
              <a:buNone/>
              <a:defRPr sz="900"/>
            </a:lvl7pPr>
            <a:lvl8pPr marL="1966595" indent="0">
              <a:buNone/>
              <a:defRPr sz="900"/>
            </a:lvl8pPr>
            <a:lvl9pPr marL="2247265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2F42C-E578-4241-BB94-E595D5AA56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6"/>
            <a:ext cx="1971675" cy="435887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6"/>
            <a:ext cx="5800726" cy="435887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58CED-0A8F-4403-B005-B2D7512B38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953" y="273983"/>
            <a:ext cx="7886095" cy="99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914" tIns="37457" rIns="74914" bIns="37457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953" y="1368761"/>
            <a:ext cx="7886095" cy="32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4914" tIns="37457" rIns="74914" bIns="37457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53" y="4767063"/>
            <a:ext cx="2057342" cy="273982"/>
          </a:xfrm>
          <a:prstGeom prst="rect">
            <a:avLst/>
          </a:prstGeom>
        </p:spPr>
        <p:txBody>
          <a:bodyPr vert="horz" lIns="74914" tIns="37457" rIns="74914" bIns="37457" rtlCol="0" anchor="ctr"/>
          <a:lstStyle>
            <a:lvl1pPr algn="l">
              <a:defRPr sz="7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2F288E0-7875-42C4-84C8-98DBBD3BF4D2}" type="datetimeFigureOut">
              <a:rPr lang="zh-CN" altLang="en-US" b="1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</a:rPr>
            </a:fld>
            <a:endParaRPr lang="zh-CN" altLang="en-US" b="1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417" y="4767063"/>
            <a:ext cx="3087166" cy="273982"/>
          </a:xfrm>
          <a:prstGeom prst="rect">
            <a:avLst/>
          </a:prstGeom>
        </p:spPr>
        <p:txBody>
          <a:bodyPr vert="horz" lIns="74914" tIns="37457" rIns="74914" bIns="37457" rtlCol="0" anchor="ctr"/>
          <a:lstStyle>
            <a:lvl1pPr algn="ctr">
              <a:defRPr sz="7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706" y="4767063"/>
            <a:ext cx="2057342" cy="273982"/>
          </a:xfrm>
          <a:prstGeom prst="rect">
            <a:avLst/>
          </a:prstGeom>
        </p:spPr>
        <p:txBody>
          <a:bodyPr vert="horz" wrap="square" lIns="74914" tIns="37457" rIns="74914" bIns="37457" numCol="1" anchor="ctr" anchorCtr="0" compatLnSpc="1"/>
          <a:lstStyle>
            <a:lvl1pPr algn="r">
              <a:defRPr sz="7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F9D8408-9F4E-461E-8DC4-E4A3EE806415}" type="slidenum">
              <a:rPr lang="zh-CN" altLang="en-US" b="1">
                <a:latin typeface="Arial" panose="020B0604020202020204" pitchFamily="34" charset="0"/>
              </a:rPr>
            </a:fld>
            <a:endParaRPr lang="zh-CN" altLang="en-US" b="1">
              <a:latin typeface="Arial" panose="020B0604020202020204" pitchFamily="34" charset="0"/>
            </a:endParaRPr>
          </a:p>
        </p:txBody>
      </p:sp>
      <p:pic>
        <p:nvPicPr>
          <p:cNvPr id="1031" name="图片 6" descr="背景图"/>
          <p:cNvPicPr>
            <a:picLocks noChangeAspect="1" noChangeArrowheads="1"/>
          </p:cNvPicPr>
          <p:nvPr userDrawn="1"/>
        </p:nvPicPr>
        <p:blipFill>
          <a:blip r:embed="rId11" cstate="email"/>
          <a:srcRect r="-140"/>
          <a:stretch>
            <a:fillRect/>
          </a:stretch>
        </p:blipFill>
        <p:spPr bwMode="auto">
          <a:xfrm>
            <a:off x="0" y="0"/>
            <a:ext cx="9169342" cy="515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31470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63575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995045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26515" algn="l" defTabSz="561975" rtl="0" fontAlgn="base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40335" indent="-140335" algn="l" defTabSz="561975" rtl="0" fontAlgn="base">
        <a:lnSpc>
          <a:spcPct val="90000"/>
        </a:lnSpc>
        <a:spcBef>
          <a:spcPts val="615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640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02310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83615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264285" indent="-140335" algn="l" defTabSz="561975" rtl="0" fontAlgn="base">
        <a:lnSpc>
          <a:spcPct val="90000"/>
        </a:lnSpc>
        <a:spcBef>
          <a:spcPts val="31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544955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825625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106930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387600" indent="-140335" algn="l" defTabSz="561340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067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6197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4264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2395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0462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685290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196659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47265" algn="l" defTabSz="56134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023845"/>
            <a:ext cx="9144000" cy="468691"/>
          </a:xfrm>
          <a:prstGeom prst="rect">
            <a:avLst/>
          </a:prstGeom>
          <a:noFill/>
        </p:spPr>
        <p:txBody>
          <a:bodyPr wrap="square"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12700">
                  <a:solidFill>
                    <a:srgbClr val="5B9BD5"/>
                  </a:solidFill>
                  <a:prstDash val="solid"/>
                </a:ln>
                <a:solidFill>
                  <a:srgbClr val="C8D927"/>
                </a:solidFill>
                <a:effectLst>
                  <a:outerShdw dist="38100" dir="2640000" algn="bl" rotWithShape="0">
                    <a:srgbClr val="5B9BD5"/>
                  </a:outerShdw>
                </a:effectLst>
                <a:latin typeface="Arial" panose="020B0604020202020204" pitchFamily="34" charset="0"/>
              </a:rPr>
              <a:t>数</a:t>
            </a:r>
            <a:r>
              <a:rPr lang="zh-CN" altLang="en-US" sz="2600" b="1" noProof="1">
                <a:ln w="12700">
                  <a:solidFill>
                    <a:srgbClr val="5B9BD5"/>
                  </a:solidFill>
                  <a:prstDash val="solid"/>
                </a:ln>
                <a:solidFill>
                  <a:srgbClr val="C8D927"/>
                </a:solidFill>
                <a:effectLst>
                  <a:outerShdw dist="38100" dir="2640000" algn="bl" rotWithShape="0">
                    <a:srgbClr val="5B9BD5"/>
                  </a:outerShdw>
                </a:effectLst>
                <a:latin typeface="Arial" panose="020B0604020202020204" pitchFamily="34" charset="0"/>
              </a:rPr>
              <a:t>据的表示和分析</a:t>
            </a:r>
            <a:endParaRPr lang="zh-CN" altLang="en-US" sz="2600" b="1" noProof="1">
              <a:ln w="12700">
                <a:solidFill>
                  <a:srgbClr val="5B9BD5"/>
                </a:solidFill>
                <a:prstDash val="solid"/>
              </a:ln>
              <a:solidFill>
                <a:srgbClr val="C8D927"/>
              </a:solidFill>
              <a:effectLst>
                <a:outerShdw dist="38100" dir="2640000" algn="bl" rotWithShape="0">
                  <a:srgbClr val="5B9BD5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5450" y="1995710"/>
            <a:ext cx="4433100" cy="803471"/>
          </a:xfrm>
          <a:prstGeom prst="rect">
            <a:avLst/>
          </a:prstGeom>
          <a:noFill/>
        </p:spPr>
        <p:txBody>
          <a:bodyPr wrap="none"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noProof="1">
                <a:ln w="0"/>
                <a:gradFill>
                  <a:gsLst>
                    <a:gs pos="0">
                      <a:srgbClr val="4472C4">
                        <a:lumMod val="50000"/>
                      </a:srgbClr>
                    </a:gs>
                    <a:gs pos="50000">
                      <a:srgbClr val="4472C4"/>
                    </a:gs>
                    <a:gs pos="100000">
                      <a:srgbClr val="4472C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复</a:t>
            </a:r>
            <a:r>
              <a:rPr lang="zh-CN" altLang="en-US" sz="4800" b="1" noProof="1">
                <a:ln w="0"/>
                <a:gradFill>
                  <a:gsLst>
                    <a:gs pos="0">
                      <a:srgbClr val="4472C4">
                        <a:lumMod val="50000"/>
                      </a:srgbClr>
                    </a:gs>
                    <a:gs pos="50000">
                      <a:srgbClr val="4472C4"/>
                    </a:gs>
                    <a:gs pos="100000">
                      <a:srgbClr val="4472C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式条形统计图</a:t>
            </a:r>
            <a:endParaRPr lang="zh-CN" altLang="en-US" sz="4800" b="1" noProof="1">
              <a:ln w="0"/>
              <a:gradFill>
                <a:gsLst>
                  <a:gs pos="0">
                    <a:srgbClr val="4472C4">
                      <a:lumMod val="50000"/>
                    </a:srgbClr>
                  </a:gs>
                  <a:gs pos="50000">
                    <a:srgbClr val="4472C4"/>
                  </a:gs>
                  <a:gs pos="100000">
                    <a:srgbClr val="4472C4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3652" y="754259"/>
            <a:ext cx="2077156" cy="468991"/>
          </a:xfrm>
          <a:prstGeom prst="rect">
            <a:avLst/>
          </a:prstGeom>
          <a:noFill/>
          <a:ln>
            <a:noFill/>
          </a:ln>
        </p:spPr>
        <p:txBody>
          <a:bodyPr lIns="66331" tIns="33165" rIns="66331" bIns="33165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随堂小测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16388" name="TextBox 9"/>
          <p:cNvSpPr txBox="1">
            <a:spLocks noChangeArrowheads="1"/>
          </p:cNvSpPr>
          <p:nvPr/>
        </p:nvSpPr>
        <p:spPr bwMode="auto">
          <a:xfrm>
            <a:off x="1422631" y="1410203"/>
            <a:ext cx="6533732" cy="8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）如何比较今年和去年哪年的空气质量好一些呢？与同伴说说你的想法。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949062" y="2422096"/>
            <a:ext cx="888136" cy="999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圆角矩形标注 28"/>
          <p:cNvSpPr/>
          <p:nvPr/>
        </p:nvSpPr>
        <p:spPr>
          <a:xfrm flipH="1">
            <a:off x="2837198" y="2422096"/>
            <a:ext cx="3735700" cy="877204"/>
          </a:xfrm>
          <a:prstGeom prst="wedgeRoundRectCallout">
            <a:avLst>
              <a:gd name="adj1" fmla="val 54391"/>
              <a:gd name="adj2" fmla="val -1074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统计一下今年和去年的空气质量情况。</a:t>
            </a:r>
            <a:endParaRPr lang="zh-CN" altLang="en-US" sz="2000" noProof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7" name="图片 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898" y="3437442"/>
            <a:ext cx="999873" cy="127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圆角矩形标注 37"/>
          <p:cNvSpPr/>
          <p:nvPr/>
        </p:nvSpPr>
        <p:spPr>
          <a:xfrm flipH="1">
            <a:off x="3015747" y="3634295"/>
            <a:ext cx="3453478" cy="878355"/>
          </a:xfrm>
          <a:prstGeom prst="wedgeRoundRectCallout">
            <a:avLst>
              <a:gd name="adj1" fmla="val -55841"/>
              <a:gd name="adj2" fmla="val -14027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根据统计数据制作一下条形统计图，并比较。</a:t>
            </a:r>
            <a:endParaRPr lang="zh-CN" altLang="en-US" sz="2000" noProof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29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22195" y="764388"/>
            <a:ext cx="6699610" cy="878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）下面是某城市是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2011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年和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2012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年两年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～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月空气质量达到优良情况的统计图。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2053887" y="1642743"/>
            <a:ext cx="4741333" cy="206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337388" y="3705669"/>
            <a:ext cx="6008454" cy="378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pc="-218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从统计图上看，这几个月中，哪一年的空气质量情况更好？</a:t>
            </a:r>
            <a:endParaRPr lang="zh-CN" altLang="en-US" sz="2000" spc="-218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68708" y="4391776"/>
            <a:ext cx="4864589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从统计图上看，</a:t>
            </a:r>
            <a:r>
              <a:rPr lang="en-US" altLang="zh-CN" sz="2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en-US" sz="2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年的空气质量更好。</a:t>
            </a:r>
            <a:endParaRPr lang="zh-CN" altLang="en-US" sz="2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1231" y="1569021"/>
            <a:ext cx="3735701" cy="2871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9"/>
          <p:cNvSpPr txBox="1">
            <a:spLocks noChangeArrowheads="1"/>
          </p:cNvSpPr>
          <p:nvPr/>
        </p:nvSpPr>
        <p:spPr bwMode="auto">
          <a:xfrm>
            <a:off x="930758" y="793168"/>
            <a:ext cx="6533732" cy="440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观察下图，回答问题。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824780" y="1472320"/>
            <a:ext cx="4130812" cy="265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）小强家第（       ）个季度电费最多，是（         ）元。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小军家第（       ）个季度电费最少，是（         ）元。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）小军家全年电费（         ）元，小强家全年电费（          ）元，小强家比小军家全年电费多（         ）元。</a:t>
            </a:r>
            <a:endParaRPr lang="en-US" altLang="zh-CN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914377" y="1509206"/>
            <a:ext cx="390504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三</a:t>
            </a:r>
            <a:endParaRPr lang="zh-CN" altLang="en-US" sz="2000">
              <a:solidFill>
                <a:srgbClr val="CC0000"/>
              </a:solidFill>
              <a:latin typeface="方正行楷简体" charset="-122"/>
              <a:ea typeface="方正行楷简体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746195" y="1861469"/>
            <a:ext cx="56214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  <a:ea typeface="方正行楷简体" charset="-122"/>
              </a:rPr>
              <a:t>270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  <a:ea typeface="方正行楷简体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890186" y="2265534"/>
            <a:ext cx="390503" cy="37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CC0000"/>
                </a:solidFill>
                <a:latin typeface="Arial" panose="020B0604020202020204" pitchFamily="34" charset="0"/>
                <a:ea typeface="方正行楷简体" charset="-122"/>
              </a:rPr>
              <a:t>二</a:t>
            </a:r>
            <a:endParaRPr lang="zh-CN" altLang="en-US" sz="2000">
              <a:solidFill>
                <a:srgbClr val="CC0000"/>
              </a:solidFill>
              <a:latin typeface="Arial" panose="020B0604020202020204" pitchFamily="34" charset="0"/>
              <a:ea typeface="方正行楷简体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733524" y="2630461"/>
            <a:ext cx="543710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  <a:ea typeface="方正行楷简体" charset="-122"/>
              </a:rPr>
              <a:t>115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  <a:ea typeface="方正行楷简体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606686" y="2982724"/>
            <a:ext cx="563292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  <a:ea typeface="方正行楷简体" charset="-122"/>
              </a:rPr>
              <a:t>620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  <a:ea typeface="方正行楷简体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543329" y="3334987"/>
            <a:ext cx="562141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  <a:ea typeface="方正行楷简体" charset="-122"/>
              </a:rPr>
              <a:t>790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  <a:ea typeface="方正行楷简体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447974" y="4102827"/>
            <a:ext cx="563292" cy="37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CC0000"/>
                </a:solidFill>
                <a:latin typeface="Arial" panose="020B0604020202020204" pitchFamily="34" charset="0"/>
                <a:ea typeface="方正行楷简体" charset="-122"/>
              </a:rPr>
              <a:t>170</a:t>
            </a:r>
            <a:endParaRPr lang="en-US" altLang="zh-CN" sz="2000">
              <a:solidFill>
                <a:srgbClr val="CC0000"/>
              </a:solidFill>
              <a:latin typeface="Arial" panose="020B0604020202020204" pitchFamily="34" charset="0"/>
              <a:ea typeface="方正行楷简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28828" y="570757"/>
            <a:ext cx="2076003" cy="468994"/>
          </a:xfrm>
          <a:prstGeom prst="rect">
            <a:avLst/>
          </a:prstGeom>
          <a:noFill/>
          <a:ln>
            <a:noFill/>
          </a:ln>
        </p:spPr>
        <p:txBody>
          <a:bodyPr lIns="66331" tIns="33165" rIns="66331" bIns="33165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课后作业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27652" name="Rectangle 2"/>
          <p:cNvSpPr/>
          <p:nvPr/>
        </p:nvSpPr>
        <p:spPr>
          <a:xfrm>
            <a:off x="1066685" y="1371063"/>
            <a:ext cx="7086658" cy="2686869"/>
          </a:xfrm>
          <a:prstGeom prst="rect">
            <a:avLst/>
          </a:prstGeom>
          <a:noFill/>
          <a:ln w="9525">
            <a:noFill/>
          </a:ln>
        </p:spPr>
        <p:txBody>
          <a:bodyPr lIns="66327" tIns="33164" rIns="66327" bIns="33164"/>
          <a:lstStyle/>
          <a:p>
            <a:pPr marL="248920" indent="-24892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2300" b="1" dirty="0">
                <a:solidFill>
                  <a:srgbClr val="000000"/>
                </a:solidFill>
                <a:latin typeface="Calibri Light" panose="020F0302020204030204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300" b="1" dirty="0">
                <a:solidFill>
                  <a:srgbClr val="000000"/>
                </a:solidFill>
                <a:latin typeface="Calibri Light" panose="020F0302020204030204"/>
                <a:ea typeface="黑体" panose="02010609060101010101" pitchFamily="49" charset="-122"/>
                <a:sym typeface="+mn-ea"/>
              </a:rPr>
              <a:t>从课后习题中选取；</a:t>
            </a:r>
            <a:endParaRPr lang="zh-CN" altLang="en-US" sz="2300" b="1" dirty="0">
              <a:solidFill>
                <a:srgbClr val="000000"/>
              </a:solidFill>
              <a:latin typeface="Calibri Light" panose="020F0302020204030204"/>
              <a:ea typeface="黑体" panose="02010609060101010101" pitchFamily="49" charset="-122"/>
            </a:endParaRPr>
          </a:p>
          <a:p>
            <a:pPr marL="248920" indent="-24892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zh-CN" altLang="en-US" sz="2300" b="1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86947" y="523386"/>
            <a:ext cx="1682077" cy="533151"/>
          </a:xfrm>
          <a:prstGeom prst="rect">
            <a:avLst/>
          </a:prstGeom>
          <a:noFill/>
          <a:ln>
            <a:noFill/>
          </a:ln>
        </p:spPr>
        <p:txBody>
          <a:bodyPr wrap="none" lIns="74914" tIns="37457" rIns="74914" bIns="3745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Arial" panose="020B0604020202020204" pitchFamily="34" charset="0"/>
              </a:rPr>
              <a:t>学习目标</a:t>
            </a:r>
            <a:endParaRPr lang="zh-CN" altLang="zh-CN" sz="30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70142" y="1135070"/>
            <a:ext cx="7439147" cy="148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4914" tIns="37457" rIns="74914" bIns="37457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通过投球游戏，认识复式条形统计图，了解复式条形统计图的特点。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能从统计图中获取尽可能多的信息，体会数据的作用。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9724" y="2524552"/>
            <a:ext cx="7296308" cy="2083647"/>
          </a:xfrm>
          <a:prstGeom prst="rect">
            <a:avLst/>
          </a:prstGeom>
          <a:noFill/>
        </p:spPr>
        <p:txBody>
          <a:bodyPr lIns="74914" tIns="37457" rIns="74914" bIns="37457">
            <a:spAutoFit/>
          </a:bodyPr>
          <a:lstStyle/>
          <a:p>
            <a:pPr marL="280670" indent="-2806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300" b="1" noProof="1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重点</a:t>
            </a:r>
            <a:endParaRPr lang="en-US" altLang="zh-CN" sz="2300" b="1" noProof="1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  <a:sym typeface="+mn-ea"/>
              </a:rPr>
              <a:t>认识复式条形统计图，了解复式条形统计图的特点。</a:t>
            </a:r>
            <a:endParaRPr lang="en-US" altLang="zh-CN" sz="2000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0670" indent="-2806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2300" b="1" noProof="1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难点</a:t>
            </a:r>
            <a:endParaRPr lang="en-US" altLang="zh-CN" sz="2300" b="1" noProof="1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  <a:sym typeface="+mn-ea"/>
              </a:rPr>
              <a:t>能从统计图中获取尽可能多的信息，体会数据的作用。</a:t>
            </a:r>
            <a:endParaRPr lang="zh-CN" altLang="en-US" sz="2000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83861" y="416271"/>
            <a:ext cx="1360444" cy="430794"/>
          </a:xfrm>
          <a:prstGeom prst="rect">
            <a:avLst/>
          </a:prstGeom>
          <a:noFill/>
          <a:ln>
            <a:noFill/>
          </a:ln>
        </p:spPr>
        <p:txBody>
          <a:bodyPr wrap="none" lIns="60868" tIns="30434" rIns="60868" bIns="30434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latin typeface="Arial" panose="020B0604020202020204" pitchFamily="34" charset="0"/>
              </a:rPr>
              <a:t>回顾复习</a:t>
            </a:r>
            <a:endParaRPr lang="zh-CN" altLang="en-US" sz="24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24"/>
          <p:cNvSpPr txBox="1">
            <a:spLocks noChangeArrowheads="1"/>
          </p:cNvSpPr>
          <p:nvPr/>
        </p:nvSpPr>
        <p:spPr bwMode="auto">
          <a:xfrm>
            <a:off x="1142712" y="965846"/>
            <a:ext cx="6116735" cy="42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我们学过哪些统计图？</a:t>
            </a:r>
            <a:endParaRPr lang="zh-CN" altLang="zh-CN" sz="23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382313" y="1494240"/>
            <a:ext cx="4858830" cy="37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条形统计图、折线统计图、扇形统计图。</a:t>
            </a:r>
            <a:endParaRPr lang="zh-CN" altLang="zh-CN" sz="2000" dirty="0">
              <a:solidFill>
                <a:srgbClr val="CC0000"/>
              </a:solidFill>
              <a:latin typeface="方正行楷简体" charset="-122"/>
              <a:ea typeface="方正行楷简体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133496" y="2068682"/>
            <a:ext cx="5995783" cy="42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这些统计图表示数据的方法和特点是什么？</a:t>
            </a:r>
            <a:endParaRPr lang="zh-CN" altLang="zh-CN" sz="23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382313" y="2668449"/>
            <a:ext cx="4858830" cy="37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条形统计图能直观地看出数量的多少</a:t>
            </a:r>
            <a:r>
              <a:rPr lang="en-US" altLang="zh-CN" sz="2000" dirty="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;</a:t>
            </a:r>
            <a:endParaRPr lang="zh-CN" altLang="zh-CN" sz="2000" dirty="0">
              <a:solidFill>
                <a:srgbClr val="CC0000"/>
              </a:solidFill>
              <a:latin typeface="方正行楷简体" charset="-122"/>
              <a:ea typeface="方正行楷简体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382313" y="3164612"/>
            <a:ext cx="6756055" cy="752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折线统计图不但能表示数量的多少</a:t>
            </a:r>
            <a:r>
              <a:rPr lang="en-US" altLang="zh-CN" sz="2000" dirty="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,</a:t>
            </a:r>
            <a:r>
              <a:rPr lang="zh-CN" altLang="zh-CN" sz="2000" dirty="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还可以清楚地表示数量的增减变化情况。</a:t>
            </a:r>
            <a:endParaRPr lang="zh-CN" altLang="zh-CN" sz="2000" dirty="0">
              <a:solidFill>
                <a:srgbClr val="CC0000"/>
              </a:solidFill>
              <a:latin typeface="方正行楷简体" charset="-122"/>
              <a:ea typeface="方正行楷简体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382313" y="4064839"/>
            <a:ext cx="6644317" cy="378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rgbClr val="CC0000"/>
                </a:solidFill>
                <a:latin typeface="方正行楷简体" charset="-122"/>
                <a:ea typeface="方正行楷简体" charset="-122"/>
              </a:rPr>
              <a:t>扇形统计图能表示各个部分数量与总数之间的关系。</a:t>
            </a:r>
            <a:endParaRPr lang="zh-CN" altLang="zh-CN" sz="2000" dirty="0">
              <a:solidFill>
                <a:srgbClr val="CC0000"/>
              </a:solidFill>
              <a:latin typeface="方正行楷简体" charset="-122"/>
              <a:ea typeface="方正行楷简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73980" y="485362"/>
            <a:ext cx="1466391" cy="467842"/>
          </a:xfrm>
          <a:prstGeom prst="rect">
            <a:avLst/>
          </a:prstGeom>
          <a:noFill/>
          <a:ln>
            <a:noFill/>
          </a:ln>
        </p:spPr>
        <p:txBody>
          <a:bodyPr wrap="none" lIns="66331" tIns="33165" rIns="66331" bIns="33165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例题解读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8880" y="1943202"/>
            <a:ext cx="2068862" cy="276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2553" y="1943202"/>
            <a:ext cx="2064254" cy="276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453733" y="1124709"/>
            <a:ext cx="4954440" cy="42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00" dirty="0">
                <a:solidFill>
                  <a:prstClr val="black"/>
                </a:solidFill>
                <a:latin typeface="方正行楷简体" charset="-122"/>
                <a:ea typeface="方正行楷简体" charset="-122"/>
              </a:rPr>
              <a:t>单手投球远还是双手投球远？</a:t>
            </a:r>
            <a:endParaRPr lang="zh-CN" altLang="en-US" sz="2300" dirty="0">
              <a:solidFill>
                <a:prstClr val="black"/>
              </a:solidFill>
              <a:latin typeface="方正行楷简体" charset="-122"/>
              <a:ea typeface="方正行楷简体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 bwMode="auto">
          <a:xfrm>
            <a:off x="1746322" y="917497"/>
            <a:ext cx="5871375" cy="446276"/>
            <a:chOff x="899592" y="5786100"/>
            <a:chExt cx="8092583" cy="615848"/>
          </a:xfrm>
        </p:grpSpPr>
        <p:sp>
          <p:nvSpPr>
            <p:cNvPr id="9218" name="TextBox 8"/>
            <p:cNvSpPr txBox="1">
              <a:spLocks noChangeArrowheads="1"/>
            </p:cNvSpPr>
            <p:nvPr/>
          </p:nvSpPr>
          <p:spPr bwMode="auto">
            <a:xfrm>
              <a:off x="1337783" y="5786100"/>
              <a:ext cx="7654392" cy="615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3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说一说你的猜想。如何验证呢？</a:t>
              </a:r>
              <a:endParaRPr lang="zh-CN" altLang="en-US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9219" name="图片 9" descr="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99592" y="5877272"/>
              <a:ext cx="35454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847692" y="1849957"/>
            <a:ext cx="888136" cy="100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 flipH="1">
            <a:off x="2883275" y="1723326"/>
            <a:ext cx="2263537" cy="878355"/>
          </a:xfrm>
          <a:prstGeom prst="wedgeRoundRectCallout">
            <a:avLst>
              <a:gd name="adj1" fmla="val 59291"/>
              <a:gd name="adj2" fmla="val 22363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与球的类型的有关吧？</a:t>
            </a:r>
            <a:endParaRPr lang="zh-CN" altLang="en-US" sz="2000" noProof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8975" y="2947036"/>
            <a:ext cx="999873" cy="127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 flipH="1">
            <a:off x="3417769" y="3143890"/>
            <a:ext cx="3201206" cy="878355"/>
          </a:xfrm>
          <a:prstGeom prst="wedgeRoundRectCallout">
            <a:avLst>
              <a:gd name="adj1" fmla="val -55841"/>
              <a:gd name="adj2" fmla="val -14027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noProof="1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我们来收集一下数据吧！大家用同一种类型的球。</a:t>
            </a:r>
            <a:endParaRPr lang="zh-CN" altLang="en-US" sz="2000" noProof="1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1453733" y="801225"/>
            <a:ext cx="5611039" cy="42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下面是第一活动小组同学的投球情况。</a:t>
            </a:r>
            <a:endParaRPr lang="zh-CN" altLang="en-US" sz="23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8" name="图片 9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8790" y="867995"/>
            <a:ext cx="256880" cy="261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397289" y="1779734"/>
          <a:ext cx="6148991" cy="13676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4317"/>
                <a:gridCol w="601767"/>
                <a:gridCol w="602228"/>
                <a:gridCol w="602228"/>
                <a:gridCol w="602228"/>
                <a:gridCol w="602228"/>
                <a:gridCol w="601767"/>
                <a:gridCol w="602228"/>
              </a:tblGrid>
              <a:tr h="455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b="0" dirty="0" smtClean="0">
                          <a:latin typeface="华文楷体" pitchFamily="2" charset="-122"/>
                          <a:ea typeface="华文楷体" pitchFamily="2" charset="-122"/>
                        </a:rPr>
                        <a:t>投球者</a:t>
                      </a:r>
                      <a:endParaRPr lang="zh-CN" altLang="en-US" sz="17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1</a:t>
                      </a:r>
                      <a:r>
                        <a:rPr lang="zh-CN" altLang="en-US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号</a:t>
                      </a:r>
                      <a:endParaRPr lang="zh-CN" altLang="en-US" sz="1700" b="0" spc="-150" dirty="0">
                        <a:latin typeface="华文楷体" pitchFamily="2" charset="-122"/>
                        <a:ea typeface="华文楷体" pitchFamily="2" charset="-122"/>
                        <a:cs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2</a:t>
                      </a:r>
                      <a:r>
                        <a:rPr lang="zh-CN" altLang="en-US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号</a:t>
                      </a:r>
                      <a:endParaRPr lang="zh-CN" altLang="en-US" sz="1700" b="0" spc="-150" dirty="0">
                        <a:latin typeface="华文楷体" pitchFamily="2" charset="-122"/>
                        <a:ea typeface="华文楷体" pitchFamily="2" charset="-122"/>
                        <a:cs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3</a:t>
                      </a:r>
                      <a:r>
                        <a:rPr lang="zh-CN" altLang="en-US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号</a:t>
                      </a:r>
                      <a:endParaRPr lang="zh-CN" altLang="en-US" sz="1700" b="0" spc="-150" dirty="0">
                        <a:latin typeface="华文楷体" pitchFamily="2" charset="-122"/>
                        <a:ea typeface="华文楷体" pitchFamily="2" charset="-122"/>
                        <a:cs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4</a:t>
                      </a:r>
                      <a:r>
                        <a:rPr lang="zh-CN" altLang="en-US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号</a:t>
                      </a:r>
                      <a:endParaRPr lang="zh-CN" altLang="en-US" sz="1700" b="0" spc="-150" dirty="0">
                        <a:latin typeface="华文楷体" pitchFamily="2" charset="-122"/>
                        <a:ea typeface="华文楷体" pitchFamily="2" charset="-122"/>
                        <a:cs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5</a:t>
                      </a:r>
                      <a:r>
                        <a:rPr lang="zh-CN" altLang="en-US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号</a:t>
                      </a:r>
                      <a:endParaRPr lang="zh-CN" altLang="en-US" sz="1700" b="0" spc="-150" dirty="0">
                        <a:latin typeface="华文楷体" pitchFamily="2" charset="-122"/>
                        <a:ea typeface="华文楷体" pitchFamily="2" charset="-122"/>
                        <a:cs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6</a:t>
                      </a:r>
                      <a:r>
                        <a:rPr lang="zh-CN" altLang="en-US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号</a:t>
                      </a:r>
                      <a:endParaRPr lang="zh-CN" altLang="en-US" sz="1700" b="0" spc="-150" dirty="0">
                        <a:latin typeface="华文楷体" pitchFamily="2" charset="-122"/>
                        <a:ea typeface="华文楷体" pitchFamily="2" charset="-122"/>
                        <a:cs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7</a:t>
                      </a:r>
                      <a:r>
                        <a:rPr lang="zh-CN" altLang="en-US" sz="1700" b="0" spc="-150" dirty="0" smtClean="0">
                          <a:latin typeface="华文楷体" pitchFamily="2" charset="-122"/>
                          <a:ea typeface="华文楷体" pitchFamily="2" charset="-122"/>
                          <a:cs typeface="华文楷体" pitchFamily="2" charset="-122"/>
                        </a:rPr>
                        <a:t>号</a:t>
                      </a:r>
                      <a:endParaRPr lang="zh-CN" altLang="en-US" sz="1700" b="0" spc="-150" dirty="0">
                        <a:latin typeface="华文楷体" pitchFamily="2" charset="-122"/>
                        <a:ea typeface="华文楷体" pitchFamily="2" charset="-122"/>
                        <a:cs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b="0" dirty="0" smtClean="0">
                          <a:latin typeface="华文楷体" pitchFamily="2" charset="-122"/>
                          <a:ea typeface="华文楷体" pitchFamily="2" charset="-122"/>
                        </a:rPr>
                        <a:t>单手投球的距离</a:t>
                      </a:r>
                      <a:endParaRPr lang="zh-CN" altLang="en-US" sz="17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12.5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13.0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12.5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11.5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12.0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10.5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13.0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b="0" dirty="0" smtClean="0">
                          <a:latin typeface="华文楷体" pitchFamily="2" charset="-122"/>
                          <a:ea typeface="华文楷体" pitchFamily="2" charset="-122"/>
                        </a:rPr>
                        <a:t>双手头球的距离</a:t>
                      </a:r>
                      <a:endParaRPr lang="zh-CN" altLang="en-US" sz="17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11.0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9.5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11.0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13.0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9.0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10.5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0" spc="-150" dirty="0" smtClean="0">
                          <a:latin typeface="华文楷体" pitchFamily="2" charset="-122"/>
                          <a:ea typeface="华文楷体" pitchFamily="2" charset="-122"/>
                        </a:rPr>
                        <a:t>12.5</a:t>
                      </a:r>
                      <a:endParaRPr lang="en-US" altLang="zh-CN" sz="1700" b="0" spc="-15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66351" marR="66351" marT="33154" marB="33154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图片 11" descr="2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37071" y="3429385"/>
            <a:ext cx="3143610" cy="92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6307955" y="1335376"/>
            <a:ext cx="1238322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方正行楷简体" charset="-122"/>
                <a:ea typeface="方正行楷简体" charset="-122"/>
              </a:rPr>
              <a:t>单位：</a:t>
            </a:r>
            <a:r>
              <a:rPr lang="en-US" altLang="zh-CN" sz="1700">
                <a:solidFill>
                  <a:prstClr val="black"/>
                </a:solidFill>
                <a:latin typeface="方正行楷简体" charset="-122"/>
                <a:ea typeface="方正行楷简体" charset="-122"/>
              </a:rPr>
              <a:t>m</a:t>
            </a:r>
            <a:endParaRPr lang="en-US" altLang="zh-CN" sz="1700">
              <a:solidFill>
                <a:prstClr val="black"/>
              </a:solidFill>
              <a:latin typeface="方正行楷简体" charset="-122"/>
              <a:ea typeface="方正行楷简体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8"/>
          <p:cNvSpPr txBox="1">
            <a:spLocks noChangeArrowheads="1"/>
          </p:cNvSpPr>
          <p:nvPr/>
        </p:nvSpPr>
        <p:spPr bwMode="auto">
          <a:xfrm>
            <a:off x="1936391" y="717189"/>
            <a:ext cx="5867918" cy="42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说一说，下面的图是怎么得到的？</a:t>
            </a:r>
            <a:endParaRPr lang="zh-CN" altLang="en-US" sz="23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40" name="图片 9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8359" y="798924"/>
            <a:ext cx="258032" cy="26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883402" y="1951261"/>
          <a:ext cx="4022546" cy="2193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</a:tblGrid>
              <a:tr h="182745"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14"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5" name="直接连接符 14"/>
          <p:cNvCxnSpPr/>
          <p:nvPr/>
        </p:nvCxnSpPr>
        <p:spPr>
          <a:xfrm>
            <a:off x="1883402" y="4151177"/>
            <a:ext cx="436234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43" name="组合 20"/>
          <p:cNvGrpSpPr/>
          <p:nvPr/>
        </p:nvGrpSpPr>
        <p:grpSpPr bwMode="auto">
          <a:xfrm>
            <a:off x="1875338" y="1846503"/>
            <a:ext cx="54141" cy="2293163"/>
            <a:chOff x="1436914" y="2132856"/>
            <a:chExt cx="74443" cy="3162089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1448002" y="2132856"/>
              <a:ext cx="0" cy="27366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 19"/>
            <p:cNvSpPr/>
            <p:nvPr/>
          </p:nvSpPr>
          <p:spPr>
            <a:xfrm>
              <a:off x="1436914" y="4863174"/>
              <a:ext cx="74443" cy="431771"/>
            </a:xfrm>
            <a:custGeom>
              <a:avLst/>
              <a:gdLst>
                <a:gd name="connsiteX0" fmla="*/ 11876 w 74443"/>
                <a:gd name="connsiteY0" fmla="*/ 0 h 463138"/>
                <a:gd name="connsiteX1" fmla="*/ 59377 w 74443"/>
                <a:gd name="connsiteY1" fmla="*/ 11876 h 463138"/>
                <a:gd name="connsiteX2" fmla="*/ 71252 w 74443"/>
                <a:gd name="connsiteY2" fmla="*/ 29689 h 463138"/>
                <a:gd name="connsiteX3" fmla="*/ 23751 w 74443"/>
                <a:gd name="connsiteY3" fmla="*/ 53439 h 463138"/>
                <a:gd name="connsiteX4" fmla="*/ 11876 w 74443"/>
                <a:gd name="connsiteY4" fmla="*/ 65315 h 463138"/>
                <a:gd name="connsiteX5" fmla="*/ 35626 w 74443"/>
                <a:gd name="connsiteY5" fmla="*/ 95003 h 463138"/>
                <a:gd name="connsiteX6" fmla="*/ 53439 w 74443"/>
                <a:gd name="connsiteY6" fmla="*/ 112816 h 463138"/>
                <a:gd name="connsiteX7" fmla="*/ 5938 w 74443"/>
                <a:gd name="connsiteY7" fmla="*/ 154380 h 463138"/>
                <a:gd name="connsiteX8" fmla="*/ 0 w 74443"/>
                <a:gd name="connsiteY8" fmla="*/ 172193 h 463138"/>
                <a:gd name="connsiteX9" fmla="*/ 11876 w 74443"/>
                <a:gd name="connsiteY9" fmla="*/ 213756 h 463138"/>
                <a:gd name="connsiteX10" fmla="*/ 23751 w 74443"/>
                <a:gd name="connsiteY10" fmla="*/ 225632 h 463138"/>
                <a:gd name="connsiteX11" fmla="*/ 29689 w 74443"/>
                <a:gd name="connsiteY11" fmla="*/ 243445 h 463138"/>
                <a:gd name="connsiteX12" fmla="*/ 17813 w 74443"/>
                <a:gd name="connsiteY12" fmla="*/ 308759 h 463138"/>
                <a:gd name="connsiteX13" fmla="*/ 5938 w 74443"/>
                <a:gd name="connsiteY13" fmla="*/ 326572 h 463138"/>
                <a:gd name="connsiteX14" fmla="*/ 0 w 74443"/>
                <a:gd name="connsiteY14" fmla="*/ 344385 h 463138"/>
                <a:gd name="connsiteX15" fmla="*/ 5938 w 74443"/>
                <a:gd name="connsiteY15" fmla="*/ 362198 h 463138"/>
                <a:gd name="connsiteX16" fmla="*/ 29689 w 74443"/>
                <a:gd name="connsiteY16" fmla="*/ 391886 h 463138"/>
                <a:gd name="connsiteX17" fmla="*/ 17813 w 74443"/>
                <a:gd name="connsiteY17" fmla="*/ 445325 h 463138"/>
                <a:gd name="connsiteX18" fmla="*/ 11876 w 74443"/>
                <a:gd name="connsiteY18" fmla="*/ 463138 h 46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4443" h="463138">
                  <a:moveTo>
                    <a:pt x="11876" y="0"/>
                  </a:moveTo>
                  <a:cubicBezTo>
                    <a:pt x="27710" y="3959"/>
                    <a:pt x="44779" y="4577"/>
                    <a:pt x="59377" y="11876"/>
                  </a:cubicBezTo>
                  <a:cubicBezTo>
                    <a:pt x="65760" y="15067"/>
                    <a:pt x="74443" y="23306"/>
                    <a:pt x="71252" y="29689"/>
                  </a:cubicBezTo>
                  <a:cubicBezTo>
                    <a:pt x="65642" y="40908"/>
                    <a:pt x="36544" y="49175"/>
                    <a:pt x="23751" y="53439"/>
                  </a:cubicBezTo>
                  <a:cubicBezTo>
                    <a:pt x="19793" y="57398"/>
                    <a:pt x="12974" y="59826"/>
                    <a:pt x="11876" y="65315"/>
                  </a:cubicBezTo>
                  <a:cubicBezTo>
                    <a:pt x="8255" y="83418"/>
                    <a:pt x="26076" y="87044"/>
                    <a:pt x="35626" y="95003"/>
                  </a:cubicBezTo>
                  <a:cubicBezTo>
                    <a:pt x="42077" y="100379"/>
                    <a:pt x="47501" y="106878"/>
                    <a:pt x="53439" y="112816"/>
                  </a:cubicBezTo>
                  <a:cubicBezTo>
                    <a:pt x="26718" y="130630"/>
                    <a:pt x="18308" y="129639"/>
                    <a:pt x="5938" y="154380"/>
                  </a:cubicBezTo>
                  <a:cubicBezTo>
                    <a:pt x="3139" y="159978"/>
                    <a:pt x="1979" y="166255"/>
                    <a:pt x="0" y="172193"/>
                  </a:cubicBezTo>
                  <a:cubicBezTo>
                    <a:pt x="1109" y="176630"/>
                    <a:pt x="8225" y="207671"/>
                    <a:pt x="11876" y="213756"/>
                  </a:cubicBezTo>
                  <a:cubicBezTo>
                    <a:pt x="14756" y="218556"/>
                    <a:pt x="19793" y="221673"/>
                    <a:pt x="23751" y="225632"/>
                  </a:cubicBezTo>
                  <a:cubicBezTo>
                    <a:pt x="25730" y="231570"/>
                    <a:pt x="29689" y="237186"/>
                    <a:pt x="29689" y="243445"/>
                  </a:cubicBezTo>
                  <a:cubicBezTo>
                    <a:pt x="29689" y="249867"/>
                    <a:pt x="23010" y="296633"/>
                    <a:pt x="17813" y="308759"/>
                  </a:cubicBezTo>
                  <a:cubicBezTo>
                    <a:pt x="15002" y="315318"/>
                    <a:pt x="9129" y="320189"/>
                    <a:pt x="5938" y="326572"/>
                  </a:cubicBezTo>
                  <a:cubicBezTo>
                    <a:pt x="3139" y="332170"/>
                    <a:pt x="1979" y="338447"/>
                    <a:pt x="0" y="344385"/>
                  </a:cubicBezTo>
                  <a:cubicBezTo>
                    <a:pt x="1979" y="350323"/>
                    <a:pt x="3139" y="356600"/>
                    <a:pt x="5938" y="362198"/>
                  </a:cubicBezTo>
                  <a:cubicBezTo>
                    <a:pt x="13429" y="377181"/>
                    <a:pt x="18642" y="380840"/>
                    <a:pt x="29689" y="391886"/>
                  </a:cubicBezTo>
                  <a:cubicBezTo>
                    <a:pt x="25606" y="412298"/>
                    <a:pt x="23404" y="425755"/>
                    <a:pt x="17813" y="445325"/>
                  </a:cubicBezTo>
                  <a:cubicBezTo>
                    <a:pt x="16094" y="451343"/>
                    <a:pt x="11876" y="463138"/>
                    <a:pt x="11876" y="463138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00">
                <a:solidFill>
                  <a:prstClr val="black"/>
                </a:solidFill>
              </a:endParaRPr>
            </a:p>
          </p:txBody>
        </p:sp>
      </p:grpSp>
      <p:sp>
        <p:nvSpPr>
          <p:cNvPr id="14644" name="TextBox 21"/>
          <p:cNvSpPr txBox="1">
            <a:spLocks noChangeArrowheads="1"/>
          </p:cNvSpPr>
          <p:nvPr/>
        </p:nvSpPr>
        <p:spPr bwMode="auto">
          <a:xfrm>
            <a:off x="1496354" y="3969290"/>
            <a:ext cx="325995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0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5" name="TextBox 22"/>
          <p:cNvSpPr txBox="1">
            <a:spLocks noChangeArrowheads="1"/>
          </p:cNvSpPr>
          <p:nvPr/>
        </p:nvSpPr>
        <p:spPr bwMode="auto">
          <a:xfrm>
            <a:off x="1485987" y="3694157"/>
            <a:ext cx="32599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9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6" name="TextBox 23"/>
          <p:cNvSpPr txBox="1">
            <a:spLocks noChangeArrowheads="1"/>
          </p:cNvSpPr>
          <p:nvPr/>
        </p:nvSpPr>
        <p:spPr bwMode="auto">
          <a:xfrm>
            <a:off x="1361579" y="3324626"/>
            <a:ext cx="46422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10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7" name="TextBox 24"/>
          <p:cNvSpPr txBox="1">
            <a:spLocks noChangeArrowheads="1"/>
          </p:cNvSpPr>
          <p:nvPr/>
        </p:nvSpPr>
        <p:spPr bwMode="auto">
          <a:xfrm>
            <a:off x="1365035" y="2962003"/>
            <a:ext cx="46422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8" name="TextBox 25"/>
          <p:cNvSpPr txBox="1">
            <a:spLocks noChangeArrowheads="1"/>
          </p:cNvSpPr>
          <p:nvPr/>
        </p:nvSpPr>
        <p:spPr bwMode="auto">
          <a:xfrm>
            <a:off x="1367338" y="2592472"/>
            <a:ext cx="46422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12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9" name="TextBox 26"/>
          <p:cNvSpPr txBox="1">
            <a:spLocks noChangeArrowheads="1"/>
          </p:cNvSpPr>
          <p:nvPr/>
        </p:nvSpPr>
        <p:spPr bwMode="auto">
          <a:xfrm>
            <a:off x="1367338" y="2222941"/>
            <a:ext cx="46422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13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0" name="TextBox 27"/>
          <p:cNvSpPr txBox="1">
            <a:spLocks noChangeArrowheads="1"/>
          </p:cNvSpPr>
          <p:nvPr/>
        </p:nvSpPr>
        <p:spPr bwMode="auto">
          <a:xfrm>
            <a:off x="1224499" y="1577125"/>
            <a:ext cx="88813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距离</a:t>
            </a:r>
            <a:r>
              <a:rPr lang="en-US" altLang="zh-CN" sz="17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/m</a:t>
            </a:r>
            <a:endParaRPr lang="en-US" altLang="zh-CN" sz="17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51" name="TextBox 28"/>
          <p:cNvSpPr txBox="1">
            <a:spLocks noChangeArrowheads="1"/>
          </p:cNvSpPr>
          <p:nvPr/>
        </p:nvSpPr>
        <p:spPr bwMode="auto">
          <a:xfrm>
            <a:off x="2152953" y="1419413"/>
            <a:ext cx="397184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第一活动小组同学的投球情况统计图</a:t>
            </a:r>
            <a:endParaRPr lang="zh-CN" altLang="en-US" sz="17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52" name="TextBox 29"/>
          <p:cNvSpPr txBox="1">
            <a:spLocks noChangeArrowheads="1"/>
          </p:cNvSpPr>
          <p:nvPr/>
        </p:nvSpPr>
        <p:spPr bwMode="auto">
          <a:xfrm>
            <a:off x="1935238" y="4154632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3" name="TextBox 30"/>
          <p:cNvSpPr txBox="1">
            <a:spLocks noChangeArrowheads="1"/>
          </p:cNvSpPr>
          <p:nvPr/>
        </p:nvSpPr>
        <p:spPr bwMode="auto">
          <a:xfrm>
            <a:off x="2484708" y="4154632"/>
            <a:ext cx="549469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2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4" name="TextBox 31"/>
          <p:cNvSpPr txBox="1">
            <a:spLocks noChangeArrowheads="1"/>
          </p:cNvSpPr>
          <p:nvPr/>
        </p:nvSpPr>
        <p:spPr bwMode="auto">
          <a:xfrm>
            <a:off x="3034177" y="4154632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3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5" name="TextBox 32"/>
          <p:cNvSpPr txBox="1">
            <a:spLocks noChangeArrowheads="1"/>
          </p:cNvSpPr>
          <p:nvPr/>
        </p:nvSpPr>
        <p:spPr bwMode="auto">
          <a:xfrm>
            <a:off x="3582495" y="4148875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4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6" name="TextBox 33"/>
          <p:cNvSpPr txBox="1">
            <a:spLocks noChangeArrowheads="1"/>
          </p:cNvSpPr>
          <p:nvPr/>
        </p:nvSpPr>
        <p:spPr bwMode="auto">
          <a:xfrm>
            <a:off x="4127357" y="4148875"/>
            <a:ext cx="549469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5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7" name="TextBox 34"/>
          <p:cNvSpPr txBox="1">
            <a:spLocks noChangeArrowheads="1"/>
          </p:cNvSpPr>
          <p:nvPr/>
        </p:nvSpPr>
        <p:spPr bwMode="auto">
          <a:xfrm>
            <a:off x="4673370" y="4148875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6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8" name="TextBox 35"/>
          <p:cNvSpPr txBox="1">
            <a:spLocks noChangeArrowheads="1"/>
          </p:cNvSpPr>
          <p:nvPr/>
        </p:nvSpPr>
        <p:spPr bwMode="auto">
          <a:xfrm>
            <a:off x="5229751" y="4143120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7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9" name="TextBox 36"/>
          <p:cNvSpPr txBox="1">
            <a:spLocks noChangeArrowheads="1"/>
          </p:cNvSpPr>
          <p:nvPr/>
        </p:nvSpPr>
        <p:spPr bwMode="auto">
          <a:xfrm>
            <a:off x="5666332" y="4148875"/>
            <a:ext cx="1070140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投球者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61" name="TextBox 40"/>
          <p:cNvSpPr txBox="1">
            <a:spLocks noChangeArrowheads="1"/>
          </p:cNvSpPr>
          <p:nvPr/>
        </p:nvSpPr>
        <p:spPr bwMode="auto">
          <a:xfrm>
            <a:off x="6464617" y="2228697"/>
            <a:ext cx="1070141" cy="29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单手投球</a:t>
            </a:r>
            <a:endParaRPr lang="zh-CN" altLang="en-US" sz="15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62" name="TextBox 41"/>
          <p:cNvSpPr txBox="1">
            <a:spLocks noChangeArrowheads="1"/>
          </p:cNvSpPr>
          <p:nvPr/>
        </p:nvSpPr>
        <p:spPr bwMode="auto">
          <a:xfrm>
            <a:off x="6463465" y="2454329"/>
            <a:ext cx="1071293" cy="29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双手投球</a:t>
            </a:r>
            <a:endParaRPr lang="zh-CN" altLang="en-US" sz="15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00391" y="2297768"/>
            <a:ext cx="544861" cy="15656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19973" y="2525703"/>
            <a:ext cx="544862" cy="156561"/>
          </a:xfrm>
          <a:prstGeom prst="rect">
            <a:avLst/>
          </a:prstGeom>
          <a:solidFill>
            <a:srgbClr val="FF66CC"/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067710" y="2321943"/>
            <a:ext cx="177397" cy="182232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55474" y="2869907"/>
            <a:ext cx="172789" cy="1274363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624090" y="2138904"/>
            <a:ext cx="171638" cy="20042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802640" y="3419024"/>
            <a:ext cx="177397" cy="725247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167801" y="2321943"/>
            <a:ext cx="177397" cy="182232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357869" y="2871059"/>
            <a:ext cx="172789" cy="127321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16118" y="2682264"/>
            <a:ext cx="178549" cy="145625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99275" y="2133149"/>
            <a:ext cx="172789" cy="2005366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272500" y="2499226"/>
            <a:ext cx="177397" cy="163928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55655" y="3596306"/>
            <a:ext cx="171638" cy="542209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999365" y="3051795"/>
            <a:ext cx="177397" cy="1091325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17361" y="3052946"/>
            <a:ext cx="178549" cy="10913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69135" y="2138905"/>
            <a:ext cx="172789" cy="200536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43075" y="2319641"/>
            <a:ext cx="177397" cy="1822327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pic>
        <p:nvPicPr>
          <p:cNvPr id="56" name="图片 55" descr="2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64835" y="2962002"/>
            <a:ext cx="2209397" cy="1036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4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4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644" grpId="0"/>
      <p:bldP spid="14645" grpId="0"/>
      <p:bldP spid="14646" grpId="0"/>
      <p:bldP spid="14647" grpId="0"/>
      <p:bldP spid="14648" grpId="0"/>
      <p:bldP spid="14649" grpId="0"/>
      <p:bldP spid="14650" grpId="0"/>
      <p:bldP spid="14651" grpId="0"/>
      <p:bldP spid="14652" grpId="0"/>
      <p:bldP spid="14653" grpId="0"/>
      <p:bldP spid="14654" grpId="0"/>
      <p:bldP spid="14655" grpId="0"/>
      <p:bldP spid="14656" grpId="0"/>
      <p:bldP spid="14657" grpId="0"/>
      <p:bldP spid="14658" grpId="0"/>
      <p:bldP spid="14659" grpId="0"/>
      <p:bldP spid="14661" grpId="0"/>
      <p:bldP spid="14662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extBox 8"/>
          <p:cNvSpPr txBox="1">
            <a:spLocks noChangeArrowheads="1"/>
          </p:cNvSpPr>
          <p:nvPr/>
        </p:nvSpPr>
        <p:spPr bwMode="auto">
          <a:xfrm>
            <a:off x="1754386" y="605524"/>
            <a:ext cx="6440426" cy="815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从统计图中你能得到哪些信息？在大多数情况下，哪种情形投球距离远一些？与你的猜测一致吗？</a:t>
            </a:r>
            <a:endParaRPr lang="zh-CN" altLang="en-US" sz="20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4" name="图片 9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04417" y="710283"/>
            <a:ext cx="258032" cy="26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352236" y="2107823"/>
          <a:ext cx="4022546" cy="2193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  <a:gridCol w="182843"/>
              </a:tblGrid>
              <a:tr h="182745"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45"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14"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400" baseline="0" dirty="0"/>
                    </a:p>
                  </a:txBody>
                  <a:tcPr marL="66346" marR="66346" marT="33155" marB="33155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2352236" y="4307739"/>
            <a:ext cx="43623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43" name="组合 20"/>
          <p:cNvGrpSpPr/>
          <p:nvPr/>
        </p:nvGrpSpPr>
        <p:grpSpPr bwMode="auto">
          <a:xfrm>
            <a:off x="2344173" y="2003064"/>
            <a:ext cx="54140" cy="2293163"/>
            <a:chOff x="1436914" y="2132856"/>
            <a:chExt cx="74443" cy="3162089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1448001" y="2132856"/>
              <a:ext cx="0" cy="273666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任意多边形 4"/>
            <p:cNvSpPr/>
            <p:nvPr/>
          </p:nvSpPr>
          <p:spPr>
            <a:xfrm>
              <a:off x="1436914" y="4863174"/>
              <a:ext cx="74443" cy="431771"/>
            </a:xfrm>
            <a:custGeom>
              <a:avLst/>
              <a:gdLst>
                <a:gd name="connsiteX0" fmla="*/ 11876 w 74443"/>
                <a:gd name="connsiteY0" fmla="*/ 0 h 463138"/>
                <a:gd name="connsiteX1" fmla="*/ 59377 w 74443"/>
                <a:gd name="connsiteY1" fmla="*/ 11876 h 463138"/>
                <a:gd name="connsiteX2" fmla="*/ 71252 w 74443"/>
                <a:gd name="connsiteY2" fmla="*/ 29689 h 463138"/>
                <a:gd name="connsiteX3" fmla="*/ 23751 w 74443"/>
                <a:gd name="connsiteY3" fmla="*/ 53439 h 463138"/>
                <a:gd name="connsiteX4" fmla="*/ 11876 w 74443"/>
                <a:gd name="connsiteY4" fmla="*/ 65315 h 463138"/>
                <a:gd name="connsiteX5" fmla="*/ 35626 w 74443"/>
                <a:gd name="connsiteY5" fmla="*/ 95003 h 463138"/>
                <a:gd name="connsiteX6" fmla="*/ 53439 w 74443"/>
                <a:gd name="connsiteY6" fmla="*/ 112816 h 463138"/>
                <a:gd name="connsiteX7" fmla="*/ 5938 w 74443"/>
                <a:gd name="connsiteY7" fmla="*/ 154380 h 463138"/>
                <a:gd name="connsiteX8" fmla="*/ 0 w 74443"/>
                <a:gd name="connsiteY8" fmla="*/ 172193 h 463138"/>
                <a:gd name="connsiteX9" fmla="*/ 11876 w 74443"/>
                <a:gd name="connsiteY9" fmla="*/ 213756 h 463138"/>
                <a:gd name="connsiteX10" fmla="*/ 23751 w 74443"/>
                <a:gd name="connsiteY10" fmla="*/ 225632 h 463138"/>
                <a:gd name="connsiteX11" fmla="*/ 29689 w 74443"/>
                <a:gd name="connsiteY11" fmla="*/ 243445 h 463138"/>
                <a:gd name="connsiteX12" fmla="*/ 17813 w 74443"/>
                <a:gd name="connsiteY12" fmla="*/ 308759 h 463138"/>
                <a:gd name="connsiteX13" fmla="*/ 5938 w 74443"/>
                <a:gd name="connsiteY13" fmla="*/ 326572 h 463138"/>
                <a:gd name="connsiteX14" fmla="*/ 0 w 74443"/>
                <a:gd name="connsiteY14" fmla="*/ 344385 h 463138"/>
                <a:gd name="connsiteX15" fmla="*/ 5938 w 74443"/>
                <a:gd name="connsiteY15" fmla="*/ 362198 h 463138"/>
                <a:gd name="connsiteX16" fmla="*/ 29689 w 74443"/>
                <a:gd name="connsiteY16" fmla="*/ 391886 h 463138"/>
                <a:gd name="connsiteX17" fmla="*/ 17813 w 74443"/>
                <a:gd name="connsiteY17" fmla="*/ 445325 h 463138"/>
                <a:gd name="connsiteX18" fmla="*/ 11876 w 74443"/>
                <a:gd name="connsiteY18" fmla="*/ 463138 h 46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4443" h="463138">
                  <a:moveTo>
                    <a:pt x="11876" y="0"/>
                  </a:moveTo>
                  <a:cubicBezTo>
                    <a:pt x="27710" y="3959"/>
                    <a:pt x="44779" y="4577"/>
                    <a:pt x="59377" y="11876"/>
                  </a:cubicBezTo>
                  <a:cubicBezTo>
                    <a:pt x="65760" y="15067"/>
                    <a:pt x="74443" y="23306"/>
                    <a:pt x="71252" y="29689"/>
                  </a:cubicBezTo>
                  <a:cubicBezTo>
                    <a:pt x="65642" y="40908"/>
                    <a:pt x="36544" y="49175"/>
                    <a:pt x="23751" y="53439"/>
                  </a:cubicBezTo>
                  <a:cubicBezTo>
                    <a:pt x="19793" y="57398"/>
                    <a:pt x="12974" y="59826"/>
                    <a:pt x="11876" y="65315"/>
                  </a:cubicBezTo>
                  <a:cubicBezTo>
                    <a:pt x="8255" y="83418"/>
                    <a:pt x="26076" y="87044"/>
                    <a:pt x="35626" y="95003"/>
                  </a:cubicBezTo>
                  <a:cubicBezTo>
                    <a:pt x="42077" y="100379"/>
                    <a:pt x="47501" y="106878"/>
                    <a:pt x="53439" y="112816"/>
                  </a:cubicBezTo>
                  <a:cubicBezTo>
                    <a:pt x="26718" y="130630"/>
                    <a:pt x="18308" y="129639"/>
                    <a:pt x="5938" y="154380"/>
                  </a:cubicBezTo>
                  <a:cubicBezTo>
                    <a:pt x="3139" y="159978"/>
                    <a:pt x="1979" y="166255"/>
                    <a:pt x="0" y="172193"/>
                  </a:cubicBezTo>
                  <a:cubicBezTo>
                    <a:pt x="1109" y="176630"/>
                    <a:pt x="8225" y="207671"/>
                    <a:pt x="11876" y="213756"/>
                  </a:cubicBezTo>
                  <a:cubicBezTo>
                    <a:pt x="14756" y="218556"/>
                    <a:pt x="19793" y="221673"/>
                    <a:pt x="23751" y="225632"/>
                  </a:cubicBezTo>
                  <a:cubicBezTo>
                    <a:pt x="25730" y="231570"/>
                    <a:pt x="29689" y="237186"/>
                    <a:pt x="29689" y="243445"/>
                  </a:cubicBezTo>
                  <a:cubicBezTo>
                    <a:pt x="29689" y="249867"/>
                    <a:pt x="23010" y="296633"/>
                    <a:pt x="17813" y="308759"/>
                  </a:cubicBezTo>
                  <a:cubicBezTo>
                    <a:pt x="15002" y="315318"/>
                    <a:pt x="9129" y="320189"/>
                    <a:pt x="5938" y="326572"/>
                  </a:cubicBezTo>
                  <a:cubicBezTo>
                    <a:pt x="3139" y="332170"/>
                    <a:pt x="1979" y="338447"/>
                    <a:pt x="0" y="344385"/>
                  </a:cubicBezTo>
                  <a:cubicBezTo>
                    <a:pt x="1979" y="350323"/>
                    <a:pt x="3139" y="356600"/>
                    <a:pt x="5938" y="362198"/>
                  </a:cubicBezTo>
                  <a:cubicBezTo>
                    <a:pt x="13429" y="377181"/>
                    <a:pt x="18642" y="380840"/>
                    <a:pt x="29689" y="391886"/>
                  </a:cubicBezTo>
                  <a:cubicBezTo>
                    <a:pt x="25606" y="412298"/>
                    <a:pt x="23404" y="425755"/>
                    <a:pt x="17813" y="445325"/>
                  </a:cubicBezTo>
                  <a:cubicBezTo>
                    <a:pt x="16094" y="451343"/>
                    <a:pt x="11876" y="463138"/>
                    <a:pt x="11876" y="463138"/>
                  </a:cubicBezTo>
                </a:path>
              </a:pathLst>
            </a:cu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00">
                <a:solidFill>
                  <a:prstClr val="black"/>
                </a:solidFill>
              </a:endParaRPr>
            </a:p>
          </p:txBody>
        </p:sp>
      </p:grpSp>
      <p:sp>
        <p:nvSpPr>
          <p:cNvPr id="14644" name="TextBox 21"/>
          <p:cNvSpPr txBox="1">
            <a:spLocks noChangeArrowheads="1"/>
          </p:cNvSpPr>
          <p:nvPr/>
        </p:nvSpPr>
        <p:spPr bwMode="auto">
          <a:xfrm>
            <a:off x="1965188" y="4125852"/>
            <a:ext cx="32599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0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5" name="TextBox 22"/>
          <p:cNvSpPr txBox="1">
            <a:spLocks noChangeArrowheads="1"/>
          </p:cNvSpPr>
          <p:nvPr/>
        </p:nvSpPr>
        <p:spPr bwMode="auto">
          <a:xfrm>
            <a:off x="1954821" y="3850719"/>
            <a:ext cx="325995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9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6" name="TextBox 23"/>
          <p:cNvSpPr txBox="1">
            <a:spLocks noChangeArrowheads="1"/>
          </p:cNvSpPr>
          <p:nvPr/>
        </p:nvSpPr>
        <p:spPr bwMode="auto">
          <a:xfrm>
            <a:off x="1830413" y="3481187"/>
            <a:ext cx="46422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10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7" name="TextBox 24"/>
          <p:cNvSpPr txBox="1">
            <a:spLocks noChangeArrowheads="1"/>
          </p:cNvSpPr>
          <p:nvPr/>
        </p:nvSpPr>
        <p:spPr bwMode="auto">
          <a:xfrm>
            <a:off x="1833869" y="3118564"/>
            <a:ext cx="46422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8" name="TextBox 25"/>
          <p:cNvSpPr txBox="1">
            <a:spLocks noChangeArrowheads="1"/>
          </p:cNvSpPr>
          <p:nvPr/>
        </p:nvSpPr>
        <p:spPr bwMode="auto">
          <a:xfrm>
            <a:off x="1836173" y="2749033"/>
            <a:ext cx="46422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12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49" name="TextBox 26"/>
          <p:cNvSpPr txBox="1">
            <a:spLocks noChangeArrowheads="1"/>
          </p:cNvSpPr>
          <p:nvPr/>
        </p:nvSpPr>
        <p:spPr bwMode="auto">
          <a:xfrm>
            <a:off x="1836173" y="2379503"/>
            <a:ext cx="46422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13</a:t>
            </a:r>
            <a:endParaRPr lang="en-US" altLang="zh-CN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0" name="TextBox 27"/>
          <p:cNvSpPr txBox="1">
            <a:spLocks noChangeArrowheads="1"/>
          </p:cNvSpPr>
          <p:nvPr/>
        </p:nvSpPr>
        <p:spPr bwMode="auto">
          <a:xfrm>
            <a:off x="1693334" y="1733687"/>
            <a:ext cx="88813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距离</a:t>
            </a:r>
            <a:r>
              <a:rPr lang="en-US" altLang="zh-CN" sz="17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/m</a:t>
            </a:r>
            <a:endParaRPr lang="en-US" altLang="zh-CN" sz="17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51" name="TextBox 28"/>
          <p:cNvSpPr txBox="1">
            <a:spLocks noChangeArrowheads="1"/>
          </p:cNvSpPr>
          <p:nvPr/>
        </p:nvSpPr>
        <p:spPr bwMode="auto">
          <a:xfrm>
            <a:off x="2621787" y="1575975"/>
            <a:ext cx="3971846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第一活动小组同学的投球情况统计图</a:t>
            </a:r>
            <a:endParaRPr lang="zh-CN" altLang="en-US" sz="17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52" name="TextBox 29"/>
          <p:cNvSpPr txBox="1">
            <a:spLocks noChangeArrowheads="1"/>
          </p:cNvSpPr>
          <p:nvPr/>
        </p:nvSpPr>
        <p:spPr bwMode="auto">
          <a:xfrm>
            <a:off x="2404073" y="4311193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1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3" name="TextBox 30"/>
          <p:cNvSpPr txBox="1">
            <a:spLocks noChangeArrowheads="1"/>
          </p:cNvSpPr>
          <p:nvPr/>
        </p:nvSpPr>
        <p:spPr bwMode="auto">
          <a:xfrm>
            <a:off x="2953542" y="4311193"/>
            <a:ext cx="549470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2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4" name="TextBox 31"/>
          <p:cNvSpPr txBox="1">
            <a:spLocks noChangeArrowheads="1"/>
          </p:cNvSpPr>
          <p:nvPr/>
        </p:nvSpPr>
        <p:spPr bwMode="auto">
          <a:xfrm>
            <a:off x="3503012" y="4311193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3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5" name="TextBox 32"/>
          <p:cNvSpPr txBox="1">
            <a:spLocks noChangeArrowheads="1"/>
          </p:cNvSpPr>
          <p:nvPr/>
        </p:nvSpPr>
        <p:spPr bwMode="auto">
          <a:xfrm>
            <a:off x="4051329" y="4305437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4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6" name="TextBox 33"/>
          <p:cNvSpPr txBox="1">
            <a:spLocks noChangeArrowheads="1"/>
          </p:cNvSpPr>
          <p:nvPr/>
        </p:nvSpPr>
        <p:spPr bwMode="auto">
          <a:xfrm>
            <a:off x="4596190" y="4305437"/>
            <a:ext cx="549470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5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7" name="TextBox 34"/>
          <p:cNvSpPr txBox="1">
            <a:spLocks noChangeArrowheads="1"/>
          </p:cNvSpPr>
          <p:nvPr/>
        </p:nvSpPr>
        <p:spPr bwMode="auto">
          <a:xfrm>
            <a:off x="5142204" y="4305437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6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8" name="TextBox 35"/>
          <p:cNvSpPr txBox="1">
            <a:spLocks noChangeArrowheads="1"/>
          </p:cNvSpPr>
          <p:nvPr/>
        </p:nvSpPr>
        <p:spPr bwMode="auto">
          <a:xfrm>
            <a:off x="5698586" y="4299681"/>
            <a:ext cx="548317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solidFill>
                  <a:prstClr val="black"/>
                </a:solidFill>
                <a:latin typeface="Arial" panose="020B0604020202020204" pitchFamily="34" charset="0"/>
              </a:rPr>
              <a:t>7</a:t>
            </a: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号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59" name="TextBox 36"/>
          <p:cNvSpPr txBox="1">
            <a:spLocks noChangeArrowheads="1"/>
          </p:cNvSpPr>
          <p:nvPr/>
        </p:nvSpPr>
        <p:spPr bwMode="auto">
          <a:xfrm>
            <a:off x="6135166" y="4305437"/>
            <a:ext cx="1070141" cy="33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prstClr val="black"/>
                </a:solidFill>
                <a:latin typeface="Arial" panose="020B0604020202020204" pitchFamily="34" charset="0"/>
              </a:rPr>
              <a:t>投球者</a:t>
            </a:r>
            <a:endParaRPr lang="zh-CN" altLang="en-US" sz="17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661" name="TextBox 40"/>
          <p:cNvSpPr txBox="1">
            <a:spLocks noChangeArrowheads="1"/>
          </p:cNvSpPr>
          <p:nvPr/>
        </p:nvSpPr>
        <p:spPr bwMode="auto">
          <a:xfrm>
            <a:off x="6933452" y="2385258"/>
            <a:ext cx="1070140" cy="29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单手投球</a:t>
            </a:r>
            <a:endParaRPr lang="zh-CN" altLang="en-US" sz="15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662" name="TextBox 41"/>
          <p:cNvSpPr txBox="1">
            <a:spLocks noChangeArrowheads="1"/>
          </p:cNvSpPr>
          <p:nvPr/>
        </p:nvSpPr>
        <p:spPr bwMode="auto">
          <a:xfrm>
            <a:off x="6932299" y="2610891"/>
            <a:ext cx="1071293" cy="29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rPr>
              <a:t>双手投球</a:t>
            </a:r>
            <a:endParaRPr lang="zh-CN" altLang="en-US" sz="1500">
              <a:solidFill>
                <a:prstClr val="black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8073" y="2454329"/>
            <a:ext cx="544861" cy="156561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87655" y="2682264"/>
            <a:ext cx="544862" cy="156561"/>
          </a:xfrm>
          <a:prstGeom prst="rect">
            <a:avLst/>
          </a:prstGeom>
          <a:solidFill>
            <a:srgbClr val="FF66CC"/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36544" y="2478504"/>
            <a:ext cx="177397" cy="182232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24309" y="3026469"/>
            <a:ext cx="172789" cy="1274363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092926" y="2295465"/>
            <a:ext cx="171637" cy="20042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271474" y="3575585"/>
            <a:ext cx="177397" cy="725247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636636" y="2478504"/>
            <a:ext cx="177397" cy="182232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26703" y="3027620"/>
            <a:ext cx="172789" cy="1273212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184953" y="2838825"/>
            <a:ext cx="178548" cy="145625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68109" y="2289710"/>
            <a:ext cx="172789" cy="2005366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41334" y="2655787"/>
            <a:ext cx="177397" cy="163928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924490" y="3752867"/>
            <a:ext cx="171637" cy="542209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68200" y="3208356"/>
            <a:ext cx="177397" cy="1091325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86196" y="3209507"/>
            <a:ext cx="178548" cy="10913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837969" y="2295466"/>
            <a:ext cx="172789" cy="200536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11910" y="2476202"/>
            <a:ext cx="177397" cy="1822327"/>
          </a:xfrm>
          <a:prstGeom prst="rect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331" tIns="33165" rIns="66331" bIns="33165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4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4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14644" grpId="0"/>
      <p:bldP spid="14645" grpId="0"/>
      <p:bldP spid="14646" grpId="0"/>
      <p:bldP spid="14647" grpId="0"/>
      <p:bldP spid="14648" grpId="0"/>
      <p:bldP spid="14649" grpId="0"/>
      <p:bldP spid="14650" grpId="0"/>
      <p:bldP spid="14651" grpId="0"/>
      <p:bldP spid="14652" grpId="0"/>
      <p:bldP spid="14653" grpId="0"/>
      <p:bldP spid="14654" grpId="0"/>
      <p:bldP spid="14655" grpId="0"/>
      <p:bldP spid="14656" grpId="0"/>
      <p:bldP spid="14657" grpId="0"/>
      <p:bldP spid="14658" grpId="0"/>
      <p:bldP spid="14659" grpId="0"/>
      <p:bldP spid="14661" grpId="0"/>
      <p:bldP spid="14662" grpId="0"/>
      <p:bldP spid="6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47680" y="514781"/>
            <a:ext cx="804013" cy="467087"/>
          </a:xfrm>
          <a:prstGeom prst="rect">
            <a:avLst/>
          </a:prstGeom>
          <a:noFill/>
          <a:ln>
            <a:noFill/>
          </a:ln>
        </p:spPr>
        <p:txBody>
          <a:bodyPr wrap="none" lIns="66331" tIns="33165" rIns="66331" bIns="33165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noProof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</a:rPr>
              <a:t>小结</a:t>
            </a:r>
            <a:endParaRPr lang="zh-CN" altLang="en-US" sz="2600" b="1" noProof="1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latin typeface="Arial" panose="020B0604020202020204" pitchFamily="34" charset="0"/>
            </a:endParaRPr>
          </a:p>
        </p:txBody>
      </p:sp>
      <p:pic>
        <p:nvPicPr>
          <p:cNvPr id="2" name="Picture 2" descr="C:\Documents and Settings\Administrator\桌面\赵然卡通形象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398" y="965846"/>
            <a:ext cx="415845" cy="76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圆角矩形 3"/>
          <p:cNvSpPr>
            <a:spLocks noChangeArrowheads="1"/>
          </p:cNvSpPr>
          <p:nvPr/>
        </p:nvSpPr>
        <p:spPr bwMode="auto">
          <a:xfrm>
            <a:off x="1295919" y="1194932"/>
            <a:ext cx="7009478" cy="3994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5400000"/>
          </a:gradFill>
          <a:ln w="12700">
            <a:solidFill>
              <a:srgbClr val="41719C"/>
            </a:solidFill>
            <a:miter lim="800000"/>
          </a:ln>
        </p:spPr>
        <p:txBody>
          <a:bodyPr lIns="66327" tIns="33164" rIns="66327" bIns="33164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绘制复式条形统计图</a:t>
            </a:r>
            <a:endParaRPr lang="zh-CN" altLang="en-US" sz="20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37605" y="1763618"/>
            <a:ext cx="6556771" cy="268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331" tIns="33165" rIns="66331" bIns="33165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）在格子图上方居中写上统计图的标题，在标题右下方写上制图日期（有时可以不写）。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）确定横轴和纵轴表示的量。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）在横轴上确定宽度和间隔，在纵轴上确定单位长度。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）根据数据画直条。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20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）给直条涂色或加底纹，并表示图例。</a:t>
            </a:r>
            <a:endParaRPr lang="zh-CN" altLang="en-US" sz="20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  <p:bldP spid="5" grpId="0"/>
    </p:bldLst>
  </p:timing>
</p:sld>
</file>

<file path=ppt/tags/tag1.xml><?xml version="1.0" encoding="utf-8"?>
<p:tagLst xmlns:p="http://schemas.openxmlformats.org/presentationml/2006/main">
  <p:tag name="KSO_WPP_MARK_KEY" val="7b05b0db-514d-4802-8ef8-be843fea7a59"/>
  <p:tag name="COMMONDATA" val="eyJoZGlkIjoiNTEwZDYwYjA4ODUyYzA2MmI0M2EzZjhhMWY0NWI4YWE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Application>WPS 演示</Application>
  <PresentationFormat>全屏显示(16:9)</PresentationFormat>
  <Paragraphs>215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微软雅黑</vt:lpstr>
      <vt:lpstr>华文楷体</vt:lpstr>
      <vt:lpstr>隶书</vt:lpstr>
      <vt:lpstr>楷体</vt:lpstr>
      <vt:lpstr>方正行楷简体</vt:lpstr>
      <vt:lpstr>Calibri Light</vt:lpstr>
      <vt:lpstr>黑体</vt:lpstr>
      <vt:lpstr>Arial</vt:lpstr>
      <vt:lpstr>Arial Unicode MS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2020-07-20T02:33:00Z</dcterms:created>
  <dcterms:modified xsi:type="dcterms:W3CDTF">2023-02-09T05:26:24Z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985851D5DC2C4D4A99E68C50A5E0ED79</vt:lpwstr>
  </property>
  <property fmtid="{D5CDD505-2E9C-101B-9397-08002B2CF9AE}" pid="3" name="KSOProductBuildVer">
    <vt:lpwstr>2052-11.1.0.13703</vt:lpwstr>
  </property>
</Properties>
</file>