
<file path=[Content_Types].xml><?xml version="1.0" encoding="utf-8"?>
<Types xmlns="http://schemas.openxmlformats.org/package/2006/content-types">
  <Default Extension="wav" ContentType="audio/x-wav"/>
  <Default Extension="jpeg" ContentType="image/jpeg"/>
  <Default Extension="JPG" ContentType="image/.jpg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438" r:id="rId3"/>
    <p:sldId id="439" r:id="rId5"/>
    <p:sldId id="440" r:id="rId6"/>
    <p:sldId id="441" r:id="rId7"/>
    <p:sldId id="442" r:id="rId8"/>
    <p:sldId id="443" r:id="rId9"/>
    <p:sldId id="444" r:id="rId10"/>
    <p:sldId id="445" r:id="rId11"/>
    <p:sldId id="446" r:id="rId12"/>
    <p:sldId id="447" r:id="rId13"/>
    <p:sldId id="448" r:id="rId14"/>
    <p:sldId id="449" r:id="rId15"/>
    <p:sldId id="450" r:id="rId16"/>
    <p:sldId id="451" r:id="rId17"/>
    <p:sldId id="452" r:id="rId18"/>
    <p:sldId id="453" r:id="rId19"/>
    <p:sldId id="454" r:id="rId20"/>
    <p:sldId id="455" r:id="rId21"/>
    <p:sldId id="456" r:id="rId22"/>
    <p:sldId id="457" r:id="rId23"/>
  </p:sldIdLst>
  <p:sldSz cx="9144000" cy="6858000" type="screen4x3"/>
  <p:notesSz cx="6858000" cy="9144000"/>
  <p:custDataLst>
    <p:tags r:id="rId27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8" userDrawn="1">
          <p15:clr>
            <a:srgbClr val="A4A3A4"/>
          </p15:clr>
        </p15:guide>
        <p15:guide id="2" pos="292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000000"/>
    <a:srgbClr val="FFFF9F"/>
    <a:srgbClr val="FF0066"/>
    <a:srgbClr val="FF0000"/>
    <a:srgbClr val="E4DF21"/>
    <a:srgbClr val="C8D927"/>
    <a:srgbClr val="DEEC22"/>
    <a:srgbClr val="E6E61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668" autoAdjust="0"/>
    <p:restoredTop sz="94477" autoAdjust="0"/>
  </p:normalViewPr>
  <p:slideViewPr>
    <p:cSldViewPr>
      <p:cViewPr varScale="1">
        <p:scale>
          <a:sx n="109" d="100"/>
          <a:sy n="109" d="100"/>
        </p:scale>
        <p:origin x="-1698" y="-84"/>
      </p:cViewPr>
      <p:guideLst>
        <p:guide orient="horz" pos="2168"/>
        <p:guide pos="292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7" Type="http://schemas.openxmlformats.org/officeDocument/2006/relationships/tags" Target="tags/tag1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A638FED3-C54B-41D4-94BC-80BE44D68AA3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 b="0">
                <a:solidFill>
                  <a:schemeClr val="tx1"/>
                </a:solidFill>
              </a:defRPr>
            </a:lvl1pPr>
          </a:lstStyle>
          <a:p>
            <a:fld id="{39AC8BDF-B565-4478-9398-5265C7BACB7C}" type="slidenum">
              <a:rPr lang="zh-CN" altLang="en-US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33795" name="Rectangle 3"/>
          <p:cNvSpPr>
            <a:spLocks noGrp="1" noRot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noFill/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en-US" altLang="zh-CN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35843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4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</p:spPr>
        <p:txBody>
          <a:bodyPr anchor="b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040E3783-C077-45EF-9D1F-EF49814DE441}" type="slidenum">
              <a:rPr lang="zh-CN" altLang="en-US" sz="1200" b="0">
                <a:solidFill>
                  <a:schemeClr val="tx1"/>
                </a:solidFill>
                <a:latin typeface="+mn-lt"/>
                <a:ea typeface="+mn-ea"/>
              </a:rPr>
            </a:fld>
            <a:endParaRPr lang="zh-CN" altLang="en-US" sz="1200" b="0">
              <a:solidFill>
                <a:schemeClr val="tx1"/>
              </a:solidFill>
              <a:latin typeface="+mn-lt"/>
              <a:ea typeface="+mn-ea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36867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</a:ln>
        </p:spPr>
        <p:txBody>
          <a:bodyPr wrap="square" numCol="1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35FC508-AE59-4B94-888E-B5CE21235850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8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8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800" b="0">
                <a:solidFill>
                  <a:schemeClr val="tx1"/>
                </a:solidFill>
              </a:defRPr>
            </a:lvl1pPr>
          </a:lstStyle>
          <a:p>
            <a:fld id="{AB507553-BE37-4130-89B8-8AECABB00B37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ransition>
    <p:fade/>
  </p:transition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.xml"/><Relationship Id="rId6" Type="http://schemas.openxmlformats.org/officeDocument/2006/relationships/slideLayout" Target="../slideLayouts/slideLayout10.xml"/><Relationship Id="rId5" Type="http://schemas.openxmlformats.org/officeDocument/2006/relationships/slide" Target="slide2.xml"/><Relationship Id="rId4" Type="http://schemas.openxmlformats.org/officeDocument/2006/relationships/slide" Target="slide11.xml"/><Relationship Id="rId3" Type="http://schemas.openxmlformats.org/officeDocument/2006/relationships/slide" Target="slide9.xml"/><Relationship Id="rId2" Type="http://schemas.openxmlformats.org/officeDocument/2006/relationships/slide" Target="slide4.xml"/><Relationship Id="rId1" Type="http://schemas.openxmlformats.org/officeDocument/2006/relationships/slide" Target="slide6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audio" Target="../media/audio1.wav"/><Relationship Id="rId2" Type="http://schemas.openxmlformats.org/officeDocument/2006/relationships/slide" Target="slide1.xml"/><Relationship Id="rId1" Type="http://schemas.openxmlformats.org/officeDocument/2006/relationships/image" Target="../media/image2.emf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7" Type="http://schemas.openxmlformats.org/officeDocument/2006/relationships/audio" Target="../media/audio1.wav"/><Relationship Id="rId6" Type="http://schemas.openxmlformats.org/officeDocument/2006/relationships/slide" Target="slide1.xml"/><Relationship Id="rId5" Type="http://schemas.openxmlformats.org/officeDocument/2006/relationships/image" Target="../media/image8.emf"/><Relationship Id="rId4" Type="http://schemas.openxmlformats.org/officeDocument/2006/relationships/image" Target="../media/image7.png"/><Relationship Id="rId3" Type="http://schemas.openxmlformats.org/officeDocument/2006/relationships/slide" Target="slide16.xml"/><Relationship Id="rId2" Type="http://schemas.openxmlformats.org/officeDocument/2006/relationships/slide" Target="slide12.xml"/><Relationship Id="rId1" Type="http://schemas.openxmlformats.org/officeDocument/2006/relationships/image" Target="../media/image5.jpeg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image" Target="../media/image17.png"/><Relationship Id="rId8" Type="http://schemas.openxmlformats.org/officeDocument/2006/relationships/image" Target="../media/image16.jpeg"/><Relationship Id="rId7" Type="http://schemas.openxmlformats.org/officeDocument/2006/relationships/image" Target="../media/image15.jpeg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0" Type="http://schemas.openxmlformats.org/officeDocument/2006/relationships/slideLayout" Target="../slideLayouts/slideLayout2.xml"/><Relationship Id="rId1" Type="http://schemas.openxmlformats.org/officeDocument/2006/relationships/image" Target="../media/image9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slide" Target="slide11.xml"/></Relationships>
</file>

<file path=ppt/slides/_rels/slide16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.xml"/><Relationship Id="rId6" Type="http://schemas.openxmlformats.org/officeDocument/2006/relationships/slideLayout" Target="../slideLayouts/slideLayout9.xml"/><Relationship Id="rId5" Type="http://schemas.openxmlformats.org/officeDocument/2006/relationships/slide" Target="slide11.xml"/><Relationship Id="rId4" Type="http://schemas.openxmlformats.org/officeDocument/2006/relationships/slide" Target="slide19.xml"/><Relationship Id="rId3" Type="http://schemas.openxmlformats.org/officeDocument/2006/relationships/slide" Target="slide18.xml"/><Relationship Id="rId2" Type="http://schemas.openxmlformats.org/officeDocument/2006/relationships/audio" Target="../media/audio2.wav"/><Relationship Id="rId1" Type="http://schemas.openxmlformats.org/officeDocument/2006/relationships/slide" Target="slide1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slide" Target="slide16.xml"/><Relationship Id="rId1" Type="http://schemas.openxmlformats.org/officeDocument/2006/relationships/image" Target="../media/image1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slide" Target="slide16.xml"/><Relationship Id="rId1" Type="http://schemas.openxmlformats.org/officeDocument/2006/relationships/image" Target="../media/image19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0.png"/><Relationship Id="rId1" Type="http://schemas.openxmlformats.org/officeDocument/2006/relationships/slide" Target="slide1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1.jpeg"/></Relationships>
</file>

<file path=ppt/slides/_rels/slide2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22.png"/><Relationship Id="rId3" Type="http://schemas.openxmlformats.org/officeDocument/2006/relationships/audio" Target="../media/audio1.wav"/><Relationship Id="rId2" Type="http://schemas.openxmlformats.org/officeDocument/2006/relationships/slide" Target="slide1.xml"/><Relationship Id="rId1" Type="http://schemas.openxmlformats.org/officeDocument/2006/relationships/image" Target="../media/image21.emf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9.xml"/><Relationship Id="rId3" Type="http://schemas.openxmlformats.org/officeDocument/2006/relationships/audio" Target="../media/audio1.wav"/><Relationship Id="rId2" Type="http://schemas.openxmlformats.org/officeDocument/2006/relationships/slide" Target="slide1.xml"/><Relationship Id="rId1" Type="http://schemas.openxmlformats.org/officeDocument/2006/relationships/image" Target="../media/image2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.png"/><Relationship Id="rId1" Type="http://schemas.openxmlformats.org/officeDocument/2006/relationships/image" Target="../media/image1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4.png"/><Relationship Id="rId3" Type="http://schemas.openxmlformats.org/officeDocument/2006/relationships/audio" Target="../media/audio1.wav"/><Relationship Id="rId2" Type="http://schemas.openxmlformats.org/officeDocument/2006/relationships/slide" Target="slide1.xml"/><Relationship Id="rId1" Type="http://schemas.openxmlformats.org/officeDocument/2006/relationships/image" Target="../media/image2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.png"/><Relationship Id="rId1" Type="http://schemas.openxmlformats.org/officeDocument/2006/relationships/image" Target="../media/image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42"/>
          <p:cNvGrpSpPr/>
          <p:nvPr/>
        </p:nvGrpSpPr>
        <p:grpSpPr bwMode="auto">
          <a:xfrm>
            <a:off x="2409813" y="4674056"/>
            <a:ext cx="2159001" cy="1009650"/>
            <a:chOff x="340" y="3022"/>
            <a:chExt cx="1360" cy="636"/>
          </a:xfrm>
        </p:grpSpPr>
        <p:sp>
          <p:nvSpPr>
            <p:cNvPr id="16" name="Oval 23">
              <a:hlinkClick r:id="rId1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40" y="3022"/>
              <a:ext cx="1224" cy="636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 algn="ctr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>
                <a:latin typeface="Calibri" panose="020F0502020204030204" pitchFamily="34" charset="0"/>
              </a:endParaRPr>
            </a:p>
          </p:txBody>
        </p:sp>
        <p:sp>
          <p:nvSpPr>
            <p:cNvPr id="17" name="Rectangle 18">
              <a:hlinkClick r:id="rId2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430" y="3149"/>
              <a:ext cx="1270" cy="32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panose="02010600030101010101" pitchFamily="2" charset="-122"/>
                </a:rPr>
                <a:t>学习新知</a:t>
              </a:r>
              <a:endParaRPr lang="zh-CN" altLang="en-US" sz="2800" dirty="0">
                <a:latin typeface="宋体" panose="02010600030101010101" pitchFamily="2" charset="-122"/>
              </a:endParaRPr>
            </a:p>
          </p:txBody>
        </p:sp>
      </p:grpSp>
      <p:grpSp>
        <p:nvGrpSpPr>
          <p:cNvPr id="18" name="Group 43"/>
          <p:cNvGrpSpPr/>
          <p:nvPr/>
        </p:nvGrpSpPr>
        <p:grpSpPr bwMode="auto">
          <a:xfrm>
            <a:off x="4695829" y="4664538"/>
            <a:ext cx="2160587" cy="1009650"/>
            <a:chOff x="2018" y="2976"/>
            <a:chExt cx="1361" cy="636"/>
          </a:xfrm>
        </p:grpSpPr>
        <p:sp>
          <p:nvSpPr>
            <p:cNvPr id="19" name="Oval 30">
              <a:hlinkClick r:id="rId3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2018" y="2976"/>
              <a:ext cx="1224" cy="636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 algn="ctr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>
                <a:latin typeface="Calibri" panose="020F0502020204030204" pitchFamily="34" charset="0"/>
              </a:endParaRPr>
            </a:p>
          </p:txBody>
        </p:sp>
        <p:sp>
          <p:nvSpPr>
            <p:cNvPr id="20" name="Rectangle 31">
              <a:hlinkClick r:id="rId3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2109" y="3113"/>
              <a:ext cx="1270" cy="32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panose="02010600030101010101" pitchFamily="2" charset="-122"/>
                </a:rPr>
                <a:t>随堂练习</a:t>
              </a:r>
              <a:endParaRPr lang="zh-CN" altLang="en-US" sz="2800" dirty="0">
                <a:latin typeface="宋体" panose="02010600030101010101" pitchFamily="2" charset="-122"/>
              </a:endParaRPr>
            </a:p>
          </p:txBody>
        </p:sp>
      </p:grpSp>
      <p:grpSp>
        <p:nvGrpSpPr>
          <p:cNvPr id="21" name="Group 44"/>
          <p:cNvGrpSpPr/>
          <p:nvPr/>
        </p:nvGrpSpPr>
        <p:grpSpPr bwMode="auto">
          <a:xfrm>
            <a:off x="6910407" y="4664538"/>
            <a:ext cx="2232025" cy="1009650"/>
            <a:chOff x="3696" y="2976"/>
            <a:chExt cx="1406" cy="636"/>
          </a:xfrm>
        </p:grpSpPr>
        <p:sp>
          <p:nvSpPr>
            <p:cNvPr id="22" name="Oval 32">
              <a:hlinkClick r:id="rId4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696" y="2976"/>
              <a:ext cx="1224" cy="636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 algn="ctr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>
                <a:latin typeface="Calibri" panose="020F0502020204030204" pitchFamily="34" charset="0"/>
              </a:endParaRPr>
            </a:p>
          </p:txBody>
        </p:sp>
        <p:sp>
          <p:nvSpPr>
            <p:cNvPr id="23" name="Rectangle 33">
              <a:hlinkClick r:id="rId4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832" y="3113"/>
              <a:ext cx="1270" cy="32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panose="02010600030101010101" pitchFamily="2" charset="-122"/>
                </a:rPr>
                <a:t>作业设计</a:t>
              </a:r>
              <a:endParaRPr lang="zh-CN" altLang="en-US" sz="2800" dirty="0">
                <a:latin typeface="宋体" panose="02010600030101010101" pitchFamily="2" charset="-122"/>
              </a:endParaRPr>
            </a:p>
          </p:txBody>
        </p:sp>
      </p:grpSp>
      <p:grpSp>
        <p:nvGrpSpPr>
          <p:cNvPr id="24" name="Group 42"/>
          <p:cNvGrpSpPr/>
          <p:nvPr/>
        </p:nvGrpSpPr>
        <p:grpSpPr bwMode="auto">
          <a:xfrm>
            <a:off x="195235" y="4674056"/>
            <a:ext cx="2159000" cy="1009650"/>
            <a:chOff x="340" y="3022"/>
            <a:chExt cx="1360" cy="636"/>
          </a:xfrm>
        </p:grpSpPr>
        <p:sp>
          <p:nvSpPr>
            <p:cNvPr id="25" name="Oval 23">
              <a:hlinkClick r:id="rId5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40" y="3022"/>
              <a:ext cx="1224" cy="636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 algn="ctr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>
                <a:latin typeface="Calibri" panose="020F0502020204030204" pitchFamily="34" charset="0"/>
              </a:endParaRPr>
            </a:p>
          </p:txBody>
        </p:sp>
        <p:sp>
          <p:nvSpPr>
            <p:cNvPr id="26" name="Rectangle 18">
              <a:hlinkClick r:id="rId5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430" y="3157"/>
              <a:ext cx="1270" cy="32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2800" dirty="0" smtClean="0">
                  <a:latin typeface="宋体" panose="02010600030101010101" pitchFamily="2" charset="-122"/>
                </a:rPr>
                <a:t>复习准备</a:t>
              </a:r>
              <a:endParaRPr lang="zh-CN" altLang="en-US" sz="2800" dirty="0">
                <a:latin typeface="宋体" panose="02010600030101010101" pitchFamily="2" charset="-122"/>
              </a:endParaRPr>
            </a:p>
          </p:txBody>
        </p:sp>
      </p:grpSp>
      <p:sp>
        <p:nvSpPr>
          <p:cNvPr id="27" name="TextBox 16"/>
          <p:cNvSpPr txBox="1">
            <a:spLocks noChangeArrowheads="1"/>
          </p:cNvSpPr>
          <p:nvPr/>
        </p:nvSpPr>
        <p:spPr bwMode="auto">
          <a:xfrm>
            <a:off x="0" y="1090039"/>
            <a:ext cx="9144000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3600" cap="all" dirty="0" smtClean="0">
                <a:ln w="9000" cmpd="sng">
                  <a:noFill/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  <a:latin typeface="华文仿宋" pitchFamily="2" charset="-122"/>
                <a:ea typeface="华文仿宋" pitchFamily="2" charset="-122"/>
              </a:rPr>
              <a:t>第</a:t>
            </a:r>
            <a:r>
              <a:rPr lang="en-US" altLang="zh-CN" sz="3600" cap="all" dirty="0" smtClean="0">
                <a:ln w="9000" cmpd="sng">
                  <a:noFill/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  <a:latin typeface="华文仿宋" pitchFamily="2" charset="-122"/>
                <a:ea typeface="华文仿宋" pitchFamily="2" charset="-122"/>
              </a:rPr>
              <a:t>8</a:t>
            </a:r>
            <a:r>
              <a:rPr lang="zh-CN" altLang="en-US" sz="3600" cap="all" dirty="0" smtClean="0">
                <a:ln w="9000" cmpd="sng">
                  <a:noFill/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  <a:latin typeface="华文仿宋" pitchFamily="2" charset="-122"/>
                <a:ea typeface="华文仿宋" pitchFamily="2" charset="-122"/>
              </a:rPr>
              <a:t>单元  数据的表示和分析</a:t>
            </a:r>
            <a:endParaRPr lang="zh-CN" altLang="en-US" sz="3600" cap="all" dirty="0">
              <a:ln w="9000" cmpd="sng">
                <a:noFill/>
                <a:prstDash val="solid"/>
              </a:ln>
              <a:solidFill>
                <a:srgbClr val="C00000"/>
              </a:solidFill>
              <a:effectLst>
                <a:reflection blurRad="12700" stA="28000" endPos="45000" dist="1000" dir="5400000" sy="-100000" algn="bl" rotWithShape="0"/>
              </a:effectLst>
              <a:latin typeface="华文仿宋" pitchFamily="2" charset="-122"/>
              <a:ea typeface="华文仿宋" pitchFamily="2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-11137" y="2276872"/>
            <a:ext cx="915513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en-US" sz="6000" cap="all" dirty="0" smtClean="0">
                <a:ln w="9000" cmpd="sng">
                  <a:noFill/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平</a:t>
            </a:r>
            <a:r>
              <a:rPr lang="zh-CN" altLang="en-US" sz="6000" cap="all" dirty="0" smtClean="0">
                <a:ln w="9000" cmpd="sng">
                  <a:noFill/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均数的再认识</a:t>
            </a:r>
            <a:endParaRPr lang="zh-CN" altLang="en-US" sz="6000" cap="all" dirty="0" smtClean="0">
              <a:ln w="9000" cmpd="sng">
                <a:noFill/>
                <a:prstDash val="solid"/>
              </a:ln>
              <a:solidFill>
                <a:srgbClr val="C00000"/>
              </a:solidFill>
              <a:effectLst>
                <a:reflection blurRad="12700" stA="28000" endPos="45000" dist="1000" dir="5400000" sy="-100000" algn="bl" rotWithShape="0"/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6"/>
          <p:cNvGrpSpPr/>
          <p:nvPr/>
        </p:nvGrpSpPr>
        <p:grpSpPr bwMode="auto">
          <a:xfrm>
            <a:off x="6072198" y="5908699"/>
            <a:ext cx="1684338" cy="877887"/>
            <a:chOff x="2699" y="3612"/>
            <a:chExt cx="1061" cy="553"/>
          </a:xfrm>
        </p:grpSpPr>
        <p:pic>
          <p:nvPicPr>
            <p:cNvPr id="8" name="Picture 34">
              <a:hlinkClick r:id="" action="ppaction://hlinkshowjump?jump=firstslide"/>
            </p:cNvPr>
            <p:cNvPicPr>
              <a:picLocks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2699" y="3612"/>
              <a:ext cx="1043" cy="552"/>
            </a:xfrm>
            <a:prstGeom prst="rect">
              <a:avLst/>
            </a:prstGeom>
            <a:noFill/>
            <a:ln w="9525">
              <a:noFill/>
              <a:bevel/>
            </a:ln>
          </p:spPr>
        </p:pic>
        <p:sp>
          <p:nvSpPr>
            <p:cNvPr id="9" name="Text Box 18">
              <a:hlinkClick r:id="rId2" action="ppaction://hlinksldjump" highlightClick="1">
                <a:snd r:embed="rId3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2744" y="3838"/>
              <a:ext cx="1016" cy="327"/>
            </a:xfrm>
            <a:prstGeom prst="rect">
              <a:avLst/>
            </a:prstGeom>
            <a:noFill/>
            <a:ln w="9525">
              <a:noFill/>
              <a:bevel/>
            </a:ln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ea typeface="楷体_GB2312" pitchFamily="49" charset="-122"/>
                </a:rPr>
                <a:t>返回目录</a:t>
              </a:r>
              <a:endParaRPr lang="zh-CN" altLang="en-US" sz="1800" b="0" dirty="0">
                <a:solidFill>
                  <a:schemeClr val="tx1"/>
                </a:solidFill>
                <a:ea typeface="楷体_GB2312" pitchFamily="49" charset="-122"/>
              </a:endParaRPr>
            </a:p>
          </p:txBody>
        </p:sp>
      </p:grpSp>
      <p:sp>
        <p:nvSpPr>
          <p:cNvPr id="2" name="TextBox 9"/>
          <p:cNvSpPr txBox="1">
            <a:spLocks noChangeArrowheads="1"/>
          </p:cNvSpPr>
          <p:nvPr/>
        </p:nvSpPr>
        <p:spPr bwMode="auto">
          <a:xfrm>
            <a:off x="539750" y="616375"/>
            <a:ext cx="8208963" cy="116955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>
              <a:lnSpc>
                <a:spcPct val="125000"/>
              </a:lnSpc>
            </a:pPr>
            <a:r>
              <a:rPr lang="en-US" altLang="zh-CN" sz="2800" b="1" dirty="0">
                <a:solidFill>
                  <a:schemeClr val="tx1"/>
                </a:solidFill>
                <a:latin typeface="+mn-ea"/>
                <a:ea typeface="+mn-ea"/>
              </a:rPr>
              <a:t>2.</a:t>
            </a:r>
            <a:r>
              <a:rPr lang="zh-CN" altLang="en-US" sz="2800" b="1" dirty="0">
                <a:solidFill>
                  <a:schemeClr val="tx1"/>
                </a:solidFill>
                <a:latin typeface="+mn-ea"/>
                <a:ea typeface="+mn-ea"/>
              </a:rPr>
              <a:t>淘气调查了操场上做游戏的小朋友的</a:t>
            </a:r>
            <a:r>
              <a:rPr lang="zh-CN" altLang="en-US" sz="2800" b="1" dirty="0" smtClean="0">
                <a:solidFill>
                  <a:schemeClr val="tx1"/>
                </a:solidFill>
                <a:latin typeface="+mn-ea"/>
                <a:ea typeface="+mn-ea"/>
              </a:rPr>
              <a:t>年龄情况</a:t>
            </a:r>
            <a:r>
              <a:rPr lang="zh-CN" altLang="en-US" sz="2800" b="1" dirty="0">
                <a:solidFill>
                  <a:schemeClr val="tx1"/>
                </a:solidFill>
                <a:latin typeface="+mn-ea"/>
                <a:ea typeface="+mn-ea"/>
              </a:rPr>
              <a:t>：</a:t>
            </a:r>
            <a:endParaRPr lang="en-US" altLang="zh-CN" sz="2800" b="1" dirty="0">
              <a:solidFill>
                <a:schemeClr val="tx1"/>
              </a:solidFill>
              <a:latin typeface="+mn-ea"/>
              <a:ea typeface="+mn-ea"/>
            </a:endParaRPr>
          </a:p>
          <a:p>
            <a:pPr eaLnBrk="1" hangingPunct="1">
              <a:lnSpc>
                <a:spcPct val="125000"/>
              </a:lnSpc>
            </a:pPr>
            <a:r>
              <a:rPr lang="en-US" altLang="zh-CN" sz="2800" b="1" dirty="0">
                <a:solidFill>
                  <a:schemeClr val="tx1"/>
                </a:solidFill>
                <a:latin typeface="+mn-ea"/>
                <a:ea typeface="+mn-ea"/>
              </a:rPr>
              <a:t> </a:t>
            </a:r>
            <a:r>
              <a:rPr lang="en-US" altLang="zh-CN" sz="2800" b="1" dirty="0" smtClean="0">
                <a:solidFill>
                  <a:schemeClr val="tx1"/>
                </a:solidFill>
                <a:latin typeface="+mn-ea"/>
                <a:ea typeface="+mn-ea"/>
              </a:rPr>
              <a:t>7</a:t>
            </a:r>
            <a:r>
              <a:rPr lang="zh-CN" altLang="en-US" sz="2800" b="1" dirty="0">
                <a:solidFill>
                  <a:schemeClr val="tx1"/>
                </a:solidFill>
                <a:latin typeface="+mn-ea"/>
                <a:ea typeface="+mn-ea"/>
              </a:rPr>
              <a:t>岁，</a:t>
            </a:r>
            <a:r>
              <a:rPr lang="en-US" altLang="zh-CN" sz="2800" b="1" dirty="0">
                <a:solidFill>
                  <a:schemeClr val="tx1"/>
                </a:solidFill>
                <a:latin typeface="+mn-ea"/>
                <a:ea typeface="+mn-ea"/>
              </a:rPr>
              <a:t>7</a:t>
            </a:r>
            <a:r>
              <a:rPr lang="zh-CN" altLang="en-US" sz="2800" b="1" dirty="0">
                <a:solidFill>
                  <a:schemeClr val="tx1"/>
                </a:solidFill>
                <a:latin typeface="+mn-ea"/>
                <a:ea typeface="+mn-ea"/>
              </a:rPr>
              <a:t>岁，</a:t>
            </a:r>
            <a:r>
              <a:rPr lang="en-US" altLang="zh-CN" sz="2800" b="1" dirty="0">
                <a:solidFill>
                  <a:schemeClr val="tx1"/>
                </a:solidFill>
                <a:latin typeface="+mn-ea"/>
                <a:ea typeface="+mn-ea"/>
              </a:rPr>
              <a:t>7</a:t>
            </a:r>
            <a:r>
              <a:rPr lang="zh-CN" altLang="en-US" sz="2800" b="1" dirty="0">
                <a:solidFill>
                  <a:schemeClr val="tx1"/>
                </a:solidFill>
                <a:latin typeface="+mn-ea"/>
                <a:ea typeface="+mn-ea"/>
              </a:rPr>
              <a:t>岁，</a:t>
            </a:r>
            <a:r>
              <a:rPr lang="en-US" altLang="zh-CN" sz="2800" b="1" dirty="0">
                <a:solidFill>
                  <a:schemeClr val="tx1"/>
                </a:solidFill>
                <a:latin typeface="+mn-ea"/>
                <a:ea typeface="+mn-ea"/>
              </a:rPr>
              <a:t>8</a:t>
            </a:r>
            <a:r>
              <a:rPr lang="zh-CN" altLang="en-US" sz="2800" b="1" dirty="0">
                <a:solidFill>
                  <a:schemeClr val="tx1"/>
                </a:solidFill>
                <a:latin typeface="+mn-ea"/>
                <a:ea typeface="+mn-ea"/>
              </a:rPr>
              <a:t>岁，</a:t>
            </a:r>
            <a:r>
              <a:rPr lang="en-US" altLang="zh-CN" sz="2800" b="1" dirty="0">
                <a:solidFill>
                  <a:schemeClr val="tx1"/>
                </a:solidFill>
                <a:latin typeface="+mn-ea"/>
                <a:ea typeface="+mn-ea"/>
              </a:rPr>
              <a:t>8</a:t>
            </a:r>
            <a:r>
              <a:rPr lang="zh-CN" altLang="en-US" sz="2800" b="1" dirty="0">
                <a:solidFill>
                  <a:schemeClr val="tx1"/>
                </a:solidFill>
                <a:latin typeface="+mn-ea"/>
                <a:ea typeface="+mn-ea"/>
              </a:rPr>
              <a:t>岁，</a:t>
            </a:r>
            <a:r>
              <a:rPr lang="en-US" altLang="zh-CN" sz="2800" b="1" dirty="0">
                <a:solidFill>
                  <a:schemeClr val="tx1"/>
                </a:solidFill>
                <a:latin typeface="+mn-ea"/>
                <a:ea typeface="+mn-ea"/>
              </a:rPr>
              <a:t>8</a:t>
            </a:r>
            <a:r>
              <a:rPr lang="zh-CN" altLang="en-US" sz="2800" b="1" dirty="0">
                <a:solidFill>
                  <a:schemeClr val="tx1"/>
                </a:solidFill>
                <a:latin typeface="+mn-ea"/>
                <a:ea typeface="+mn-ea"/>
              </a:rPr>
              <a:t>岁，</a:t>
            </a:r>
            <a:r>
              <a:rPr lang="en-US" altLang="zh-CN" sz="2800" b="1" dirty="0">
                <a:solidFill>
                  <a:schemeClr val="tx1"/>
                </a:solidFill>
                <a:latin typeface="+mn-ea"/>
                <a:ea typeface="+mn-ea"/>
              </a:rPr>
              <a:t>9</a:t>
            </a:r>
            <a:r>
              <a:rPr lang="zh-CN" altLang="en-US" sz="2800" b="1" dirty="0">
                <a:solidFill>
                  <a:schemeClr val="tx1"/>
                </a:solidFill>
                <a:latin typeface="+mn-ea"/>
                <a:ea typeface="+mn-ea"/>
              </a:rPr>
              <a:t>岁，</a:t>
            </a:r>
            <a:r>
              <a:rPr lang="en-US" altLang="zh-CN" sz="2800" b="1" dirty="0">
                <a:solidFill>
                  <a:schemeClr val="tx1"/>
                </a:solidFill>
                <a:latin typeface="+mn-ea"/>
                <a:ea typeface="+mn-ea"/>
              </a:rPr>
              <a:t>9</a:t>
            </a:r>
            <a:r>
              <a:rPr lang="zh-CN" altLang="en-US" sz="2800" b="1" dirty="0">
                <a:solidFill>
                  <a:schemeClr val="tx1"/>
                </a:solidFill>
                <a:latin typeface="+mn-ea"/>
                <a:ea typeface="+mn-ea"/>
              </a:rPr>
              <a:t>岁。</a:t>
            </a:r>
            <a:endParaRPr lang="zh-CN" altLang="en-US" sz="2800" b="1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3" name="TextBox 9"/>
          <p:cNvSpPr txBox="1">
            <a:spLocks noChangeArrowheads="1"/>
          </p:cNvSpPr>
          <p:nvPr/>
        </p:nvSpPr>
        <p:spPr bwMode="auto">
          <a:xfrm>
            <a:off x="500034" y="1857364"/>
            <a:ext cx="8351838" cy="30162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>
              <a:lnSpc>
                <a:spcPts val="3840"/>
              </a:lnSpc>
            </a:pPr>
            <a:r>
              <a:rPr lang="zh-CN" altLang="en-US" sz="2800" b="1" dirty="0">
                <a:solidFill>
                  <a:schemeClr val="tx1"/>
                </a:solidFill>
                <a:latin typeface="+mn-ea"/>
                <a:ea typeface="+mn-ea"/>
              </a:rPr>
              <a:t>⑴计算这些小朋友的平均年龄</a:t>
            </a:r>
            <a:r>
              <a:rPr lang="zh-CN" altLang="en-US" sz="2800" b="1" dirty="0" smtClean="0">
                <a:solidFill>
                  <a:schemeClr val="tx1"/>
                </a:solidFill>
                <a:latin typeface="+mn-ea"/>
                <a:ea typeface="+mn-ea"/>
              </a:rPr>
              <a:t>。</a:t>
            </a:r>
            <a:endParaRPr lang="en-US" altLang="zh-CN" sz="2800" b="1" dirty="0" smtClean="0">
              <a:solidFill>
                <a:schemeClr val="tx1"/>
              </a:solidFill>
              <a:latin typeface="+mn-ea"/>
              <a:ea typeface="+mn-ea"/>
            </a:endParaRPr>
          </a:p>
          <a:p>
            <a:pPr eaLnBrk="1" hangingPunct="1">
              <a:lnSpc>
                <a:spcPts val="3840"/>
              </a:lnSpc>
            </a:pPr>
            <a:endParaRPr lang="en-US" altLang="zh-CN" sz="2800" b="1" dirty="0" smtClean="0">
              <a:solidFill>
                <a:schemeClr val="tx1"/>
              </a:solidFill>
              <a:latin typeface="+mn-ea"/>
              <a:ea typeface="+mn-ea"/>
            </a:endParaRPr>
          </a:p>
          <a:p>
            <a:pPr eaLnBrk="1" hangingPunct="1">
              <a:lnSpc>
                <a:spcPts val="3840"/>
              </a:lnSpc>
            </a:pPr>
            <a:endParaRPr lang="en-US" altLang="zh-CN" sz="2800" b="1" dirty="0">
              <a:solidFill>
                <a:schemeClr val="tx1"/>
              </a:solidFill>
              <a:latin typeface="+mn-ea"/>
              <a:ea typeface="+mn-ea"/>
            </a:endParaRPr>
          </a:p>
          <a:p>
            <a:pPr eaLnBrk="1" hangingPunct="1">
              <a:lnSpc>
                <a:spcPts val="3840"/>
              </a:lnSpc>
            </a:pPr>
            <a:r>
              <a:rPr lang="zh-CN" altLang="en-US" sz="2800" b="1" dirty="0">
                <a:solidFill>
                  <a:schemeClr val="tx1"/>
                </a:solidFill>
                <a:latin typeface="+mn-ea"/>
                <a:ea typeface="+mn-ea"/>
              </a:rPr>
              <a:t>⑵这时，老师也加入做游戏的队伍。他的</a:t>
            </a:r>
            <a:r>
              <a:rPr lang="zh-CN" altLang="en-US" sz="2800" b="1" dirty="0" smtClean="0">
                <a:solidFill>
                  <a:schemeClr val="tx1"/>
                </a:solidFill>
                <a:latin typeface="+mn-ea"/>
                <a:ea typeface="+mn-ea"/>
              </a:rPr>
              <a:t>年龄是</a:t>
            </a:r>
            <a:r>
              <a:rPr lang="en-US" altLang="zh-CN" sz="2800" b="1" dirty="0" smtClean="0">
                <a:solidFill>
                  <a:schemeClr val="tx1"/>
                </a:solidFill>
                <a:latin typeface="+mn-ea"/>
                <a:ea typeface="+mn-ea"/>
              </a:rPr>
              <a:t>45</a:t>
            </a:r>
            <a:r>
              <a:rPr lang="zh-CN" altLang="en-US" sz="2800" b="1" dirty="0" smtClean="0">
                <a:solidFill>
                  <a:schemeClr val="tx1"/>
                </a:solidFill>
                <a:latin typeface="+mn-ea"/>
                <a:ea typeface="+mn-ea"/>
              </a:rPr>
              <a:t>岁</a:t>
            </a:r>
            <a:r>
              <a:rPr lang="zh-CN" altLang="en-US" sz="2800" b="1" dirty="0">
                <a:solidFill>
                  <a:schemeClr val="tx1"/>
                </a:solidFill>
                <a:latin typeface="+mn-ea"/>
                <a:ea typeface="+mn-ea"/>
              </a:rPr>
              <a:t>，估计并计算此时做游戏的人</a:t>
            </a:r>
            <a:r>
              <a:rPr lang="zh-CN" altLang="en-US" sz="2800" b="1" dirty="0" smtClean="0">
                <a:solidFill>
                  <a:schemeClr val="tx1"/>
                </a:solidFill>
                <a:latin typeface="+mn-ea"/>
                <a:ea typeface="+mn-ea"/>
              </a:rPr>
              <a:t>的平均年龄</a:t>
            </a:r>
            <a:r>
              <a:rPr lang="zh-CN" altLang="en-US" sz="2800" b="1" dirty="0">
                <a:solidFill>
                  <a:schemeClr val="tx1"/>
                </a:solidFill>
                <a:latin typeface="+mn-ea"/>
                <a:ea typeface="+mn-ea"/>
              </a:rPr>
              <a:t>。</a:t>
            </a:r>
            <a:r>
              <a:rPr lang="zh-CN" altLang="en-US" sz="2800" b="1" dirty="0" smtClean="0">
                <a:solidFill>
                  <a:schemeClr val="tx1"/>
                </a:solidFill>
                <a:latin typeface="+mn-ea"/>
                <a:ea typeface="+mn-ea"/>
              </a:rPr>
              <a:t>说一说</a:t>
            </a:r>
            <a:r>
              <a:rPr lang="zh-CN" altLang="en-US" sz="2800" b="1" dirty="0">
                <a:solidFill>
                  <a:schemeClr val="tx1"/>
                </a:solidFill>
                <a:latin typeface="+mn-ea"/>
                <a:ea typeface="+mn-ea"/>
              </a:rPr>
              <a:t>你对平均数的认识。</a:t>
            </a:r>
            <a:endParaRPr lang="zh-CN" altLang="en-US" sz="2800" b="1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43496" y="2500306"/>
            <a:ext cx="774492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 smtClean="0">
                <a:latin typeface="华文楷体" pitchFamily="2" charset="-122"/>
                <a:ea typeface="华文楷体" pitchFamily="2" charset="-122"/>
              </a:rPr>
              <a:t>(1)(7×3+8×3+9×2)÷(3+3+2)=7</a:t>
            </a:r>
            <a:r>
              <a:rPr lang="en-US" sz="2800" i="1" dirty="0" smtClean="0">
                <a:latin typeface="华文楷体" pitchFamily="2" charset="-122"/>
                <a:ea typeface="华文楷体" pitchFamily="2" charset="-122"/>
              </a:rPr>
              <a:t>.</a:t>
            </a:r>
            <a:r>
              <a:rPr lang="en-US" sz="2800" dirty="0" smtClean="0">
                <a:latin typeface="华文楷体" pitchFamily="2" charset="-122"/>
                <a:ea typeface="华文楷体" pitchFamily="2" charset="-122"/>
              </a:rPr>
              <a:t>875(</a:t>
            </a:r>
            <a:r>
              <a:rPr lang="zh-CN" altLang="en-US" sz="2800" dirty="0" smtClean="0">
                <a:latin typeface="华文楷体" pitchFamily="2" charset="-122"/>
                <a:ea typeface="华文楷体" pitchFamily="2" charset="-122"/>
              </a:rPr>
              <a:t>岁</a:t>
            </a:r>
            <a:r>
              <a:rPr lang="en-US" sz="2800" dirty="0" smtClean="0">
                <a:latin typeface="华文楷体" pitchFamily="2" charset="-122"/>
                <a:ea typeface="华文楷体" pitchFamily="2" charset="-122"/>
              </a:rPr>
              <a:t>)</a:t>
            </a:r>
            <a:endParaRPr lang="zh-CN" altLang="en-US" sz="28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57760" y="4857760"/>
            <a:ext cx="831869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i="1" dirty="0" smtClean="0"/>
              <a:t>　</a:t>
            </a:r>
            <a:r>
              <a:rPr lang="en-US" sz="2800" dirty="0" smtClean="0">
                <a:latin typeface="华文楷体" pitchFamily="2" charset="-122"/>
                <a:ea typeface="华文楷体" pitchFamily="2" charset="-122"/>
              </a:rPr>
              <a:t>(2)(7×3+8×3+9×2+45)÷(3+3+2+1)=12(</a:t>
            </a:r>
            <a:r>
              <a:rPr lang="zh-CN" altLang="en-US" sz="2800" dirty="0" smtClean="0">
                <a:latin typeface="华文楷体" pitchFamily="2" charset="-122"/>
                <a:ea typeface="华文楷体" pitchFamily="2" charset="-122"/>
              </a:rPr>
              <a:t>岁</a:t>
            </a:r>
            <a:r>
              <a:rPr lang="en-US" sz="2800" dirty="0" smtClean="0">
                <a:latin typeface="华文楷体" pitchFamily="2" charset="-122"/>
                <a:ea typeface="华文楷体" pitchFamily="2" charset="-122"/>
              </a:rPr>
              <a:t>)</a:t>
            </a:r>
            <a:endParaRPr lang="zh-CN" altLang="en-US" sz="2800" dirty="0" smtClean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38858" y="5357826"/>
            <a:ext cx="692948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 smtClean="0"/>
              <a:t>对于年龄这一组数据</a:t>
            </a:r>
            <a:r>
              <a:rPr lang="en-US" sz="2800" dirty="0" smtClean="0"/>
              <a:t>,</a:t>
            </a:r>
            <a:r>
              <a:rPr lang="en-US" sz="28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45</a:t>
            </a:r>
            <a:r>
              <a:rPr lang="zh-CN" altLang="en-US" sz="2800" dirty="0" smtClean="0"/>
              <a:t>是个极端数据</a:t>
            </a:r>
            <a:r>
              <a:rPr lang="en-US" sz="2800" dirty="0" smtClean="0"/>
              <a:t>,</a:t>
            </a:r>
            <a:r>
              <a:rPr lang="zh-CN" altLang="en-US" sz="2800" dirty="0" smtClean="0"/>
              <a:t>对平均年龄会有影响的。</a:t>
            </a:r>
            <a:endParaRPr lang="zh-CN" altLang="en-US" sz="28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434" name="Group 2"/>
          <p:cNvGrpSpPr/>
          <p:nvPr/>
        </p:nvGrpSpPr>
        <p:grpSpPr bwMode="auto">
          <a:xfrm>
            <a:off x="6372225" y="333375"/>
            <a:ext cx="2411413" cy="1008063"/>
            <a:chOff x="0" y="0"/>
            <a:chExt cx="1633" cy="635"/>
          </a:xfrm>
        </p:grpSpPr>
        <p:pic>
          <p:nvPicPr>
            <p:cNvPr id="18447" name="Picture 3" descr="1"/>
            <p:cNvPicPr>
              <a:picLocks noChangeAspect="1" noChangeArrowheads="1"/>
            </p:cNvPicPr>
            <p:nvPr/>
          </p:nvPicPr>
          <p:blipFill>
            <a:blip r:embed="rId1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8448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91403" tIns="45700" rIns="91403" bIns="45700" anchor="ctr"/>
            <a:lstStyle/>
            <a:p>
              <a:pPr algn="r" defTabSz="923925">
                <a:buFont typeface="Arial" panose="020B0604020202020204" pitchFamily="34" charset="0"/>
                <a:buNone/>
              </a:pPr>
              <a:r>
                <a:rPr lang="zh-CN" altLang="en-US" sz="3200">
                  <a:ea typeface="黑体" panose="02010609060101010101" pitchFamily="49" charset="-122"/>
                </a:rPr>
                <a:t>作业设计</a:t>
              </a:r>
              <a:endParaRPr lang="zh-CN" altLang="en-US" sz="3200">
                <a:ea typeface="黑体" panose="02010609060101010101" pitchFamily="49" charset="-122"/>
              </a:endParaRPr>
            </a:p>
          </p:txBody>
        </p:sp>
      </p:grpSp>
      <p:grpSp>
        <p:nvGrpSpPr>
          <p:cNvPr id="18435" name="Group 17"/>
          <p:cNvGrpSpPr/>
          <p:nvPr/>
        </p:nvGrpSpPr>
        <p:grpSpPr bwMode="auto">
          <a:xfrm>
            <a:off x="1403350" y="1268413"/>
            <a:ext cx="1800225" cy="792162"/>
            <a:chOff x="1066" y="2795"/>
            <a:chExt cx="1134" cy="499"/>
          </a:xfrm>
        </p:grpSpPr>
        <p:sp>
          <p:nvSpPr>
            <p:cNvPr id="18445" name="AutoShape 13"/>
            <p:cNvSpPr>
              <a:spLocks noChangeArrowheads="1"/>
            </p:cNvSpPr>
            <p:nvPr/>
          </p:nvSpPr>
          <p:spPr bwMode="auto">
            <a:xfrm>
              <a:off x="1066" y="2795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 algn="ctr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>
                <a:latin typeface="Calibri" panose="020F0502020204030204" pitchFamily="34" charset="0"/>
              </a:endParaRPr>
            </a:p>
          </p:txBody>
        </p:sp>
        <p:sp>
          <p:nvSpPr>
            <p:cNvPr id="18446" name="Text Box 14">
              <a:hlinkClick r:id="rId2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156" y="2840"/>
              <a:ext cx="953" cy="365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 dirty="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 dirty="0">
                  <a:latin typeface="楷体_GB2312" pitchFamily="49" charset="-122"/>
                  <a:ea typeface="楷体_GB2312" pitchFamily="49" charset="-122"/>
                </a:rPr>
                <a:t>1</a:t>
              </a:r>
              <a:endParaRPr lang="en-US" altLang="zh-CN" sz="3200" dirty="0"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grpSp>
        <p:nvGrpSpPr>
          <p:cNvPr id="18436" name="Group 18"/>
          <p:cNvGrpSpPr/>
          <p:nvPr/>
        </p:nvGrpSpPr>
        <p:grpSpPr bwMode="auto">
          <a:xfrm>
            <a:off x="4427538" y="1268413"/>
            <a:ext cx="1800225" cy="792162"/>
            <a:chOff x="3016" y="2750"/>
            <a:chExt cx="1134" cy="499"/>
          </a:xfrm>
        </p:grpSpPr>
        <p:sp>
          <p:nvSpPr>
            <p:cNvPr id="18443" name="AutoShape 15">
              <a:hlinkClick r:id="rId3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016" y="2750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 algn="ctr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>
                <a:latin typeface="Calibri" panose="020F0502020204030204" pitchFamily="34" charset="0"/>
              </a:endParaRPr>
            </a:p>
          </p:txBody>
        </p:sp>
        <p:sp>
          <p:nvSpPr>
            <p:cNvPr id="18444" name="Text Box 16">
              <a:hlinkClick r:id="rId3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3107" y="2795"/>
              <a:ext cx="953" cy="365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 dirty="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 dirty="0">
                  <a:latin typeface="楷体_GB2312" pitchFamily="49" charset="-122"/>
                  <a:ea typeface="楷体_GB2312" pitchFamily="49" charset="-122"/>
                </a:rPr>
                <a:t>2</a:t>
              </a:r>
              <a:endParaRPr lang="en-US" altLang="zh-CN" sz="3200" dirty="0"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grpSp>
        <p:nvGrpSpPr>
          <p:cNvPr id="5" name="Group 28"/>
          <p:cNvGrpSpPr/>
          <p:nvPr/>
        </p:nvGrpSpPr>
        <p:grpSpPr bwMode="auto">
          <a:xfrm>
            <a:off x="1901825" y="3068638"/>
            <a:ext cx="4686300" cy="1873250"/>
            <a:chOff x="1198" y="1887"/>
            <a:chExt cx="2952" cy="1180"/>
          </a:xfrm>
        </p:grpSpPr>
        <p:pic>
          <p:nvPicPr>
            <p:cNvPr id="18441" name="Picture 15" descr="男天使"/>
            <p:cNvPicPr>
              <a:picLocks noChangeAspect="1" noChangeArrowheads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>
              <a:off x="2744" y="1933"/>
              <a:ext cx="1406" cy="11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8442" name="AutoShape 27"/>
            <p:cNvSpPr>
              <a:spLocks noChangeArrowheads="1"/>
            </p:cNvSpPr>
            <p:nvPr/>
          </p:nvSpPr>
          <p:spPr bwMode="auto">
            <a:xfrm>
              <a:off x="1198" y="1887"/>
              <a:ext cx="1232" cy="677"/>
            </a:xfrm>
            <a:prstGeom prst="wedgeRoundRectCallout">
              <a:avLst>
                <a:gd name="adj1" fmla="val 68606"/>
                <a:gd name="adj2" fmla="val 62222"/>
                <a:gd name="adj3" fmla="val 16667"/>
              </a:avLst>
            </a:prstGeom>
            <a:solidFill>
              <a:srgbClr val="FFFFFF"/>
            </a:solidFill>
            <a:ln w="19050">
              <a:solidFill>
                <a:srgbClr val="3399FF"/>
              </a:solidFill>
              <a:miter lim="800000"/>
            </a:ln>
          </p:spPr>
          <p:txBody>
            <a:bodyPr/>
            <a:lstStyle/>
            <a:p>
              <a:pPr>
                <a:lnSpc>
                  <a:spcPct val="120000"/>
                </a:lnSpc>
              </a:pPr>
              <a:r>
                <a:rPr lang="zh-CN" altLang="en-US" sz="2800" dirty="0" smtClean="0">
                  <a:solidFill>
                    <a:srgbClr val="FF3399"/>
                  </a:solidFill>
                  <a:latin typeface="楷体_GB2312" pitchFamily="49" charset="-122"/>
                  <a:ea typeface="楷体_GB2312" pitchFamily="49" charset="-122"/>
                </a:rPr>
                <a:t>小试牛刀，加油呦</a:t>
              </a:r>
              <a:r>
                <a:rPr lang="zh-CN" altLang="en-US" sz="2800" dirty="0">
                  <a:solidFill>
                    <a:srgbClr val="FF3399"/>
                  </a:solidFill>
                  <a:latin typeface="楷体_GB2312" pitchFamily="49" charset="-122"/>
                  <a:ea typeface="楷体_GB2312" pitchFamily="49" charset="-122"/>
                </a:rPr>
                <a:t>！</a:t>
              </a:r>
              <a:endParaRPr lang="en-US" altLang="zh-CN" sz="2800" dirty="0">
                <a:solidFill>
                  <a:srgbClr val="FF3399"/>
                </a:solidFill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grpSp>
        <p:nvGrpSpPr>
          <p:cNvPr id="18438" name="Group 16"/>
          <p:cNvGrpSpPr/>
          <p:nvPr/>
        </p:nvGrpSpPr>
        <p:grpSpPr bwMode="auto">
          <a:xfrm>
            <a:off x="6011863" y="5805488"/>
            <a:ext cx="1684337" cy="877887"/>
            <a:chOff x="2699" y="3612"/>
            <a:chExt cx="1061" cy="553"/>
          </a:xfrm>
        </p:grpSpPr>
        <p:pic>
          <p:nvPicPr>
            <p:cNvPr id="18439" name="Picture 34">
              <a:hlinkClick r:id="" action="ppaction://hlinkshowjump?jump=firstslide"/>
            </p:cNvPr>
            <p:cNvPicPr>
              <a:picLocks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2699" y="3612"/>
              <a:ext cx="1043" cy="552"/>
            </a:xfrm>
            <a:prstGeom prst="rect">
              <a:avLst/>
            </a:prstGeom>
            <a:noFill/>
            <a:ln w="9525">
              <a:noFill/>
              <a:bevel/>
            </a:ln>
          </p:spPr>
        </p:pic>
        <p:sp>
          <p:nvSpPr>
            <p:cNvPr id="18440" name="Text Box 18">
              <a:hlinkClick r:id="rId6" action="ppaction://hlinksldjump" highlightClick="1">
                <a:snd r:embed="rId7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2744" y="3838"/>
              <a:ext cx="1016" cy="327"/>
            </a:xfrm>
            <a:prstGeom prst="rect">
              <a:avLst/>
            </a:prstGeom>
            <a:noFill/>
            <a:ln w="9525">
              <a:noFill/>
              <a:bevel/>
            </a:ln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ea typeface="楷体_GB2312" pitchFamily="49" charset="-122"/>
                </a:rPr>
                <a:t>返回目录</a:t>
              </a:r>
              <a:endParaRPr lang="zh-CN" altLang="en-US" sz="1800" b="0" dirty="0">
                <a:solidFill>
                  <a:schemeClr val="tx1"/>
                </a:solidFill>
                <a:ea typeface="楷体_GB2312" pitchFamily="49" charset="-122"/>
              </a:endParaRP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460" name="Group 38"/>
          <p:cNvGrpSpPr/>
          <p:nvPr/>
        </p:nvGrpSpPr>
        <p:grpSpPr bwMode="auto">
          <a:xfrm>
            <a:off x="3276600" y="188913"/>
            <a:ext cx="1584325" cy="579437"/>
            <a:chOff x="1066" y="2795"/>
            <a:chExt cx="998" cy="365"/>
          </a:xfrm>
        </p:grpSpPr>
        <p:sp>
          <p:nvSpPr>
            <p:cNvPr id="19485" name="AutoShape 39"/>
            <p:cNvSpPr>
              <a:spLocks noChangeArrowheads="1"/>
            </p:cNvSpPr>
            <p:nvPr/>
          </p:nvSpPr>
          <p:spPr bwMode="auto">
            <a:xfrm>
              <a:off x="1066" y="2795"/>
              <a:ext cx="997" cy="363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 algn="ctr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>
                <a:latin typeface="Calibri" panose="020F0502020204030204" pitchFamily="34" charset="0"/>
              </a:endParaRPr>
            </a:p>
          </p:txBody>
        </p:sp>
        <p:sp>
          <p:nvSpPr>
            <p:cNvPr id="19486" name="Text Box 40"/>
            <p:cNvSpPr txBox="1">
              <a:spLocks noChangeArrowheads="1"/>
            </p:cNvSpPr>
            <p:nvPr/>
          </p:nvSpPr>
          <p:spPr bwMode="auto">
            <a:xfrm>
              <a:off x="1111" y="2795"/>
              <a:ext cx="953" cy="365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>
                  <a:latin typeface="楷体_GB2312" pitchFamily="49" charset="-122"/>
                  <a:ea typeface="楷体_GB2312" pitchFamily="49" charset="-122"/>
                </a:rPr>
                <a:t>1</a:t>
              </a:r>
              <a:endParaRPr lang="en-US" altLang="zh-CN" sz="3200"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sp>
        <p:nvSpPr>
          <p:cNvPr id="31" name="TextBox 9"/>
          <p:cNvSpPr txBox="1">
            <a:spLocks noChangeArrowheads="1"/>
          </p:cNvSpPr>
          <p:nvPr/>
        </p:nvSpPr>
        <p:spPr bwMode="auto">
          <a:xfrm>
            <a:off x="-71470" y="764704"/>
            <a:ext cx="8929750" cy="230832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marL="514350" indent="-514350">
              <a:lnSpc>
                <a:spcPct val="150000"/>
              </a:lnSpc>
              <a:buAutoNum type="arabicPeriod"/>
            </a:pPr>
            <a:r>
              <a:rPr lang="zh-CN" altLang="en-US" sz="3200" dirty="0" smtClean="0">
                <a:solidFill>
                  <a:schemeClr val="tx1"/>
                </a:solidFill>
                <a:latin typeface="+mn-ea"/>
                <a:ea typeface="+mn-ea"/>
              </a:rPr>
              <a:t>一个课外阅读小组想了解他们小组成员更喜欢</a:t>
            </a:r>
            <a:endParaRPr lang="en-US" altLang="zh-CN" sz="3200" dirty="0" smtClean="0">
              <a:solidFill>
                <a:schemeClr val="tx1"/>
              </a:solidFill>
              <a:latin typeface="+mn-ea"/>
              <a:ea typeface="+mn-ea"/>
            </a:endParaRPr>
          </a:p>
          <a:p>
            <a:pPr marL="514350" indent="-514350"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   </a:t>
            </a:r>
            <a:r>
              <a:rPr lang="zh-CN" altLang="en-US" sz="3200" dirty="0" smtClean="0">
                <a:solidFill>
                  <a:schemeClr val="tx1"/>
                </a:solidFill>
                <a:latin typeface="+mn-ea"/>
                <a:ea typeface="+mn-ea"/>
              </a:rPr>
              <a:t>科普类读物</a:t>
            </a:r>
            <a:r>
              <a:rPr lang="en-US" sz="3200" dirty="0" smtClean="0">
                <a:solidFill>
                  <a:schemeClr val="tx1"/>
                </a:solidFill>
                <a:latin typeface="+mn-ea"/>
                <a:ea typeface="+mn-ea"/>
              </a:rPr>
              <a:t>,</a:t>
            </a:r>
            <a:r>
              <a:rPr lang="zh-CN" altLang="en-US" sz="3200" dirty="0" smtClean="0">
                <a:solidFill>
                  <a:schemeClr val="tx1"/>
                </a:solidFill>
                <a:latin typeface="+mn-ea"/>
                <a:ea typeface="+mn-ea"/>
              </a:rPr>
              <a:t>还是文艺类读物</a:t>
            </a:r>
            <a:r>
              <a:rPr lang="en-US" sz="3200" dirty="0" smtClean="0">
                <a:solidFill>
                  <a:schemeClr val="tx1"/>
                </a:solidFill>
                <a:latin typeface="+mn-ea"/>
                <a:ea typeface="+mn-ea"/>
              </a:rPr>
              <a:t>,</a:t>
            </a:r>
            <a:r>
              <a:rPr lang="zh-CN" altLang="en-US" sz="3200" dirty="0" smtClean="0">
                <a:solidFill>
                  <a:schemeClr val="tx1"/>
                </a:solidFill>
                <a:latin typeface="+mn-ea"/>
                <a:ea typeface="+mn-ea"/>
              </a:rPr>
              <a:t>于是他们展开了调查</a:t>
            </a:r>
            <a:r>
              <a:rPr lang="en-US" sz="3200" dirty="0" smtClean="0">
                <a:solidFill>
                  <a:schemeClr val="tx1"/>
                </a:solidFill>
                <a:latin typeface="+mn-ea"/>
                <a:ea typeface="+mn-ea"/>
              </a:rPr>
              <a:t>,</a:t>
            </a:r>
            <a:r>
              <a:rPr lang="zh-CN" altLang="en-US" sz="3200" dirty="0" smtClean="0">
                <a:solidFill>
                  <a:schemeClr val="tx1"/>
                </a:solidFill>
                <a:latin typeface="+mn-ea"/>
                <a:ea typeface="+mn-ea"/>
              </a:rPr>
              <a:t>下面是他们调查时使用的评分标准。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graphicFrame>
        <p:nvGraphicFramePr>
          <p:cNvPr id="40" name="表格 39"/>
          <p:cNvGraphicFramePr>
            <a:graphicFrameLocks noGrp="1"/>
          </p:cNvGraphicFramePr>
          <p:nvPr/>
        </p:nvGraphicFramePr>
        <p:xfrm>
          <a:off x="1000100" y="4071942"/>
          <a:ext cx="6929488" cy="1520830"/>
        </p:xfrm>
        <a:graphic>
          <a:graphicData uri="http://schemas.openxmlformats.org/drawingml/2006/table">
            <a:tbl>
              <a:tblPr/>
              <a:tblGrid>
                <a:gridCol w="1039424"/>
                <a:gridCol w="606330"/>
                <a:gridCol w="606330"/>
                <a:gridCol w="606330"/>
                <a:gridCol w="606330"/>
                <a:gridCol w="606330"/>
                <a:gridCol w="606330"/>
                <a:gridCol w="606330"/>
                <a:gridCol w="606330"/>
                <a:gridCol w="1039424"/>
              </a:tblGrid>
              <a:tr h="404815">
                <a:tc>
                  <a:txBody>
                    <a:bodyPr/>
                    <a:lstStyle/>
                    <a:p>
                      <a:pPr algn="ctr">
                        <a:lnSpc>
                          <a:spcPts val="1410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rgbClr val="000000"/>
                        </a:solidFill>
                        <a:latin typeface="+mn-ea"/>
                        <a:ea typeface="+mn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410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rgbClr val="000000"/>
                        </a:solidFill>
                        <a:latin typeface="+mn-ea"/>
                        <a:ea typeface="+mn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410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rgbClr val="000000"/>
                        </a:solidFill>
                        <a:latin typeface="+mn-ea"/>
                        <a:ea typeface="+mn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410"/>
                        </a:lnSpc>
                        <a:spcAft>
                          <a:spcPts val="0"/>
                        </a:spcAft>
                      </a:pPr>
                      <a:endParaRPr lang="en-US" sz="2800" kern="100" dirty="0">
                        <a:solidFill>
                          <a:srgbClr val="000000"/>
                        </a:solidFill>
                        <a:latin typeface="+mn-ea"/>
                        <a:ea typeface="+mn-ea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410"/>
                        </a:lnSpc>
                        <a:spcAft>
                          <a:spcPts val="0"/>
                        </a:spcAft>
                      </a:pPr>
                      <a:endParaRPr lang="en-US" sz="2800" kern="100">
                        <a:solidFill>
                          <a:srgbClr val="000000"/>
                        </a:solidFill>
                        <a:latin typeface="+mn-ea"/>
                        <a:ea typeface="+mn-ea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410"/>
                        </a:lnSpc>
                        <a:spcAft>
                          <a:spcPts val="0"/>
                        </a:spcAft>
                      </a:pPr>
                      <a:endParaRPr lang="en-US" sz="2800" kern="100">
                        <a:solidFill>
                          <a:srgbClr val="000000"/>
                        </a:solidFill>
                        <a:latin typeface="+mn-ea"/>
                        <a:ea typeface="+mn-ea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410"/>
                        </a:lnSpc>
                        <a:spcAft>
                          <a:spcPts val="0"/>
                        </a:spcAft>
                      </a:pPr>
                      <a:endParaRPr lang="en-US" sz="2800" kern="100">
                        <a:solidFill>
                          <a:srgbClr val="000000"/>
                        </a:solidFill>
                        <a:latin typeface="+mn-ea"/>
                        <a:ea typeface="+mn-ea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410"/>
                        </a:lnSpc>
                        <a:spcAft>
                          <a:spcPts val="0"/>
                        </a:spcAft>
                      </a:pPr>
                      <a:endParaRPr lang="en-US" sz="2800" kern="100">
                        <a:solidFill>
                          <a:srgbClr val="000000"/>
                        </a:solidFill>
                        <a:latin typeface="+mn-ea"/>
                        <a:ea typeface="+mn-ea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410"/>
                        </a:lnSpc>
                        <a:spcAft>
                          <a:spcPts val="0"/>
                        </a:spcAft>
                      </a:pPr>
                      <a:endParaRPr lang="en-US" sz="2800" kern="100">
                        <a:solidFill>
                          <a:srgbClr val="000000"/>
                        </a:solidFill>
                        <a:latin typeface="+mn-ea"/>
                        <a:ea typeface="+mn-ea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410"/>
                        </a:lnSpc>
                        <a:spcAft>
                          <a:spcPts val="0"/>
                        </a:spcAft>
                      </a:pPr>
                      <a:endParaRPr lang="en-US" sz="2800" kern="100">
                        <a:solidFill>
                          <a:srgbClr val="000000"/>
                        </a:solidFill>
                        <a:latin typeface="+mn-ea"/>
                        <a:ea typeface="+mn-ea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410"/>
                        </a:lnSpc>
                        <a:spcAft>
                          <a:spcPts val="0"/>
                        </a:spcAft>
                      </a:pPr>
                      <a:endParaRPr lang="en-US" sz="2800" kern="100">
                        <a:solidFill>
                          <a:srgbClr val="000000"/>
                        </a:solidFill>
                        <a:latin typeface="+mn-ea"/>
                        <a:ea typeface="+mn-ea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410"/>
                        </a:lnSpc>
                        <a:spcAft>
                          <a:spcPts val="0"/>
                        </a:spcAft>
                      </a:pPr>
                      <a:endParaRPr lang="en-US" sz="2800" kern="100">
                        <a:solidFill>
                          <a:srgbClr val="000000"/>
                        </a:solidFill>
                        <a:latin typeface="+mn-ea"/>
                        <a:ea typeface="+mn-ea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410"/>
                        </a:lnSpc>
                        <a:spcAft>
                          <a:spcPts val="0"/>
                        </a:spcAft>
                      </a:pPr>
                      <a:endParaRPr lang="en-US" altLang="zh-CN" sz="2800" kern="100" dirty="0" smtClean="0">
                        <a:solidFill>
                          <a:srgbClr val="000000"/>
                        </a:solidFill>
                        <a:latin typeface="+mn-ea"/>
                        <a:ea typeface="+mn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41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 panose="02020603050405020304"/>
                        </a:rPr>
                        <a:t>合计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+mn-ea"/>
                        <a:ea typeface="+mn-ea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4815">
                <a:tc>
                  <a:txBody>
                    <a:bodyPr/>
                    <a:lstStyle/>
                    <a:p>
                      <a:pPr algn="ctr">
                        <a:lnSpc>
                          <a:spcPts val="1410"/>
                        </a:lnSpc>
                        <a:spcAft>
                          <a:spcPts val="0"/>
                        </a:spcAft>
                      </a:pPr>
                      <a:endParaRPr lang="en-US" altLang="zh-CN" sz="2800" kern="100" dirty="0" smtClean="0">
                        <a:solidFill>
                          <a:srgbClr val="000000"/>
                        </a:solidFill>
                        <a:latin typeface="+mn-ea"/>
                        <a:ea typeface="+mn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41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 panose="02020603050405020304"/>
                        </a:rPr>
                        <a:t>科普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+mn-ea"/>
                        <a:ea typeface="+mn-ea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410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ts val="141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5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410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ts val="141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410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ts val="141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410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ts val="141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4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410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ts val="141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410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ts val="141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3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410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ts val="141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4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410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ts val="141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3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410"/>
                        </a:lnSpc>
                        <a:spcAft>
                          <a:spcPts val="0"/>
                        </a:spcAft>
                      </a:pPr>
                      <a:endParaRPr lang="en-US" sz="2800" kern="100">
                        <a:solidFill>
                          <a:srgbClr val="000000"/>
                        </a:solidFill>
                        <a:latin typeface="+mn-ea"/>
                        <a:ea typeface="+mn-ea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4815">
                <a:tc>
                  <a:txBody>
                    <a:bodyPr/>
                    <a:lstStyle/>
                    <a:p>
                      <a:pPr algn="ctr">
                        <a:lnSpc>
                          <a:spcPts val="1410"/>
                        </a:lnSpc>
                        <a:spcAft>
                          <a:spcPts val="0"/>
                        </a:spcAft>
                      </a:pPr>
                      <a:endParaRPr lang="en-US" altLang="zh-CN" sz="2800" kern="100" dirty="0" smtClean="0">
                        <a:solidFill>
                          <a:srgbClr val="000000"/>
                        </a:solidFill>
                        <a:latin typeface="+mn-ea"/>
                        <a:ea typeface="+mn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41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 panose="02020603050405020304"/>
                        </a:rPr>
                        <a:t>文艺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+mn-ea"/>
                        <a:ea typeface="+mn-ea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410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ts val="141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3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410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ts val="141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410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ts val="141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410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ts val="141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4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410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ts val="141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4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410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ts val="141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3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410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ts val="141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5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410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ts val="141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5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410"/>
                        </a:lnSpc>
                        <a:spcAft>
                          <a:spcPts val="0"/>
                        </a:spcAft>
                      </a:pPr>
                      <a:endParaRPr lang="en-US" sz="2800" kern="100" dirty="0">
                        <a:solidFill>
                          <a:srgbClr val="000000"/>
                        </a:solidFill>
                        <a:latin typeface="+mn-ea"/>
                        <a:ea typeface="+mn-ea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86024" name="Picture 8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357422" y="4357694"/>
            <a:ext cx="123825" cy="352425"/>
          </a:xfrm>
          <a:prstGeom prst="rect">
            <a:avLst/>
          </a:prstGeom>
          <a:noFill/>
        </p:spPr>
      </p:pic>
      <p:pic>
        <p:nvPicPr>
          <p:cNvPr id="86023" name="Picture 7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928926" y="4357694"/>
            <a:ext cx="123825" cy="352425"/>
          </a:xfrm>
          <a:prstGeom prst="rect">
            <a:avLst/>
          </a:prstGeom>
          <a:noFill/>
        </p:spPr>
      </p:pic>
      <p:pic>
        <p:nvPicPr>
          <p:cNvPr id="86022" name="Picture 6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500430" y="4357694"/>
            <a:ext cx="123825" cy="352425"/>
          </a:xfrm>
          <a:prstGeom prst="rect">
            <a:avLst/>
          </a:prstGeom>
          <a:noFill/>
        </p:spPr>
      </p:pic>
      <p:pic>
        <p:nvPicPr>
          <p:cNvPr id="86021" name="Picture 5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143372" y="4357694"/>
            <a:ext cx="123825" cy="352425"/>
          </a:xfrm>
          <a:prstGeom prst="rect">
            <a:avLst/>
          </a:prstGeom>
          <a:noFill/>
        </p:spPr>
      </p:pic>
      <p:pic>
        <p:nvPicPr>
          <p:cNvPr id="86020" name="Picture 4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4714876" y="4357694"/>
            <a:ext cx="123825" cy="352425"/>
          </a:xfrm>
          <a:prstGeom prst="rect">
            <a:avLst/>
          </a:prstGeom>
          <a:noFill/>
        </p:spPr>
      </p:pic>
      <p:pic>
        <p:nvPicPr>
          <p:cNvPr id="86019" name="Picture 3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5357818" y="4357694"/>
            <a:ext cx="123825" cy="352425"/>
          </a:xfrm>
          <a:prstGeom prst="rect">
            <a:avLst/>
          </a:prstGeom>
          <a:noFill/>
        </p:spPr>
      </p:pic>
      <p:pic>
        <p:nvPicPr>
          <p:cNvPr id="86018" name="Picture 2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6000760" y="4357694"/>
            <a:ext cx="123825" cy="352425"/>
          </a:xfrm>
          <a:prstGeom prst="rect">
            <a:avLst/>
          </a:prstGeom>
          <a:noFill/>
        </p:spPr>
      </p:pic>
      <p:pic>
        <p:nvPicPr>
          <p:cNvPr id="86017" name="Picture 1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6572264" y="4357694"/>
            <a:ext cx="123825" cy="352425"/>
          </a:xfrm>
          <a:prstGeom prst="rect">
            <a:avLst/>
          </a:prstGeom>
          <a:noFill/>
        </p:spPr>
      </p:pic>
      <p:pic>
        <p:nvPicPr>
          <p:cNvPr id="62465" name="Picture 1" descr="C:\Users\Administrator\Desktop\图片3副本.png"/>
          <p:cNvPicPr>
            <a:picLocks noChangeAspect="1" noChangeArrowheads="1"/>
          </p:cNvPicPr>
          <p:nvPr/>
        </p:nvPicPr>
        <p:blipFill>
          <a:blip r:embed="rId9" cstate="email"/>
          <a:srcRect/>
          <a:stretch>
            <a:fillRect/>
          </a:stretch>
        </p:blipFill>
        <p:spPr bwMode="auto">
          <a:xfrm>
            <a:off x="1285852" y="3068961"/>
            <a:ext cx="6500858" cy="788668"/>
          </a:xfrm>
          <a:prstGeom prst="rect">
            <a:avLst/>
          </a:prstGeom>
          <a:noFill/>
        </p:spPr>
      </p:pic>
      <p:sp>
        <p:nvSpPr>
          <p:cNvPr id="17" name="矩形 16"/>
          <p:cNvSpPr/>
          <p:nvPr/>
        </p:nvSpPr>
        <p:spPr>
          <a:xfrm>
            <a:off x="827584" y="5868561"/>
            <a:ext cx="361349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solidFill>
                  <a:schemeClr val="tx1"/>
                </a:solidFill>
                <a:latin typeface="+mn-ea"/>
                <a:ea typeface="+mn-ea"/>
              </a:rPr>
              <a:t>(1)</a:t>
            </a:r>
            <a:r>
              <a:rPr lang="zh-CN" altLang="zh-CN" sz="2800" dirty="0" smtClean="0">
                <a:solidFill>
                  <a:schemeClr val="tx1"/>
                </a:solidFill>
                <a:latin typeface="+mn-ea"/>
                <a:ea typeface="+mn-ea"/>
              </a:rPr>
              <a:t>将上表填写完整。</a:t>
            </a:r>
            <a:endParaRPr lang="zh-CN" altLang="zh-CN" sz="28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7060249" y="4732484"/>
            <a:ext cx="62709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latin typeface="华文楷体"/>
              </a:rPr>
              <a:t>24</a:t>
            </a:r>
            <a:endParaRPr lang="zh-CN" altLang="en-US" sz="2800" dirty="0">
              <a:latin typeface="华文楷体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7079028" y="5157192"/>
            <a:ext cx="62709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latin typeface="华文楷体"/>
              </a:rPr>
              <a:t>28</a:t>
            </a:r>
            <a:endParaRPr lang="zh-CN" altLang="en-US" sz="2800" dirty="0">
              <a:latin typeface="华文楷体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611560" y="3342908"/>
            <a:ext cx="8064896" cy="14542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(3)</a:t>
            </a:r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根据这些得分判断对于这个组的学生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哪</a:t>
            </a:r>
            <a:endParaRPr lang="en-US" altLang="zh-CN" sz="3200" dirty="0" smtClean="0">
              <a:solidFill>
                <a:schemeClr val="tx1"/>
              </a:solidFill>
              <a:latin typeface="+mn-ea"/>
              <a:ea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   </a:t>
            </a:r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类读物更受欢迎。</a:t>
            </a:r>
            <a:endParaRPr lang="zh-CN" altLang="en-US" sz="3200" dirty="0" smtClean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347864" y="2564904"/>
            <a:ext cx="437940" cy="6516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3200" dirty="0" smtClean="0">
                <a:latin typeface="华文楷体"/>
              </a:rPr>
              <a:t>3</a:t>
            </a:r>
            <a:endParaRPr lang="zh-CN" altLang="en-US" sz="3200" dirty="0">
              <a:latin typeface="华文楷体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11560" y="1052736"/>
            <a:ext cx="8064896" cy="14542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(2)</a:t>
            </a:r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分别计算科普类读物和文艺类读物喜欢</a:t>
            </a:r>
            <a:endParaRPr lang="en-US" altLang="zh-CN" sz="3200" dirty="0" smtClean="0">
              <a:solidFill>
                <a:schemeClr val="tx1"/>
              </a:solidFill>
              <a:latin typeface="+mn-ea"/>
              <a:ea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   </a:t>
            </a:r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程度的平均数。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716016" y="2551652"/>
            <a:ext cx="808235" cy="6516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3200" dirty="0" smtClean="0">
                <a:latin typeface="华文楷体"/>
              </a:rPr>
              <a:t>3.5</a:t>
            </a:r>
            <a:endParaRPr lang="zh-CN" altLang="en-US" sz="3200" dirty="0">
              <a:latin typeface="华文楷体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3347864" y="5138028"/>
            <a:ext cx="224452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dirty="0" smtClean="0">
                <a:latin typeface="华文楷体"/>
              </a:rPr>
              <a:t>文艺类读物</a:t>
            </a:r>
            <a:endParaRPr lang="zh-CN" altLang="en-US" sz="3200" dirty="0">
              <a:latin typeface="华文楷体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85786" y="629647"/>
            <a:ext cx="471795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2</a:t>
            </a:r>
            <a:r>
              <a:rPr lang="en-US" altLang="zh-CN" sz="3200" i="1" dirty="0" smtClean="0">
                <a:solidFill>
                  <a:schemeClr val="tx1"/>
                </a:solidFill>
                <a:latin typeface="+mn-ea"/>
                <a:ea typeface="+mn-ea"/>
              </a:rPr>
              <a:t>.</a:t>
            </a:r>
            <a:r>
              <a:rPr lang="zh-CN" altLang="zh-CN" sz="3200" dirty="0" smtClean="0">
                <a:solidFill>
                  <a:schemeClr val="tx1"/>
                </a:solidFill>
                <a:latin typeface="+mn-ea"/>
              </a:rPr>
              <a:t>求下列数据的平均数。</a:t>
            </a:r>
            <a:endParaRPr lang="zh-CN" altLang="en-US" sz="3200" dirty="0" smtClean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39552" y="1196752"/>
            <a:ext cx="80502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(1)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214414" y="1142984"/>
            <a:ext cx="9001000" cy="14542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234</a:t>
            </a:r>
            <a:r>
              <a:rPr lang="zh-CN" altLang="zh-CN" sz="3200" i="1" dirty="0" smtClean="0">
                <a:solidFill>
                  <a:schemeClr val="tx1"/>
                </a:solidFill>
                <a:latin typeface="+mn-ea"/>
                <a:ea typeface="+mn-ea"/>
              </a:rPr>
              <a:t>　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133</a:t>
            </a:r>
            <a:r>
              <a:rPr lang="zh-CN" altLang="zh-CN" sz="3200" i="1" dirty="0" smtClean="0">
                <a:solidFill>
                  <a:schemeClr val="tx1"/>
                </a:solidFill>
                <a:latin typeface="+mn-ea"/>
                <a:ea typeface="+mn-ea"/>
              </a:rPr>
              <a:t>　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128</a:t>
            </a:r>
            <a:r>
              <a:rPr lang="zh-CN" altLang="zh-CN" sz="3200" i="1" dirty="0" smtClean="0">
                <a:solidFill>
                  <a:schemeClr val="tx1"/>
                </a:solidFill>
                <a:latin typeface="+mn-ea"/>
                <a:ea typeface="+mn-ea"/>
              </a:rPr>
              <a:t>　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92</a:t>
            </a:r>
            <a:r>
              <a:rPr lang="zh-CN" altLang="zh-CN" sz="3200" i="1" dirty="0" smtClean="0">
                <a:solidFill>
                  <a:schemeClr val="tx1"/>
                </a:solidFill>
                <a:latin typeface="+mn-ea"/>
                <a:ea typeface="+mn-ea"/>
              </a:rPr>
              <a:t>　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113</a:t>
            </a:r>
            <a:r>
              <a:rPr lang="zh-CN" altLang="zh-CN" sz="3200" i="1" dirty="0" smtClean="0">
                <a:solidFill>
                  <a:schemeClr val="tx1"/>
                </a:solidFill>
                <a:latin typeface="+mn-ea"/>
                <a:ea typeface="+mn-ea"/>
              </a:rPr>
              <a:t>　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116</a:t>
            </a:r>
            <a:r>
              <a:rPr lang="zh-CN" altLang="zh-CN" sz="3200" i="1" dirty="0" smtClean="0">
                <a:solidFill>
                  <a:schemeClr val="tx1"/>
                </a:solidFill>
                <a:latin typeface="+mn-ea"/>
                <a:ea typeface="+mn-ea"/>
              </a:rPr>
              <a:t>　</a:t>
            </a:r>
            <a:endParaRPr lang="en-US" altLang="zh-CN" sz="3200" i="1" dirty="0" smtClean="0">
              <a:solidFill>
                <a:schemeClr val="tx1"/>
              </a:solidFill>
              <a:latin typeface="+mn-ea"/>
              <a:ea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182</a:t>
            </a:r>
            <a:r>
              <a:rPr lang="zh-CN" altLang="zh-CN" sz="3200" i="1" dirty="0" smtClean="0">
                <a:solidFill>
                  <a:schemeClr val="tx1"/>
                </a:solidFill>
                <a:latin typeface="+mn-ea"/>
                <a:ea typeface="+mn-ea"/>
              </a:rPr>
              <a:t>　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125</a:t>
            </a:r>
            <a:r>
              <a:rPr lang="zh-CN" altLang="zh-CN" sz="3200" i="1" dirty="0" smtClean="0">
                <a:solidFill>
                  <a:schemeClr val="tx1"/>
                </a:solidFill>
                <a:latin typeface="+mn-ea"/>
                <a:ea typeface="+mn-ea"/>
              </a:rPr>
              <a:t>　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92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39552" y="4143380"/>
            <a:ext cx="80502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(2)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180720" y="4143380"/>
            <a:ext cx="555152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42</a:t>
            </a:r>
            <a:r>
              <a:rPr lang="zh-CN" altLang="zh-CN" sz="3200" i="1" dirty="0" smtClean="0">
                <a:solidFill>
                  <a:schemeClr val="tx1"/>
                </a:solidFill>
                <a:latin typeface="+mn-ea"/>
                <a:ea typeface="+mn-ea"/>
              </a:rPr>
              <a:t>　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45</a:t>
            </a:r>
            <a:r>
              <a:rPr lang="zh-CN" altLang="zh-CN" sz="3200" i="1" dirty="0" smtClean="0">
                <a:solidFill>
                  <a:schemeClr val="tx1"/>
                </a:solidFill>
                <a:latin typeface="+mn-ea"/>
                <a:ea typeface="+mn-ea"/>
              </a:rPr>
              <a:t>　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48</a:t>
            </a:r>
            <a:r>
              <a:rPr lang="zh-CN" altLang="zh-CN" sz="3200" i="1" dirty="0" smtClean="0">
                <a:solidFill>
                  <a:schemeClr val="tx1"/>
                </a:solidFill>
                <a:latin typeface="+mn-ea"/>
                <a:ea typeface="+mn-ea"/>
              </a:rPr>
              <a:t>　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30</a:t>
            </a:r>
            <a:r>
              <a:rPr lang="zh-CN" altLang="zh-CN" sz="3200" i="1" dirty="0" smtClean="0">
                <a:solidFill>
                  <a:schemeClr val="tx1"/>
                </a:solidFill>
                <a:latin typeface="+mn-ea"/>
                <a:ea typeface="+mn-ea"/>
              </a:rPr>
              <a:t>　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57</a:t>
            </a:r>
            <a:r>
              <a:rPr lang="zh-CN" altLang="zh-CN" sz="3200" i="1" dirty="0" smtClean="0">
                <a:solidFill>
                  <a:schemeClr val="tx1"/>
                </a:solidFill>
                <a:latin typeface="+mn-ea"/>
                <a:ea typeface="+mn-ea"/>
              </a:rPr>
              <a:t>　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64</a:t>
            </a:r>
            <a:r>
              <a:rPr lang="zh-CN" altLang="zh-CN" sz="3200" i="1" dirty="0" smtClean="0">
                <a:solidFill>
                  <a:schemeClr val="tx1"/>
                </a:solidFill>
                <a:latin typeface="+mn-ea"/>
                <a:ea typeface="+mn-ea"/>
              </a:rPr>
              <a:t>　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43</a:t>
            </a:r>
            <a:endParaRPr lang="zh-CN" altLang="zh-CN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828600" y="2643182"/>
            <a:ext cx="914400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latin typeface="华文楷体"/>
              </a:rPr>
              <a:t>  (234+133+128+92+113+116+182+125+92)÷9</a:t>
            </a:r>
            <a:endParaRPr lang="en-US" altLang="zh-CN" sz="2800" dirty="0" smtClean="0">
              <a:latin typeface="华文楷体"/>
            </a:endParaRPr>
          </a:p>
          <a:p>
            <a:r>
              <a:rPr lang="en-US" altLang="zh-CN" sz="2800" dirty="0" smtClean="0">
                <a:latin typeface="华文楷体"/>
              </a:rPr>
              <a:t> =1215÷9</a:t>
            </a:r>
            <a:endParaRPr lang="en-US" altLang="zh-CN" sz="2800" dirty="0" smtClean="0">
              <a:latin typeface="华文楷体"/>
            </a:endParaRPr>
          </a:p>
          <a:p>
            <a:r>
              <a:rPr lang="en-US" altLang="zh-CN" sz="2800" dirty="0" smtClean="0">
                <a:latin typeface="华文楷体"/>
              </a:rPr>
              <a:t> =135</a:t>
            </a:r>
            <a:endParaRPr lang="zh-CN" altLang="en-US" sz="2800" dirty="0">
              <a:latin typeface="华文楷体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971600" y="5120358"/>
            <a:ext cx="727280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latin typeface="华文楷体"/>
              </a:rPr>
              <a:t> (42+45+48+30+57+64+43)÷7=47</a:t>
            </a:r>
            <a:endParaRPr lang="zh-CN" altLang="en-US" sz="2800" dirty="0">
              <a:latin typeface="华文楷体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2"/>
          <p:cNvGrpSpPr/>
          <p:nvPr/>
        </p:nvGrpSpPr>
        <p:grpSpPr bwMode="auto">
          <a:xfrm>
            <a:off x="5292725" y="6249988"/>
            <a:ext cx="2376488" cy="563562"/>
            <a:chOff x="1474" y="3765"/>
            <a:chExt cx="952" cy="355"/>
          </a:xfrm>
        </p:grpSpPr>
        <p:sp>
          <p:nvSpPr>
            <p:cNvPr id="3" name="AutoShape 13">
              <a:hlinkClick r:id="rId1" action="ppaction://hlinksldjump" highlightClick="1"/>
            </p:cNvPr>
            <p:cNvSpPr>
              <a:spLocks noChangeArrowheads="1"/>
            </p:cNvSpPr>
            <p:nvPr/>
          </p:nvSpPr>
          <p:spPr bwMode="auto">
            <a:xfrm>
              <a:off x="1474" y="3765"/>
              <a:ext cx="907" cy="318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>
                <a:buFont typeface="Arial" panose="020B0604020202020204" pitchFamily="34" charset="0"/>
                <a:buNone/>
              </a:pPr>
              <a:endParaRPr lang="zh-CN" altLang="en-US" sz="1800">
                <a:solidFill>
                  <a:srgbClr val="FF0000"/>
                </a:solidFill>
              </a:endParaRPr>
            </a:p>
          </p:txBody>
        </p:sp>
        <p:sp>
          <p:nvSpPr>
            <p:cNvPr id="4" name="Text Box 14">
              <a:hlinkClick r:id="rId1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93"/>
              <a:ext cx="952" cy="327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Calibri" panose="020F0502020204030204" pitchFamily="34" charset="0"/>
                  <a:ea typeface="楷体_GB2312" pitchFamily="49" charset="-122"/>
                </a:rPr>
                <a:t>返回作业设计</a:t>
              </a:r>
              <a:endParaRPr lang="zh-CN" altLang="en-US" sz="2800" dirty="0">
                <a:solidFill>
                  <a:schemeClr val="tx1"/>
                </a:solidFill>
                <a:latin typeface="Calibri" panose="020F0502020204030204" pitchFamily="34" charset="0"/>
                <a:ea typeface="楷体_GB2312" pitchFamily="49" charset="-122"/>
              </a:endParaRPr>
            </a:p>
          </p:txBody>
        </p:sp>
      </p:grpSp>
      <p:sp>
        <p:nvSpPr>
          <p:cNvPr id="5" name="矩形 4"/>
          <p:cNvSpPr/>
          <p:nvPr/>
        </p:nvSpPr>
        <p:spPr>
          <a:xfrm>
            <a:off x="928662" y="1357298"/>
            <a:ext cx="80502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(3)</a:t>
            </a:r>
            <a:endParaRPr lang="zh-CN" altLang="zh-CN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/>
        </p:nvGraphicFramePr>
        <p:xfrm>
          <a:off x="1857356" y="1785926"/>
          <a:ext cx="4968550" cy="1224136"/>
        </p:xfrm>
        <a:graphic>
          <a:graphicData uri="http://schemas.openxmlformats.org/drawingml/2006/table">
            <a:tbl>
              <a:tblPr/>
              <a:tblGrid>
                <a:gridCol w="1910982"/>
                <a:gridCol w="764392"/>
                <a:gridCol w="764392"/>
                <a:gridCol w="764392"/>
                <a:gridCol w="764392"/>
              </a:tblGrid>
              <a:tr h="612068">
                <a:tc>
                  <a:txBody>
                    <a:bodyPr/>
                    <a:lstStyle/>
                    <a:p>
                      <a:pPr algn="ctr">
                        <a:lnSpc>
                          <a:spcPts val="1410"/>
                        </a:lnSpc>
                        <a:spcAft>
                          <a:spcPts val="0"/>
                        </a:spcAft>
                      </a:pPr>
                      <a:endParaRPr lang="en-US" altLang="zh-CN" sz="2800" kern="100" dirty="0" smtClean="0">
                        <a:solidFill>
                          <a:srgbClr val="000000"/>
                        </a:solidFill>
                        <a:latin typeface="+mn-ea"/>
                        <a:ea typeface="+mn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41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 panose="02020603050405020304"/>
                        </a:rPr>
                        <a:t>数</a:t>
                      </a:r>
                      <a:r>
                        <a:rPr lang="zh-CN" sz="2800" kern="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 panose="02020603050405020304"/>
                        </a:rPr>
                        <a:t>据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+mn-ea"/>
                        <a:ea typeface="+mn-ea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410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ts val="141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24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410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ts val="141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45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410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ts val="141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32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410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ts val="141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20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12068">
                <a:tc>
                  <a:txBody>
                    <a:bodyPr/>
                    <a:lstStyle/>
                    <a:p>
                      <a:pPr algn="ctr">
                        <a:lnSpc>
                          <a:spcPts val="1410"/>
                        </a:lnSpc>
                        <a:spcAft>
                          <a:spcPts val="0"/>
                        </a:spcAft>
                      </a:pPr>
                      <a:endParaRPr lang="en-US" altLang="zh-CN" sz="2800" kern="100" dirty="0" smtClean="0">
                        <a:solidFill>
                          <a:srgbClr val="000000"/>
                        </a:solidFill>
                        <a:latin typeface="+mn-ea"/>
                        <a:ea typeface="+mn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410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 panose="02020603050405020304"/>
                        </a:rPr>
                        <a:t>出</a:t>
                      </a:r>
                      <a:r>
                        <a:rPr lang="zh-CN" sz="2800" kern="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 panose="02020603050405020304"/>
                        </a:rPr>
                        <a:t>现次数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+mn-ea"/>
                        <a:ea typeface="+mn-ea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410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ts val="141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3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410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ts val="141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410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ts val="141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410"/>
                        </a:lnSpc>
                        <a:spcAft>
                          <a:spcPts val="0"/>
                        </a:spcAft>
                      </a:pPr>
                      <a:endParaRPr lang="en-US" sz="2800" kern="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ts val="1410"/>
                        </a:lnSpc>
                        <a:spcAft>
                          <a:spcPts val="0"/>
                        </a:spcAft>
                      </a:pPr>
                      <a:r>
                        <a:rPr lang="en-US" sz="2800" kern="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3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7" name="矩形 6"/>
          <p:cNvSpPr/>
          <p:nvPr/>
        </p:nvSpPr>
        <p:spPr>
          <a:xfrm>
            <a:off x="1475656" y="3571876"/>
            <a:ext cx="6551712" cy="19697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华文楷体"/>
              </a:rPr>
              <a:t>  (24×3+45×2+32×2+20×3)÷10</a:t>
            </a:r>
            <a:endParaRPr lang="en-US" altLang="zh-CN" sz="2800" dirty="0" smtClean="0">
              <a:latin typeface="华文楷体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华文楷体"/>
              </a:rPr>
              <a:t> =286÷10</a:t>
            </a:r>
            <a:endParaRPr lang="en-US" altLang="zh-CN" sz="2800" dirty="0" smtClean="0">
              <a:latin typeface="华文楷体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华文楷体"/>
              </a:rPr>
              <a:t> =28.6</a:t>
            </a:r>
            <a:endParaRPr lang="zh-CN" altLang="en-US" sz="2800" dirty="0">
              <a:latin typeface="华文楷体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530" name="Group 2"/>
          <p:cNvGrpSpPr/>
          <p:nvPr/>
        </p:nvGrpSpPr>
        <p:grpSpPr bwMode="auto">
          <a:xfrm>
            <a:off x="539750" y="1412875"/>
            <a:ext cx="7561263" cy="4751388"/>
            <a:chOff x="975" y="890"/>
            <a:chExt cx="4763" cy="3039"/>
          </a:xfrm>
        </p:grpSpPr>
        <p:grpSp>
          <p:nvGrpSpPr>
            <p:cNvPr id="22537" name="Group 2"/>
            <p:cNvGrpSpPr/>
            <p:nvPr/>
          </p:nvGrpSpPr>
          <p:grpSpPr bwMode="auto">
            <a:xfrm>
              <a:off x="2609" y="1480"/>
              <a:ext cx="3129" cy="2449"/>
              <a:chOff x="0" y="0"/>
              <a:chExt cx="2886" cy="1746"/>
            </a:xfrm>
          </p:grpSpPr>
          <p:sp>
            <p:nvSpPr>
              <p:cNvPr id="22547" name="未知"/>
              <p:cNvSpPr/>
              <p:nvPr/>
            </p:nvSpPr>
            <p:spPr bwMode="auto">
              <a:xfrm>
                <a:off x="1776" y="1458"/>
                <a:ext cx="1104" cy="288"/>
              </a:xfrm>
              <a:custGeom>
                <a:avLst/>
                <a:gdLst>
                  <a:gd name="T0" fmla="*/ 144 w 1104"/>
                  <a:gd name="T1" fmla="*/ 288 h 288"/>
                  <a:gd name="T2" fmla="*/ 1104 w 1104"/>
                  <a:gd name="T3" fmla="*/ 96 h 288"/>
                  <a:gd name="T4" fmla="*/ 0 w 1104"/>
                  <a:gd name="T5" fmla="*/ 0 h 288"/>
                  <a:gd name="T6" fmla="*/ 144 w 1104"/>
                  <a:gd name="T7" fmla="*/ 288 h 288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104"/>
                  <a:gd name="T13" fmla="*/ 0 h 288"/>
                  <a:gd name="T14" fmla="*/ 1104 w 1104"/>
                  <a:gd name="T15" fmla="*/ 288 h 288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104" h="288">
                    <a:moveTo>
                      <a:pt x="144" y="288"/>
                    </a:moveTo>
                    <a:lnTo>
                      <a:pt x="1104" y="96"/>
                    </a:lnTo>
                    <a:lnTo>
                      <a:pt x="0" y="0"/>
                    </a:lnTo>
                    <a:lnTo>
                      <a:pt x="144" y="288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5F5F5F"/>
                  </a:gs>
                  <a:gs pos="100000">
                    <a:schemeClr val="bg1"/>
                  </a:gs>
                </a:gsLst>
                <a:path path="rect">
                  <a:fillToRect t="100000" r="100000"/>
                </a:path>
              </a:gradFill>
              <a:ln w="9525">
                <a:noFill/>
                <a:rou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548" name="未知"/>
              <p:cNvSpPr/>
              <p:nvPr/>
            </p:nvSpPr>
            <p:spPr bwMode="auto">
              <a:xfrm>
                <a:off x="0" y="738"/>
                <a:ext cx="1920" cy="1008"/>
              </a:xfrm>
              <a:custGeom>
                <a:avLst/>
                <a:gdLst>
                  <a:gd name="T0" fmla="*/ 1920 w 1920"/>
                  <a:gd name="T1" fmla="*/ 1008 h 1008"/>
                  <a:gd name="T2" fmla="*/ 0 w 1920"/>
                  <a:gd name="T3" fmla="*/ 384 h 1008"/>
                  <a:gd name="T4" fmla="*/ 0 w 1920"/>
                  <a:gd name="T5" fmla="*/ 0 h 1008"/>
                  <a:gd name="T6" fmla="*/ 1920 w 1920"/>
                  <a:gd name="T7" fmla="*/ 432 h 1008"/>
                  <a:gd name="T8" fmla="*/ 1920 w 1920"/>
                  <a:gd name="T9" fmla="*/ 1008 h 100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920"/>
                  <a:gd name="T16" fmla="*/ 0 h 1008"/>
                  <a:gd name="T17" fmla="*/ 1920 w 1920"/>
                  <a:gd name="T18" fmla="*/ 1008 h 100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920" h="1008">
                    <a:moveTo>
                      <a:pt x="1920" y="1008"/>
                    </a:moveTo>
                    <a:lnTo>
                      <a:pt x="0" y="384"/>
                    </a:lnTo>
                    <a:lnTo>
                      <a:pt x="0" y="0"/>
                    </a:lnTo>
                    <a:lnTo>
                      <a:pt x="1920" y="432"/>
                    </a:lnTo>
                    <a:lnTo>
                      <a:pt x="1920" y="1008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003366"/>
                  </a:gs>
                  <a:gs pos="50000">
                    <a:srgbClr val="336699"/>
                  </a:gs>
                  <a:gs pos="100000">
                    <a:srgbClr val="003366"/>
                  </a:gs>
                </a:gsLst>
                <a:lin ang="2700000" scaled="1"/>
              </a:gradFill>
              <a:ln w="9525" cmpd="sng">
                <a:solidFill>
                  <a:srgbClr val="FF9933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549" name="未知"/>
              <p:cNvSpPr/>
              <p:nvPr/>
            </p:nvSpPr>
            <p:spPr bwMode="auto">
              <a:xfrm>
                <a:off x="0" y="738"/>
                <a:ext cx="2160" cy="432"/>
              </a:xfrm>
              <a:custGeom>
                <a:avLst/>
                <a:gdLst>
                  <a:gd name="T0" fmla="*/ 0 w 2160"/>
                  <a:gd name="T1" fmla="*/ 0 h 432"/>
                  <a:gd name="T2" fmla="*/ 1920 w 2160"/>
                  <a:gd name="T3" fmla="*/ 432 h 432"/>
                  <a:gd name="T4" fmla="*/ 2160 w 2160"/>
                  <a:gd name="T5" fmla="*/ 336 h 432"/>
                  <a:gd name="T6" fmla="*/ 336 w 2160"/>
                  <a:gd name="T7" fmla="*/ 0 h 432"/>
                  <a:gd name="T8" fmla="*/ 0 w 2160"/>
                  <a:gd name="T9" fmla="*/ 0 h 43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160"/>
                  <a:gd name="T16" fmla="*/ 0 h 432"/>
                  <a:gd name="T17" fmla="*/ 2160 w 2160"/>
                  <a:gd name="T18" fmla="*/ 432 h 43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160" h="432">
                    <a:moveTo>
                      <a:pt x="0" y="0"/>
                    </a:moveTo>
                    <a:lnTo>
                      <a:pt x="1920" y="432"/>
                    </a:lnTo>
                    <a:lnTo>
                      <a:pt x="2160" y="336"/>
                    </a:lnTo>
                    <a:lnTo>
                      <a:pt x="336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89854"/>
              </a:solidFill>
              <a:ln w="9525" cap="flat" cmpd="sng">
                <a:solidFill>
                  <a:srgbClr val="FF9933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550" name="未知"/>
              <p:cNvSpPr/>
              <p:nvPr/>
            </p:nvSpPr>
            <p:spPr bwMode="auto">
              <a:xfrm>
                <a:off x="300" y="474"/>
                <a:ext cx="1860" cy="600"/>
              </a:xfrm>
              <a:custGeom>
                <a:avLst/>
                <a:gdLst>
                  <a:gd name="T0" fmla="*/ 1860 w 1860"/>
                  <a:gd name="T1" fmla="*/ 600 h 600"/>
                  <a:gd name="T2" fmla="*/ 0 w 1860"/>
                  <a:gd name="T3" fmla="*/ 264 h 600"/>
                  <a:gd name="T4" fmla="*/ 0 w 1860"/>
                  <a:gd name="T5" fmla="*/ 0 h 600"/>
                  <a:gd name="T6" fmla="*/ 1860 w 1860"/>
                  <a:gd name="T7" fmla="*/ 168 h 600"/>
                  <a:gd name="T8" fmla="*/ 1860 w 1860"/>
                  <a:gd name="T9" fmla="*/ 600 h 60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860"/>
                  <a:gd name="T16" fmla="*/ 0 h 600"/>
                  <a:gd name="T17" fmla="*/ 1860 w 1860"/>
                  <a:gd name="T18" fmla="*/ 600 h 60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860" h="600">
                    <a:moveTo>
                      <a:pt x="1860" y="600"/>
                    </a:moveTo>
                    <a:lnTo>
                      <a:pt x="0" y="264"/>
                    </a:lnTo>
                    <a:lnTo>
                      <a:pt x="0" y="0"/>
                    </a:lnTo>
                    <a:lnTo>
                      <a:pt x="1860" y="168"/>
                    </a:lnTo>
                    <a:lnTo>
                      <a:pt x="1860" y="600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336699"/>
                  </a:gs>
                  <a:gs pos="50000">
                    <a:srgbClr val="0099CC"/>
                  </a:gs>
                  <a:gs pos="100000">
                    <a:srgbClr val="336699"/>
                  </a:gs>
                </a:gsLst>
                <a:lin ang="2700000" scaled="1"/>
              </a:gradFill>
              <a:ln w="9525" cap="flat" cmpd="sng">
                <a:solidFill>
                  <a:srgbClr val="FF9933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551" name="未知"/>
              <p:cNvSpPr/>
              <p:nvPr/>
            </p:nvSpPr>
            <p:spPr bwMode="auto">
              <a:xfrm>
                <a:off x="300" y="450"/>
                <a:ext cx="2244" cy="192"/>
              </a:xfrm>
              <a:custGeom>
                <a:avLst/>
                <a:gdLst>
                  <a:gd name="T0" fmla="*/ 0 w 2244"/>
                  <a:gd name="T1" fmla="*/ 24 h 192"/>
                  <a:gd name="T2" fmla="*/ 420 w 2244"/>
                  <a:gd name="T3" fmla="*/ 0 h 192"/>
                  <a:gd name="T4" fmla="*/ 2244 w 2244"/>
                  <a:gd name="T5" fmla="*/ 96 h 192"/>
                  <a:gd name="T6" fmla="*/ 1860 w 2244"/>
                  <a:gd name="T7" fmla="*/ 192 h 192"/>
                  <a:gd name="T8" fmla="*/ 0 w 2244"/>
                  <a:gd name="T9" fmla="*/ 24 h 19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244"/>
                  <a:gd name="T16" fmla="*/ 0 h 192"/>
                  <a:gd name="T17" fmla="*/ 2244 w 2244"/>
                  <a:gd name="T18" fmla="*/ 192 h 19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244" h="192">
                    <a:moveTo>
                      <a:pt x="0" y="24"/>
                    </a:moveTo>
                    <a:lnTo>
                      <a:pt x="420" y="0"/>
                    </a:lnTo>
                    <a:lnTo>
                      <a:pt x="2244" y="96"/>
                    </a:lnTo>
                    <a:lnTo>
                      <a:pt x="1860" y="192"/>
                    </a:lnTo>
                    <a:lnTo>
                      <a:pt x="0" y="24"/>
                    </a:lnTo>
                    <a:close/>
                  </a:path>
                </a:pathLst>
              </a:custGeom>
              <a:solidFill>
                <a:srgbClr val="C0B480"/>
              </a:solidFill>
              <a:ln w="9525" cap="flat" cmpd="sng">
                <a:solidFill>
                  <a:srgbClr val="FF9933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552" name="未知"/>
              <p:cNvSpPr/>
              <p:nvPr/>
            </p:nvSpPr>
            <p:spPr bwMode="auto">
              <a:xfrm>
                <a:off x="672" y="66"/>
                <a:ext cx="1872" cy="480"/>
              </a:xfrm>
              <a:custGeom>
                <a:avLst/>
                <a:gdLst>
                  <a:gd name="T0" fmla="*/ 0 w 1872"/>
                  <a:gd name="T1" fmla="*/ 384 h 480"/>
                  <a:gd name="T2" fmla="*/ 0 w 1872"/>
                  <a:gd name="T3" fmla="*/ 78 h 480"/>
                  <a:gd name="T4" fmla="*/ 1872 w 1872"/>
                  <a:gd name="T5" fmla="*/ 0 h 480"/>
                  <a:gd name="T6" fmla="*/ 1872 w 1872"/>
                  <a:gd name="T7" fmla="*/ 480 h 480"/>
                  <a:gd name="T8" fmla="*/ 0 w 1872"/>
                  <a:gd name="T9" fmla="*/ 384 h 48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872"/>
                  <a:gd name="T16" fmla="*/ 0 h 480"/>
                  <a:gd name="T17" fmla="*/ 1872 w 1872"/>
                  <a:gd name="T18" fmla="*/ 480 h 48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872" h="480">
                    <a:moveTo>
                      <a:pt x="0" y="384"/>
                    </a:moveTo>
                    <a:lnTo>
                      <a:pt x="0" y="78"/>
                    </a:lnTo>
                    <a:lnTo>
                      <a:pt x="1872" y="0"/>
                    </a:lnTo>
                    <a:lnTo>
                      <a:pt x="1872" y="480"/>
                    </a:lnTo>
                    <a:lnTo>
                      <a:pt x="0" y="384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008080"/>
                  </a:gs>
                  <a:gs pos="50000">
                    <a:srgbClr val="33CCCC"/>
                  </a:gs>
                  <a:gs pos="100000">
                    <a:srgbClr val="008080"/>
                  </a:gs>
                </a:gsLst>
                <a:lin ang="2700000" scaled="1"/>
              </a:gradFill>
              <a:ln w="9525" cap="flat" cmpd="sng">
                <a:solidFill>
                  <a:srgbClr val="FF9933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553" name="未知"/>
              <p:cNvSpPr/>
              <p:nvPr/>
            </p:nvSpPr>
            <p:spPr bwMode="auto">
              <a:xfrm>
                <a:off x="678" y="0"/>
                <a:ext cx="2208" cy="150"/>
              </a:xfrm>
              <a:custGeom>
                <a:avLst/>
                <a:gdLst>
                  <a:gd name="T0" fmla="*/ 0 w 2208"/>
                  <a:gd name="T1" fmla="*/ 150 h 150"/>
                  <a:gd name="T2" fmla="*/ 276 w 2208"/>
                  <a:gd name="T3" fmla="*/ 66 h 150"/>
                  <a:gd name="T4" fmla="*/ 2208 w 2208"/>
                  <a:gd name="T5" fmla="*/ 0 h 150"/>
                  <a:gd name="T6" fmla="*/ 1860 w 2208"/>
                  <a:gd name="T7" fmla="*/ 132 h 150"/>
                  <a:gd name="T8" fmla="*/ 0 w 2208"/>
                  <a:gd name="T9" fmla="*/ 150 h 15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208"/>
                  <a:gd name="T16" fmla="*/ 0 h 150"/>
                  <a:gd name="T17" fmla="*/ 2208 w 2208"/>
                  <a:gd name="T18" fmla="*/ 150 h 15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208" h="150">
                    <a:moveTo>
                      <a:pt x="0" y="150"/>
                    </a:moveTo>
                    <a:lnTo>
                      <a:pt x="276" y="66"/>
                    </a:lnTo>
                    <a:lnTo>
                      <a:pt x="2208" y="0"/>
                    </a:lnTo>
                    <a:lnTo>
                      <a:pt x="1860" y="132"/>
                    </a:lnTo>
                    <a:lnTo>
                      <a:pt x="0" y="150"/>
                    </a:lnTo>
                    <a:close/>
                  </a:path>
                </a:pathLst>
              </a:custGeom>
              <a:solidFill>
                <a:srgbClr val="CDC39B"/>
              </a:solidFill>
              <a:ln w="9525" cap="flat" cmpd="sng">
                <a:solidFill>
                  <a:srgbClr val="FF9933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554" name="未知"/>
              <p:cNvSpPr/>
              <p:nvPr/>
            </p:nvSpPr>
            <p:spPr bwMode="auto">
              <a:xfrm>
                <a:off x="1920" y="0"/>
                <a:ext cx="960" cy="1746"/>
              </a:xfrm>
              <a:custGeom>
                <a:avLst/>
                <a:gdLst>
                  <a:gd name="T0" fmla="*/ 0 w 960"/>
                  <a:gd name="T1" fmla="*/ 1746 h 1746"/>
                  <a:gd name="T2" fmla="*/ 0 w 960"/>
                  <a:gd name="T3" fmla="*/ 1170 h 1746"/>
                  <a:gd name="T4" fmla="*/ 240 w 960"/>
                  <a:gd name="T5" fmla="*/ 1074 h 1746"/>
                  <a:gd name="T6" fmla="*/ 240 w 960"/>
                  <a:gd name="T7" fmla="*/ 642 h 1746"/>
                  <a:gd name="T8" fmla="*/ 624 w 960"/>
                  <a:gd name="T9" fmla="*/ 546 h 1746"/>
                  <a:gd name="T10" fmla="*/ 624 w 960"/>
                  <a:gd name="T11" fmla="*/ 126 h 1746"/>
                  <a:gd name="T12" fmla="*/ 960 w 960"/>
                  <a:gd name="T13" fmla="*/ 0 h 1746"/>
                  <a:gd name="T14" fmla="*/ 960 w 960"/>
                  <a:gd name="T15" fmla="*/ 96 h 1746"/>
                  <a:gd name="T16" fmla="*/ 726 w 960"/>
                  <a:gd name="T17" fmla="*/ 180 h 1746"/>
                  <a:gd name="T18" fmla="*/ 732 w 960"/>
                  <a:gd name="T19" fmla="*/ 630 h 1746"/>
                  <a:gd name="T20" fmla="*/ 384 w 960"/>
                  <a:gd name="T21" fmla="*/ 738 h 1746"/>
                  <a:gd name="T22" fmla="*/ 384 w 960"/>
                  <a:gd name="T23" fmla="*/ 1170 h 1746"/>
                  <a:gd name="T24" fmla="*/ 150 w 960"/>
                  <a:gd name="T25" fmla="*/ 1260 h 1746"/>
                  <a:gd name="T26" fmla="*/ 150 w 960"/>
                  <a:gd name="T27" fmla="*/ 1704 h 1746"/>
                  <a:gd name="T28" fmla="*/ 0 w 960"/>
                  <a:gd name="T29" fmla="*/ 1746 h 174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960"/>
                  <a:gd name="T46" fmla="*/ 0 h 1746"/>
                  <a:gd name="T47" fmla="*/ 960 w 960"/>
                  <a:gd name="T48" fmla="*/ 1746 h 174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960" h="1746">
                    <a:moveTo>
                      <a:pt x="0" y="1746"/>
                    </a:moveTo>
                    <a:lnTo>
                      <a:pt x="0" y="1170"/>
                    </a:lnTo>
                    <a:lnTo>
                      <a:pt x="240" y="1074"/>
                    </a:lnTo>
                    <a:lnTo>
                      <a:pt x="240" y="642"/>
                    </a:lnTo>
                    <a:lnTo>
                      <a:pt x="624" y="546"/>
                    </a:lnTo>
                    <a:lnTo>
                      <a:pt x="624" y="126"/>
                    </a:lnTo>
                    <a:lnTo>
                      <a:pt x="960" y="0"/>
                    </a:lnTo>
                    <a:lnTo>
                      <a:pt x="960" y="96"/>
                    </a:lnTo>
                    <a:lnTo>
                      <a:pt x="726" y="180"/>
                    </a:lnTo>
                    <a:lnTo>
                      <a:pt x="732" y="630"/>
                    </a:lnTo>
                    <a:lnTo>
                      <a:pt x="384" y="738"/>
                    </a:lnTo>
                    <a:lnTo>
                      <a:pt x="384" y="1170"/>
                    </a:lnTo>
                    <a:lnTo>
                      <a:pt x="150" y="1260"/>
                    </a:lnTo>
                    <a:lnTo>
                      <a:pt x="150" y="1704"/>
                    </a:lnTo>
                    <a:lnTo>
                      <a:pt x="0" y="1746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CDC39B"/>
                  </a:gs>
                  <a:gs pos="100000">
                    <a:srgbClr val="F1EBCF"/>
                  </a:gs>
                </a:gsLst>
                <a:path path="rect">
                  <a:fillToRect r="100000" b="100000"/>
                </a:path>
              </a:gradFill>
              <a:ln w="9525" cmpd="sng">
                <a:solidFill>
                  <a:schemeClr val="bg2"/>
                </a:solidFill>
                <a:rou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22538" name="Group 11"/>
            <p:cNvGrpSpPr/>
            <p:nvPr/>
          </p:nvGrpSpPr>
          <p:grpSpPr bwMode="auto">
            <a:xfrm>
              <a:off x="975" y="2115"/>
              <a:ext cx="1769" cy="740"/>
              <a:chOff x="0" y="0"/>
              <a:chExt cx="1769" cy="785"/>
            </a:xfrm>
          </p:grpSpPr>
          <p:sp>
            <p:nvSpPr>
              <p:cNvPr id="22545" name="AutoShape 12"/>
              <p:cNvSpPr>
                <a:spLocks noChangeArrowheads="1"/>
              </p:cNvSpPr>
              <p:nvPr/>
            </p:nvSpPr>
            <p:spPr bwMode="auto">
              <a:xfrm>
                <a:off x="45" y="0"/>
                <a:ext cx="1633" cy="785"/>
              </a:xfrm>
              <a:prstGeom prst="rightArrow">
                <a:avLst>
                  <a:gd name="adj1" fmla="val 50000"/>
                  <a:gd name="adj2" fmla="val 52006"/>
                </a:avLst>
              </a:prstGeom>
              <a:gradFill rotWithShape="0">
                <a:gsLst>
                  <a:gs pos="0">
                    <a:srgbClr val="00576F"/>
                  </a:gs>
                  <a:gs pos="50000">
                    <a:srgbClr val="00BDF0"/>
                  </a:gs>
                  <a:gs pos="100000">
                    <a:srgbClr val="00576F"/>
                  </a:gs>
                </a:gsLst>
                <a:lin ang="2700000" scaled="1"/>
              </a:gradFill>
              <a:ln w="9525">
                <a:miter lim="800000"/>
              </a:ln>
              <a:scene3d>
                <a:camera prst="legacyObliqueTopRight"/>
                <a:lightRig rig="legacyFlat3" dir="b"/>
              </a:scene3d>
              <a:sp3d extrusionH="176200" prstMaterial="legacyMatte">
                <a:bevelT w="13500" h="13500" prst="angle"/>
                <a:bevelB w="13500" h="13500" prst="angle"/>
                <a:extrusionClr>
                  <a:srgbClr val="00BDF0"/>
                </a:extrusionClr>
              </a:sp3d>
            </p:spPr>
            <p:txBody>
              <a:bodyPr wrap="none" lIns="73025" tIns="36512" rIns="73025" bIns="36512" anchor="ctr">
                <a:flatTx/>
              </a:bodyPr>
              <a:lstStyle/>
              <a:p>
                <a:endParaRPr lang="zh-CN" altLang="en-US" sz="1800" b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546" name="Text Box 13">
                <a:hlinkClick r:id="rId1" action="ppaction://hlinksldjump" highlightClick="1">
                  <a:snd r:embed="rId2" name="hammer.wav"/>
                </a:hlinkClick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181"/>
                <a:ext cx="1769" cy="43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lIns="90000" tIns="46800" rIns="90000" bIns="46800">
                <a:spAutoFit/>
              </a:bodyPr>
              <a:lstStyle/>
              <a:p>
                <a:r>
                  <a:rPr lang="zh-CN" altLang="en-US" sz="3600" dirty="0">
                    <a:solidFill>
                      <a:srgbClr val="D60093"/>
                    </a:solidFill>
                    <a:ea typeface="隶书" pitchFamily="49" charset="-122"/>
                  </a:rPr>
                  <a:t>  </a:t>
                </a:r>
                <a:r>
                  <a:rPr lang="zh-CN" altLang="en-US" sz="3600" dirty="0">
                    <a:solidFill>
                      <a:srgbClr val="D60093"/>
                    </a:solidFill>
                    <a:ea typeface="楷体_GB2312" pitchFamily="49" charset="-122"/>
                  </a:rPr>
                  <a:t>基础巩固</a:t>
                </a:r>
                <a:endParaRPr lang="zh-CN" altLang="en-US" sz="3600" dirty="0">
                  <a:solidFill>
                    <a:srgbClr val="D60093"/>
                  </a:solidFill>
                  <a:ea typeface="楷体_GB2312" pitchFamily="49" charset="-122"/>
                </a:endParaRPr>
              </a:p>
            </p:txBody>
          </p:sp>
        </p:grpSp>
        <p:grpSp>
          <p:nvGrpSpPr>
            <p:cNvPr id="22539" name="Group 14"/>
            <p:cNvGrpSpPr/>
            <p:nvPr/>
          </p:nvGrpSpPr>
          <p:grpSpPr bwMode="auto">
            <a:xfrm>
              <a:off x="1519" y="1525"/>
              <a:ext cx="1769" cy="681"/>
              <a:chOff x="0" y="0"/>
              <a:chExt cx="1769" cy="785"/>
            </a:xfrm>
          </p:grpSpPr>
          <p:sp>
            <p:nvSpPr>
              <p:cNvPr id="22543" name="AutoShape 15"/>
              <p:cNvSpPr>
                <a:spLocks noChangeArrowheads="1"/>
              </p:cNvSpPr>
              <p:nvPr/>
            </p:nvSpPr>
            <p:spPr bwMode="auto">
              <a:xfrm>
                <a:off x="45" y="0"/>
                <a:ext cx="1633" cy="785"/>
              </a:xfrm>
              <a:prstGeom prst="rightArrow">
                <a:avLst>
                  <a:gd name="adj1" fmla="val 50000"/>
                  <a:gd name="adj2" fmla="val 52006"/>
                </a:avLst>
              </a:prstGeom>
              <a:gradFill rotWithShape="0">
                <a:gsLst>
                  <a:gs pos="0">
                    <a:srgbClr val="00576F"/>
                  </a:gs>
                  <a:gs pos="50000">
                    <a:srgbClr val="00BDF0"/>
                  </a:gs>
                  <a:gs pos="100000">
                    <a:srgbClr val="00576F"/>
                  </a:gs>
                </a:gsLst>
                <a:lin ang="2700000" scaled="1"/>
              </a:gradFill>
              <a:ln w="9525">
                <a:miter lim="800000"/>
              </a:ln>
              <a:scene3d>
                <a:camera prst="legacyObliqueTopRight"/>
                <a:lightRig rig="legacyFlat3" dir="b"/>
              </a:scene3d>
              <a:sp3d extrusionH="176200" prstMaterial="legacyMatte">
                <a:bevelT w="13500" h="13500" prst="angle"/>
                <a:bevelB w="13500" h="13500" prst="angle"/>
                <a:extrusionClr>
                  <a:srgbClr val="00BDF0"/>
                </a:extrusionClr>
              </a:sp3d>
            </p:spPr>
            <p:txBody>
              <a:bodyPr wrap="none" lIns="73025" tIns="36512" rIns="73025" bIns="36512" anchor="ctr">
                <a:flatTx/>
              </a:bodyPr>
              <a:lstStyle/>
              <a:p>
                <a:endParaRPr lang="zh-CN" altLang="en-US" sz="1800" b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544" name="Text Box 16">
                <a:hlinkClick r:id="rId3" action="ppaction://hlinksldjump" highlightClick="1">
                  <a:snd r:embed="rId2" name="hammer.wav"/>
                </a:hlinkClick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183"/>
                <a:ext cx="1769" cy="472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lIns="90000" tIns="46800" rIns="90000" bIns="46800">
                <a:spAutoFit/>
              </a:bodyPr>
              <a:lstStyle/>
              <a:p>
                <a:r>
                  <a:rPr lang="zh-CN" altLang="en-US" sz="3600" dirty="0">
                    <a:solidFill>
                      <a:srgbClr val="D60093"/>
                    </a:solidFill>
                    <a:ea typeface="隶书" pitchFamily="49" charset="-122"/>
                  </a:rPr>
                  <a:t>  </a:t>
                </a:r>
                <a:r>
                  <a:rPr lang="zh-CN" altLang="en-US" sz="3600" dirty="0">
                    <a:solidFill>
                      <a:srgbClr val="D60093"/>
                    </a:solidFill>
                    <a:ea typeface="楷体_GB2312" pitchFamily="49" charset="-122"/>
                  </a:rPr>
                  <a:t>提升培优</a:t>
                </a:r>
                <a:endParaRPr lang="zh-CN" altLang="en-US" sz="3600" dirty="0">
                  <a:solidFill>
                    <a:srgbClr val="D60093"/>
                  </a:solidFill>
                  <a:ea typeface="楷体_GB2312" pitchFamily="49" charset="-122"/>
                </a:endParaRPr>
              </a:p>
            </p:txBody>
          </p:sp>
        </p:grpSp>
        <p:grpSp>
          <p:nvGrpSpPr>
            <p:cNvPr id="22540" name="Group 17"/>
            <p:cNvGrpSpPr/>
            <p:nvPr/>
          </p:nvGrpSpPr>
          <p:grpSpPr bwMode="auto">
            <a:xfrm>
              <a:off x="2200" y="890"/>
              <a:ext cx="1769" cy="740"/>
              <a:chOff x="0" y="0"/>
              <a:chExt cx="1769" cy="785"/>
            </a:xfrm>
          </p:grpSpPr>
          <p:sp>
            <p:nvSpPr>
              <p:cNvPr id="22541" name="AutoShape 18">
                <a:hlinkClick r:id="" action="ppaction://noaction">
                  <a:snd r:embed="rId2" name="hammer.wav"/>
                </a:hlinkClick>
              </p:cNvPr>
              <p:cNvSpPr>
                <a:spLocks noChangeArrowheads="1"/>
              </p:cNvSpPr>
              <p:nvPr/>
            </p:nvSpPr>
            <p:spPr bwMode="auto">
              <a:xfrm>
                <a:off x="45" y="0"/>
                <a:ext cx="1633" cy="785"/>
              </a:xfrm>
              <a:prstGeom prst="rightArrow">
                <a:avLst>
                  <a:gd name="adj1" fmla="val 50000"/>
                  <a:gd name="adj2" fmla="val 52006"/>
                </a:avLst>
              </a:prstGeom>
              <a:gradFill rotWithShape="0">
                <a:gsLst>
                  <a:gs pos="0">
                    <a:srgbClr val="00576F"/>
                  </a:gs>
                  <a:gs pos="50000">
                    <a:srgbClr val="00BDF0"/>
                  </a:gs>
                  <a:gs pos="100000">
                    <a:srgbClr val="00576F"/>
                  </a:gs>
                </a:gsLst>
                <a:lin ang="2700000" scaled="1"/>
              </a:gradFill>
              <a:ln w="9525">
                <a:miter lim="800000"/>
              </a:ln>
              <a:scene3d>
                <a:camera prst="legacyObliqueTopRight"/>
                <a:lightRig rig="legacyFlat3" dir="b"/>
              </a:scene3d>
              <a:sp3d extrusionH="176200" prstMaterial="legacyMatte">
                <a:bevelT w="13500" h="13500" prst="angle"/>
                <a:bevelB w="13500" h="13500" prst="angle"/>
                <a:extrusionClr>
                  <a:srgbClr val="00BDF0"/>
                </a:extrusionClr>
              </a:sp3d>
            </p:spPr>
            <p:txBody>
              <a:bodyPr wrap="none" lIns="73025" tIns="36512" rIns="73025" bIns="36512" anchor="ctr">
                <a:flatTx/>
              </a:bodyPr>
              <a:lstStyle/>
              <a:p>
                <a:endParaRPr lang="zh-CN" altLang="en-US" sz="1800" b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542" name="Text Box 19">
                <a:hlinkClick r:id="rId4" action="ppaction://hlinksldjump" highlightClick="1">
                  <a:snd r:embed="rId2" name="hammer.wav"/>
                </a:hlinkClick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181"/>
                <a:ext cx="1769" cy="43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lIns="90000" tIns="46800" rIns="90000" bIns="46800">
                <a:spAutoFit/>
              </a:bodyPr>
              <a:lstStyle/>
              <a:p>
                <a:r>
                  <a:rPr lang="zh-CN" altLang="en-US" sz="3600" dirty="0">
                    <a:solidFill>
                      <a:srgbClr val="D60093"/>
                    </a:solidFill>
                    <a:latin typeface="楷体_GB2312" pitchFamily="49" charset="-122"/>
                    <a:ea typeface="楷体_GB2312" pitchFamily="49" charset="-122"/>
                  </a:rPr>
                  <a:t> 思维创新</a:t>
                </a:r>
                <a:endParaRPr lang="zh-CN" altLang="en-US" sz="3600" dirty="0">
                  <a:solidFill>
                    <a:srgbClr val="D60093"/>
                  </a:solidFill>
                  <a:latin typeface="楷体_GB2312" pitchFamily="49" charset="-122"/>
                  <a:ea typeface="楷体_GB2312" pitchFamily="49" charset="-122"/>
                </a:endParaRPr>
              </a:p>
            </p:txBody>
          </p:sp>
        </p:grpSp>
      </p:grpSp>
      <p:grpSp>
        <p:nvGrpSpPr>
          <p:cNvPr id="22531" name="Group 23"/>
          <p:cNvGrpSpPr/>
          <p:nvPr/>
        </p:nvGrpSpPr>
        <p:grpSpPr bwMode="auto">
          <a:xfrm>
            <a:off x="3708400" y="404813"/>
            <a:ext cx="1584325" cy="647700"/>
            <a:chOff x="3016" y="2750"/>
            <a:chExt cx="998" cy="408"/>
          </a:xfrm>
        </p:grpSpPr>
        <p:sp>
          <p:nvSpPr>
            <p:cNvPr id="22535" name="AutoShape 24"/>
            <p:cNvSpPr>
              <a:spLocks noChangeArrowheads="1"/>
            </p:cNvSpPr>
            <p:nvPr/>
          </p:nvSpPr>
          <p:spPr bwMode="auto">
            <a:xfrm>
              <a:off x="3016" y="2750"/>
              <a:ext cx="998" cy="408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 algn="ctr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>
                <a:latin typeface="Calibri" panose="020F0502020204030204" pitchFamily="34" charset="0"/>
              </a:endParaRPr>
            </a:p>
          </p:txBody>
        </p:sp>
        <p:sp>
          <p:nvSpPr>
            <p:cNvPr id="22536" name="Text Box 25"/>
            <p:cNvSpPr txBox="1">
              <a:spLocks noChangeArrowheads="1"/>
            </p:cNvSpPr>
            <p:nvPr/>
          </p:nvSpPr>
          <p:spPr bwMode="auto">
            <a:xfrm>
              <a:off x="3061" y="2750"/>
              <a:ext cx="953" cy="365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>
                  <a:latin typeface="楷体_GB2312" pitchFamily="49" charset="-122"/>
                  <a:ea typeface="楷体_GB2312" pitchFamily="49" charset="-122"/>
                </a:rPr>
                <a:t>2</a:t>
              </a:r>
              <a:endParaRPr lang="en-US" altLang="zh-CN" sz="3200"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grpSp>
        <p:nvGrpSpPr>
          <p:cNvPr id="22532" name="Group 29"/>
          <p:cNvGrpSpPr/>
          <p:nvPr/>
        </p:nvGrpSpPr>
        <p:grpSpPr bwMode="auto">
          <a:xfrm>
            <a:off x="1258888" y="6021388"/>
            <a:ext cx="2519362" cy="519112"/>
            <a:chOff x="1474" y="3793"/>
            <a:chExt cx="952" cy="327"/>
          </a:xfrm>
        </p:grpSpPr>
        <p:sp>
          <p:nvSpPr>
            <p:cNvPr id="22533" name="AutoShape 30">
              <a:hlinkClick r:id="rId5" action="ppaction://hlinksldjump" highlightClick="1"/>
            </p:cNvPr>
            <p:cNvSpPr>
              <a:spLocks noChangeArrowheads="1"/>
            </p:cNvSpPr>
            <p:nvPr/>
          </p:nvSpPr>
          <p:spPr bwMode="auto">
            <a:xfrm>
              <a:off x="1474" y="3793"/>
              <a:ext cx="871" cy="318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>
                <a:buFont typeface="Arial" panose="020B0604020202020204" pitchFamily="34" charset="0"/>
                <a:buNone/>
              </a:pPr>
              <a:endParaRPr lang="zh-CN" altLang="en-US" sz="1800">
                <a:solidFill>
                  <a:srgbClr val="FF0000"/>
                </a:solidFill>
              </a:endParaRPr>
            </a:p>
          </p:txBody>
        </p:sp>
        <p:sp>
          <p:nvSpPr>
            <p:cNvPr id="22534" name="Text Box 31">
              <a:hlinkClick r:id="rId5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93"/>
              <a:ext cx="952" cy="327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Calibri" panose="020F0502020204030204" pitchFamily="34" charset="0"/>
                  <a:ea typeface="楷体_GB2312" pitchFamily="49" charset="-122"/>
                </a:rPr>
                <a:t>返回作业设计</a:t>
              </a:r>
              <a:endParaRPr lang="en-US" altLang="zh-CN" sz="2800" dirty="0">
                <a:solidFill>
                  <a:schemeClr val="tx1"/>
                </a:solidFill>
                <a:latin typeface="Calibri" panose="020F0502020204030204" pitchFamily="34" charset="0"/>
                <a:ea typeface="楷体_GB2312" pitchFamily="49" charset="-122"/>
              </a:endParaRPr>
            </a:p>
          </p:txBody>
        </p:sp>
      </p:grpSp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557" name="Group 42"/>
          <p:cNvGrpSpPr/>
          <p:nvPr/>
        </p:nvGrpSpPr>
        <p:grpSpPr bwMode="auto">
          <a:xfrm>
            <a:off x="7594600" y="0"/>
            <a:ext cx="1296988" cy="1296988"/>
            <a:chOff x="4784" y="0"/>
            <a:chExt cx="817" cy="817"/>
          </a:xfrm>
        </p:grpSpPr>
        <p:pic>
          <p:nvPicPr>
            <p:cNvPr id="23578" name="Picture 7" descr="Golden"/>
            <p:cNvPicPr>
              <a:picLocks noChangeAspect="1"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4784" y="0"/>
              <a:ext cx="817" cy="81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3579" name="WordArt 44"/>
            <p:cNvSpPr>
              <a:spLocks noChangeArrowheads="1" noChangeShapeType="1"/>
            </p:cNvSpPr>
            <p:nvPr/>
          </p:nvSpPr>
          <p:spPr bwMode="auto">
            <a:xfrm>
              <a:off x="4830" y="300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基础巩固</a:t>
              </a:r>
              <a:endParaRPr lang="zh-CN" altLang="en-US" sz="3600" kern="10">
                <a:ln w="9525">
                  <a:solidFill>
                    <a:srgbClr val="000000"/>
                  </a:solidFill>
                  <a:round/>
                </a:ln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23576" name="Rectangle 68"/>
          <p:cNvSpPr>
            <a:spLocks noChangeArrowheads="1"/>
          </p:cNvSpPr>
          <p:nvPr/>
        </p:nvSpPr>
        <p:spPr bwMode="auto">
          <a:xfrm>
            <a:off x="667871" y="638019"/>
            <a:ext cx="7404591" cy="2576667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schemeClr val="tx1"/>
                </a:solidFill>
                <a:latin typeface="宋体" panose="02010600030101010101" pitchFamily="2" charset="-122"/>
              </a:rPr>
              <a:t>1.</a:t>
            </a:r>
            <a:r>
              <a:rPr lang="zh-CN" altLang="en-US" sz="2800" dirty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（基础题</a:t>
            </a:r>
            <a:r>
              <a:rPr lang="zh-CN" altLang="en-US" sz="28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）</a:t>
            </a:r>
            <a:r>
              <a:rPr lang="zh-CN" altLang="zh-CN" sz="2800" dirty="0" smtClean="0">
                <a:solidFill>
                  <a:schemeClr val="tx1"/>
                </a:solidFill>
                <a:latin typeface="+mn-ea"/>
                <a:ea typeface="+mn-ea"/>
              </a:rPr>
              <a:t>到希望小学支教的</a:t>
            </a:r>
            <a:r>
              <a:rPr lang="en-US" altLang="zh-CN" sz="2800" dirty="0" smtClean="0">
                <a:solidFill>
                  <a:schemeClr val="tx1"/>
                </a:solidFill>
                <a:latin typeface="+mn-ea"/>
                <a:ea typeface="+mn-ea"/>
              </a:rPr>
              <a:t>10</a:t>
            </a:r>
            <a:r>
              <a:rPr lang="zh-CN" altLang="zh-CN" sz="2800" dirty="0" smtClean="0">
                <a:solidFill>
                  <a:schemeClr val="tx1"/>
                </a:solidFill>
                <a:latin typeface="+mn-ea"/>
                <a:ea typeface="+mn-ea"/>
              </a:rPr>
              <a:t>名大学生</a:t>
            </a:r>
            <a:r>
              <a:rPr lang="en-US" altLang="zh-CN" sz="2800" dirty="0" smtClean="0">
                <a:solidFill>
                  <a:schemeClr val="tx1"/>
                </a:solidFill>
                <a:latin typeface="+mn-ea"/>
                <a:ea typeface="+mn-ea"/>
              </a:rPr>
              <a:t>,</a:t>
            </a:r>
            <a:endParaRPr lang="en-US" altLang="zh-CN" sz="2800" dirty="0" smtClean="0">
              <a:solidFill>
                <a:schemeClr val="tx1"/>
              </a:solidFill>
              <a:latin typeface="+mn-ea"/>
              <a:ea typeface="+mn-ea"/>
            </a:endParaRPr>
          </a:p>
          <a:p>
            <a:pPr>
              <a:lnSpc>
                <a:spcPct val="150000"/>
              </a:lnSpc>
            </a:pPr>
            <a:r>
              <a:rPr lang="zh-CN" altLang="zh-CN" sz="2800" dirty="0" smtClean="0">
                <a:solidFill>
                  <a:schemeClr val="tx1"/>
                </a:solidFill>
                <a:latin typeface="+mn-ea"/>
                <a:ea typeface="+mn-ea"/>
              </a:rPr>
              <a:t>他们的年龄分别是</a:t>
            </a:r>
            <a:r>
              <a:rPr lang="en-US" altLang="zh-CN" sz="2800" dirty="0" smtClean="0">
                <a:solidFill>
                  <a:schemeClr val="tx1"/>
                </a:solidFill>
                <a:latin typeface="+mn-ea"/>
                <a:ea typeface="+mn-ea"/>
              </a:rPr>
              <a:t>24</a:t>
            </a:r>
            <a:r>
              <a:rPr lang="zh-CN" altLang="zh-CN" sz="2800" dirty="0" smtClean="0">
                <a:solidFill>
                  <a:schemeClr val="tx1"/>
                </a:solidFill>
                <a:latin typeface="+mn-ea"/>
                <a:ea typeface="+mn-ea"/>
              </a:rPr>
              <a:t>岁、</a:t>
            </a:r>
            <a:r>
              <a:rPr lang="en-US" altLang="zh-CN" sz="2800" dirty="0" smtClean="0">
                <a:solidFill>
                  <a:schemeClr val="tx1"/>
                </a:solidFill>
                <a:latin typeface="+mn-ea"/>
                <a:ea typeface="+mn-ea"/>
              </a:rPr>
              <a:t>26</a:t>
            </a:r>
            <a:r>
              <a:rPr lang="zh-CN" altLang="zh-CN" sz="2800" dirty="0" smtClean="0">
                <a:solidFill>
                  <a:schemeClr val="tx1"/>
                </a:solidFill>
                <a:latin typeface="+mn-ea"/>
                <a:ea typeface="+mn-ea"/>
              </a:rPr>
              <a:t>岁、</a:t>
            </a:r>
            <a:r>
              <a:rPr lang="en-US" altLang="zh-CN" sz="2800" dirty="0" smtClean="0">
                <a:solidFill>
                  <a:schemeClr val="tx1"/>
                </a:solidFill>
                <a:latin typeface="+mn-ea"/>
                <a:ea typeface="+mn-ea"/>
              </a:rPr>
              <a:t>25</a:t>
            </a:r>
            <a:r>
              <a:rPr lang="zh-CN" altLang="zh-CN" sz="2800" dirty="0" smtClean="0">
                <a:solidFill>
                  <a:schemeClr val="tx1"/>
                </a:solidFill>
                <a:latin typeface="+mn-ea"/>
                <a:ea typeface="+mn-ea"/>
              </a:rPr>
              <a:t>岁、</a:t>
            </a:r>
            <a:r>
              <a:rPr lang="en-US" altLang="zh-CN" sz="2800" dirty="0" smtClean="0">
                <a:solidFill>
                  <a:schemeClr val="tx1"/>
                </a:solidFill>
                <a:latin typeface="+mn-ea"/>
                <a:ea typeface="+mn-ea"/>
              </a:rPr>
              <a:t>24</a:t>
            </a:r>
            <a:r>
              <a:rPr lang="zh-CN" altLang="zh-CN" sz="2800" dirty="0" smtClean="0">
                <a:solidFill>
                  <a:schemeClr val="tx1"/>
                </a:solidFill>
                <a:latin typeface="+mn-ea"/>
                <a:ea typeface="+mn-ea"/>
              </a:rPr>
              <a:t>岁、</a:t>
            </a:r>
            <a:endParaRPr lang="en-US" altLang="zh-CN" sz="2800" dirty="0" smtClean="0">
              <a:solidFill>
                <a:schemeClr val="tx1"/>
              </a:solidFill>
              <a:latin typeface="+mn-ea"/>
              <a:ea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solidFill>
                  <a:schemeClr val="tx1"/>
                </a:solidFill>
                <a:latin typeface="+mn-ea"/>
                <a:ea typeface="+mn-ea"/>
              </a:rPr>
              <a:t>21</a:t>
            </a:r>
            <a:r>
              <a:rPr lang="zh-CN" altLang="zh-CN" sz="2800" dirty="0" smtClean="0">
                <a:solidFill>
                  <a:schemeClr val="tx1"/>
                </a:solidFill>
                <a:latin typeface="+mn-ea"/>
                <a:ea typeface="+mn-ea"/>
              </a:rPr>
              <a:t>岁、</a:t>
            </a:r>
            <a:r>
              <a:rPr lang="en-US" altLang="zh-CN" sz="2800" dirty="0" smtClean="0">
                <a:solidFill>
                  <a:schemeClr val="tx1"/>
                </a:solidFill>
                <a:latin typeface="+mn-ea"/>
                <a:ea typeface="+mn-ea"/>
              </a:rPr>
              <a:t>25</a:t>
            </a:r>
            <a:r>
              <a:rPr lang="zh-CN" altLang="zh-CN" sz="2800" dirty="0" smtClean="0">
                <a:solidFill>
                  <a:schemeClr val="tx1"/>
                </a:solidFill>
                <a:latin typeface="+mn-ea"/>
                <a:ea typeface="+mn-ea"/>
              </a:rPr>
              <a:t>岁、</a:t>
            </a:r>
            <a:r>
              <a:rPr lang="en-US" altLang="zh-CN" sz="2800" dirty="0" smtClean="0">
                <a:solidFill>
                  <a:schemeClr val="tx1"/>
                </a:solidFill>
                <a:latin typeface="+mn-ea"/>
                <a:ea typeface="+mn-ea"/>
              </a:rPr>
              <a:t>20</a:t>
            </a:r>
            <a:r>
              <a:rPr lang="zh-CN" altLang="zh-CN" sz="2800" dirty="0" smtClean="0">
                <a:solidFill>
                  <a:schemeClr val="tx1"/>
                </a:solidFill>
                <a:latin typeface="+mn-ea"/>
                <a:ea typeface="+mn-ea"/>
              </a:rPr>
              <a:t>岁、</a:t>
            </a:r>
            <a:r>
              <a:rPr lang="en-US" altLang="zh-CN" sz="2800" dirty="0" smtClean="0">
                <a:solidFill>
                  <a:schemeClr val="tx1"/>
                </a:solidFill>
                <a:latin typeface="+mn-ea"/>
                <a:ea typeface="+mn-ea"/>
              </a:rPr>
              <a:t>21</a:t>
            </a:r>
            <a:r>
              <a:rPr lang="zh-CN" altLang="zh-CN" sz="2800" dirty="0" smtClean="0">
                <a:solidFill>
                  <a:schemeClr val="tx1"/>
                </a:solidFill>
                <a:latin typeface="+mn-ea"/>
                <a:ea typeface="+mn-ea"/>
              </a:rPr>
              <a:t>岁、</a:t>
            </a:r>
            <a:r>
              <a:rPr lang="en-US" altLang="zh-CN" sz="2800" dirty="0" smtClean="0">
                <a:solidFill>
                  <a:schemeClr val="tx1"/>
                </a:solidFill>
                <a:latin typeface="+mn-ea"/>
                <a:ea typeface="+mn-ea"/>
              </a:rPr>
              <a:t>23</a:t>
            </a:r>
            <a:r>
              <a:rPr lang="zh-CN" altLang="zh-CN" sz="2800" dirty="0" smtClean="0">
                <a:solidFill>
                  <a:schemeClr val="tx1"/>
                </a:solidFill>
                <a:latin typeface="+mn-ea"/>
                <a:ea typeface="+mn-ea"/>
              </a:rPr>
              <a:t>岁、</a:t>
            </a:r>
            <a:r>
              <a:rPr lang="en-US" altLang="zh-CN" sz="2800" dirty="0" smtClean="0">
                <a:solidFill>
                  <a:schemeClr val="tx1"/>
                </a:solidFill>
                <a:latin typeface="+mn-ea"/>
                <a:ea typeface="+mn-ea"/>
              </a:rPr>
              <a:t>21</a:t>
            </a:r>
            <a:r>
              <a:rPr lang="zh-CN" altLang="zh-CN" sz="2800" dirty="0" smtClean="0">
                <a:solidFill>
                  <a:schemeClr val="tx1"/>
                </a:solidFill>
                <a:latin typeface="+mn-ea"/>
                <a:ea typeface="+mn-ea"/>
              </a:rPr>
              <a:t>岁。请</a:t>
            </a:r>
            <a:endParaRPr lang="en-US" altLang="zh-CN" sz="2800" dirty="0" smtClean="0">
              <a:solidFill>
                <a:schemeClr val="tx1"/>
              </a:solidFill>
              <a:latin typeface="+mn-ea"/>
              <a:ea typeface="+mn-ea"/>
            </a:endParaRPr>
          </a:p>
          <a:p>
            <a:pPr>
              <a:lnSpc>
                <a:spcPct val="150000"/>
              </a:lnSpc>
            </a:pPr>
            <a:r>
              <a:rPr lang="zh-CN" altLang="zh-CN" sz="2800" dirty="0" smtClean="0">
                <a:solidFill>
                  <a:schemeClr val="tx1"/>
                </a:solidFill>
                <a:latin typeface="+mn-ea"/>
                <a:ea typeface="+mn-ea"/>
              </a:rPr>
              <a:t>根据这组数据求出他们年龄的平均数。</a:t>
            </a:r>
            <a:endParaRPr lang="zh-CN" altLang="zh-CN" sz="28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267744" y="5357826"/>
            <a:ext cx="5295039" cy="58176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2800" dirty="0" smtClean="0">
                <a:latin typeface="华文楷体"/>
                <a:ea typeface="华文楷体"/>
              </a:rPr>
              <a:t>答：</a:t>
            </a:r>
            <a:r>
              <a:rPr lang="zh-CN" altLang="zh-CN" sz="2800" dirty="0" smtClean="0">
                <a:latin typeface="华文楷体"/>
                <a:ea typeface="华文楷体"/>
              </a:rPr>
              <a:t>他们年龄的平均数</a:t>
            </a:r>
            <a:r>
              <a:rPr lang="zh-CN" altLang="en-US" sz="2800" dirty="0" smtClean="0">
                <a:latin typeface="华文楷体"/>
                <a:ea typeface="华文楷体"/>
              </a:rPr>
              <a:t>是</a:t>
            </a:r>
            <a:r>
              <a:rPr lang="en-US" altLang="zh-CN" sz="2800" dirty="0" smtClean="0">
                <a:latin typeface="华文楷体"/>
                <a:ea typeface="华文楷体"/>
              </a:rPr>
              <a:t>23</a:t>
            </a:r>
            <a:r>
              <a:rPr lang="zh-CN" altLang="en-US" sz="2800" dirty="0" smtClean="0">
                <a:latin typeface="华文楷体"/>
                <a:ea typeface="华文楷体"/>
              </a:rPr>
              <a:t>岁。</a:t>
            </a:r>
            <a:endParaRPr lang="zh-CN" altLang="en-US" sz="2800" dirty="0">
              <a:latin typeface="华文楷体"/>
              <a:ea typeface="华文楷体"/>
            </a:endParaRPr>
          </a:p>
        </p:txBody>
      </p:sp>
      <p:grpSp>
        <p:nvGrpSpPr>
          <p:cNvPr id="14" name="Group 8"/>
          <p:cNvGrpSpPr/>
          <p:nvPr/>
        </p:nvGrpSpPr>
        <p:grpSpPr bwMode="auto">
          <a:xfrm>
            <a:off x="5580063" y="6149975"/>
            <a:ext cx="1943100" cy="519113"/>
            <a:chOff x="1474" y="3793"/>
            <a:chExt cx="952" cy="327"/>
          </a:xfrm>
        </p:grpSpPr>
        <p:sp>
          <p:nvSpPr>
            <p:cNvPr id="16" name="AutoShape 9">
              <a:hlinkClick r:id="rId2" action="ppaction://hlinksldjump" highlightClick="1"/>
            </p:cNvPr>
            <p:cNvSpPr>
              <a:spLocks noChangeArrowheads="1"/>
            </p:cNvSpPr>
            <p:nvPr/>
          </p:nvSpPr>
          <p:spPr bwMode="auto">
            <a:xfrm>
              <a:off x="1474" y="3793"/>
              <a:ext cx="907" cy="318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>
                <a:buFont typeface="Arial" panose="020B0604020202020204" pitchFamily="34" charset="0"/>
                <a:buNone/>
              </a:pPr>
              <a:endParaRPr lang="zh-CN" altLang="en-US" sz="1800">
                <a:solidFill>
                  <a:srgbClr val="FF0000"/>
                </a:solidFill>
              </a:endParaRPr>
            </a:p>
          </p:txBody>
        </p:sp>
        <p:sp>
          <p:nvSpPr>
            <p:cNvPr id="17" name="Text Box 10">
              <a:hlinkClick r:id="rId2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93"/>
              <a:ext cx="952" cy="327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Calibri" panose="020F0502020204030204" pitchFamily="34" charset="0"/>
                  <a:ea typeface="楷体_GB2312" pitchFamily="49" charset="-122"/>
                </a:rPr>
                <a:t>返回作业</a:t>
              </a:r>
              <a:r>
                <a:rPr lang="en-US" altLang="zh-CN" sz="2800" dirty="0">
                  <a:solidFill>
                    <a:schemeClr val="tx1"/>
                  </a:solidFill>
                  <a:latin typeface="Calibri" panose="020F0502020204030204" pitchFamily="34" charset="0"/>
                  <a:ea typeface="楷体_GB2312" pitchFamily="49" charset="-122"/>
                </a:rPr>
                <a:t>2</a:t>
              </a:r>
              <a:endParaRPr lang="en-US" altLang="zh-CN" sz="2800" dirty="0">
                <a:solidFill>
                  <a:schemeClr val="tx1"/>
                </a:solidFill>
                <a:latin typeface="Calibri" panose="020F0502020204030204" pitchFamily="34" charset="0"/>
                <a:ea typeface="楷体_GB2312" pitchFamily="49" charset="-122"/>
              </a:endParaRPr>
            </a:p>
          </p:txBody>
        </p:sp>
      </p:grpSp>
      <p:sp>
        <p:nvSpPr>
          <p:cNvPr id="10" name="矩形 9"/>
          <p:cNvSpPr/>
          <p:nvPr/>
        </p:nvSpPr>
        <p:spPr>
          <a:xfrm>
            <a:off x="428660" y="3286124"/>
            <a:ext cx="9144000" cy="19613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华文楷体"/>
              </a:rPr>
              <a:t>    (24+26+25+24+21+25+20+21+23+21)÷10</a:t>
            </a:r>
            <a:endParaRPr lang="en-US" altLang="zh-CN" sz="2800" dirty="0" smtClean="0">
              <a:latin typeface="华文楷体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华文楷体"/>
              </a:rPr>
              <a:t> =230÷10</a:t>
            </a:r>
            <a:endParaRPr lang="en-US" altLang="zh-CN" sz="2800" dirty="0" smtClean="0">
              <a:latin typeface="华文楷体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华文楷体"/>
              </a:rPr>
              <a:t> =23(</a:t>
            </a:r>
            <a:r>
              <a:rPr lang="zh-CN" altLang="en-US" sz="2800" dirty="0" smtClean="0">
                <a:latin typeface="华文楷体"/>
              </a:rPr>
              <a:t>岁</a:t>
            </a:r>
            <a:r>
              <a:rPr lang="en-US" altLang="zh-CN" sz="2800" dirty="0" smtClean="0">
                <a:latin typeface="华文楷体"/>
              </a:rPr>
              <a:t>)</a:t>
            </a:r>
            <a:endParaRPr lang="zh-CN" altLang="en-US" sz="2800" dirty="0">
              <a:latin typeface="华文楷体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35" name="Rectangle 22"/>
          <p:cNvSpPr>
            <a:spLocks noChangeArrowheads="1"/>
          </p:cNvSpPr>
          <p:nvPr/>
        </p:nvSpPr>
        <p:spPr bwMode="auto">
          <a:xfrm>
            <a:off x="323528" y="764704"/>
            <a:ext cx="9144000" cy="19303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solidFill>
                  <a:schemeClr val="tx1"/>
                </a:solidFill>
                <a:latin typeface="宋体" panose="02010600030101010101" pitchFamily="2" charset="-122"/>
              </a:rPr>
              <a:t>2.</a:t>
            </a:r>
            <a:r>
              <a:rPr lang="zh-CN" altLang="en-US" sz="28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（基础题）</a:t>
            </a:r>
            <a:r>
              <a:rPr lang="zh-CN" altLang="zh-CN" sz="2800" dirty="0" smtClean="0">
                <a:solidFill>
                  <a:schemeClr val="tx1"/>
                </a:solidFill>
                <a:latin typeface="+mn-ea"/>
                <a:ea typeface="+mn-ea"/>
              </a:rPr>
              <a:t>王师傅和李师傅各花</a:t>
            </a:r>
            <a:r>
              <a:rPr lang="en-US" altLang="zh-CN" sz="2800" dirty="0" smtClean="0">
                <a:solidFill>
                  <a:schemeClr val="tx1"/>
                </a:solidFill>
                <a:latin typeface="+mn-ea"/>
                <a:ea typeface="+mn-ea"/>
              </a:rPr>
              <a:t>7</a:t>
            </a:r>
            <a:r>
              <a:rPr lang="zh-CN" altLang="zh-CN" sz="2800" dirty="0" smtClean="0">
                <a:solidFill>
                  <a:schemeClr val="tx1"/>
                </a:solidFill>
                <a:latin typeface="+mn-ea"/>
                <a:ea typeface="+mn-ea"/>
              </a:rPr>
              <a:t>天时</a:t>
            </a:r>
            <a:endParaRPr lang="en-US" altLang="zh-CN" sz="2800" dirty="0" smtClean="0">
              <a:solidFill>
                <a:schemeClr val="tx1"/>
              </a:solidFill>
              <a:latin typeface="+mn-ea"/>
              <a:ea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solidFill>
                  <a:schemeClr val="tx1"/>
                </a:solidFill>
                <a:latin typeface="+mn-ea"/>
                <a:ea typeface="+mn-ea"/>
              </a:rPr>
              <a:t>  </a:t>
            </a:r>
            <a:r>
              <a:rPr lang="zh-CN" altLang="zh-CN" sz="2800" dirty="0" smtClean="0">
                <a:solidFill>
                  <a:schemeClr val="tx1"/>
                </a:solidFill>
                <a:latin typeface="+mn-ea"/>
                <a:ea typeface="+mn-ea"/>
              </a:rPr>
              <a:t>间加工一批零件</a:t>
            </a:r>
            <a:r>
              <a:rPr lang="en-US" altLang="zh-CN" sz="2800" dirty="0" smtClean="0">
                <a:solidFill>
                  <a:schemeClr val="tx1"/>
                </a:solidFill>
                <a:latin typeface="+mn-ea"/>
                <a:ea typeface="+mn-ea"/>
              </a:rPr>
              <a:t>,</a:t>
            </a:r>
            <a:r>
              <a:rPr lang="zh-CN" altLang="zh-CN" sz="2800" dirty="0" smtClean="0">
                <a:solidFill>
                  <a:schemeClr val="tx1"/>
                </a:solidFill>
                <a:latin typeface="+mn-ea"/>
                <a:ea typeface="+mn-ea"/>
              </a:rPr>
              <a:t>两人每天加工情况如下。</a:t>
            </a:r>
            <a:endParaRPr lang="en-US" altLang="zh-CN" sz="2800" dirty="0" smtClean="0">
              <a:solidFill>
                <a:schemeClr val="tx1"/>
              </a:solidFill>
              <a:latin typeface="+mn-ea"/>
              <a:ea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solidFill>
                  <a:schemeClr val="tx1"/>
                </a:solidFill>
                <a:latin typeface="+mn-ea"/>
                <a:ea typeface="+mn-ea"/>
              </a:rPr>
              <a:t>  (</a:t>
            </a:r>
            <a:r>
              <a:rPr lang="zh-CN" altLang="zh-CN" sz="2800" dirty="0" smtClean="0">
                <a:solidFill>
                  <a:schemeClr val="tx1"/>
                </a:solidFill>
                <a:latin typeface="+mn-ea"/>
                <a:ea typeface="+mn-ea"/>
              </a:rPr>
              <a:t>单位</a:t>
            </a:r>
            <a:r>
              <a:rPr lang="en-US" altLang="zh-CN" sz="2800" dirty="0" smtClean="0">
                <a:solidFill>
                  <a:schemeClr val="tx1"/>
                </a:solidFill>
                <a:latin typeface="+mn-ea"/>
                <a:ea typeface="+mn-ea"/>
              </a:rPr>
              <a:t>:</a:t>
            </a:r>
            <a:r>
              <a:rPr lang="zh-CN" altLang="zh-CN" sz="2800" dirty="0" smtClean="0">
                <a:solidFill>
                  <a:schemeClr val="tx1"/>
                </a:solidFill>
                <a:latin typeface="+mn-ea"/>
                <a:ea typeface="+mn-ea"/>
              </a:rPr>
              <a:t>个</a:t>
            </a:r>
            <a:r>
              <a:rPr lang="en-US" altLang="zh-CN" sz="2800" dirty="0" smtClean="0">
                <a:solidFill>
                  <a:schemeClr val="tx1"/>
                </a:solidFill>
                <a:latin typeface="+mn-ea"/>
                <a:ea typeface="+mn-ea"/>
              </a:rPr>
              <a:t>)</a:t>
            </a:r>
            <a:endParaRPr lang="zh-CN" altLang="en-US" sz="28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grpSp>
        <p:nvGrpSpPr>
          <p:cNvPr id="26654" name="Group 28"/>
          <p:cNvGrpSpPr/>
          <p:nvPr/>
        </p:nvGrpSpPr>
        <p:grpSpPr bwMode="auto">
          <a:xfrm>
            <a:off x="7667625" y="115888"/>
            <a:ext cx="1295400" cy="1292225"/>
            <a:chOff x="4944" y="210"/>
            <a:chExt cx="816" cy="814"/>
          </a:xfrm>
        </p:grpSpPr>
        <p:pic>
          <p:nvPicPr>
            <p:cNvPr id="26655" name="Picture 8" descr="Pink2"/>
            <p:cNvPicPr>
              <a:picLocks noChangeAspect="1"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4944" y="210"/>
              <a:ext cx="816" cy="81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6656" name="WordArt 27"/>
            <p:cNvSpPr>
              <a:spLocks noChangeArrowheads="1" noChangeShapeType="1"/>
            </p:cNvSpPr>
            <p:nvPr/>
          </p:nvSpPr>
          <p:spPr bwMode="auto">
            <a:xfrm>
              <a:off x="5035" y="528"/>
              <a:ext cx="613" cy="317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FFFF00"/>
                    </a:solidFill>
                    <a:round/>
                  </a:ln>
                  <a:solidFill>
                    <a:srgbClr val="FFFF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提升培优</a:t>
              </a:r>
              <a:endParaRPr lang="zh-CN" altLang="en-US" sz="3600" kern="10">
                <a:ln w="9525">
                  <a:solidFill>
                    <a:srgbClr val="FFFF00"/>
                  </a:solidFill>
                  <a:round/>
                </a:ln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16" name="矩形 15"/>
          <p:cNvSpPr/>
          <p:nvPr/>
        </p:nvSpPr>
        <p:spPr>
          <a:xfrm>
            <a:off x="1565920" y="3068128"/>
            <a:ext cx="7110536" cy="12840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dirty="0" smtClean="0">
                <a:solidFill>
                  <a:schemeClr val="tx1"/>
                </a:solidFill>
                <a:latin typeface="+mn-ea"/>
                <a:ea typeface="+mn-ea"/>
              </a:rPr>
              <a:t>王师傅</a:t>
            </a:r>
            <a:r>
              <a:rPr lang="en-US" altLang="zh-CN" sz="2800" dirty="0" smtClean="0">
                <a:solidFill>
                  <a:schemeClr val="tx1"/>
                </a:solidFill>
                <a:latin typeface="+mn-ea"/>
                <a:ea typeface="+mn-ea"/>
              </a:rPr>
              <a:t>:23,26,25,24,26,25,26</a:t>
            </a:r>
            <a:r>
              <a:rPr lang="zh-CN" altLang="zh-CN" sz="2800" dirty="0" smtClean="0">
                <a:solidFill>
                  <a:schemeClr val="tx1"/>
                </a:solidFill>
                <a:latin typeface="+mn-ea"/>
                <a:ea typeface="+mn-ea"/>
              </a:rPr>
              <a:t>。</a:t>
            </a:r>
            <a:endParaRPr lang="zh-CN" altLang="zh-CN" sz="2800" dirty="0" smtClean="0">
              <a:solidFill>
                <a:schemeClr val="tx1"/>
              </a:solidFill>
              <a:latin typeface="+mn-ea"/>
              <a:ea typeface="+mn-ea"/>
            </a:endParaRPr>
          </a:p>
          <a:p>
            <a:pPr>
              <a:lnSpc>
                <a:spcPct val="150000"/>
              </a:lnSpc>
            </a:pPr>
            <a:r>
              <a:rPr lang="zh-CN" altLang="zh-CN" sz="2800" dirty="0" smtClean="0">
                <a:solidFill>
                  <a:schemeClr val="tx1"/>
                </a:solidFill>
                <a:latin typeface="+mn-ea"/>
                <a:ea typeface="+mn-ea"/>
              </a:rPr>
              <a:t>李师傅</a:t>
            </a:r>
            <a:r>
              <a:rPr lang="en-US" altLang="zh-CN" sz="2800" dirty="0" smtClean="0">
                <a:solidFill>
                  <a:schemeClr val="tx1"/>
                </a:solidFill>
                <a:latin typeface="+mn-ea"/>
                <a:ea typeface="+mn-ea"/>
              </a:rPr>
              <a:t>:26,29,26,25,25,26,25</a:t>
            </a:r>
            <a:r>
              <a:rPr lang="zh-CN" altLang="zh-CN" sz="2800" dirty="0" smtClean="0">
                <a:solidFill>
                  <a:schemeClr val="tx1"/>
                </a:solidFill>
                <a:latin typeface="+mn-ea"/>
                <a:ea typeface="+mn-ea"/>
              </a:rPr>
              <a:t>。</a:t>
            </a:r>
            <a:endParaRPr lang="zh-CN" altLang="zh-CN" sz="28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899592" y="4785117"/>
            <a:ext cx="7344816" cy="13081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dirty="0" smtClean="0">
                <a:latin typeface="Times New Roman" panose="02020603050405020304" pitchFamily="18" charset="0"/>
                <a:ea typeface="华文楷体"/>
                <a:cs typeface="Times New Roman" panose="02020603050405020304" pitchFamily="18" charset="0"/>
              </a:rPr>
              <a:t>王师傅平均每天加工</a:t>
            </a:r>
            <a:r>
              <a:rPr lang="en-US" altLang="zh-CN" sz="2800" dirty="0" smtClean="0">
                <a:latin typeface="Times New Roman" panose="02020603050405020304" pitchFamily="18" charset="0"/>
                <a:ea typeface="华文楷体"/>
                <a:cs typeface="Times New Roman" panose="02020603050405020304" pitchFamily="18" charset="0"/>
              </a:rPr>
              <a:t>25</a:t>
            </a:r>
            <a:r>
              <a:rPr lang="zh-CN" altLang="zh-CN" sz="2800" dirty="0" smtClean="0">
                <a:latin typeface="Times New Roman" panose="02020603050405020304" pitchFamily="18" charset="0"/>
                <a:ea typeface="华文楷体"/>
                <a:cs typeface="Times New Roman" panose="02020603050405020304" pitchFamily="18" charset="0"/>
              </a:rPr>
              <a:t>个</a:t>
            </a:r>
            <a:r>
              <a:rPr lang="en-US" altLang="zh-CN" sz="2800" dirty="0" smtClean="0">
                <a:latin typeface="Times New Roman" panose="02020603050405020304" pitchFamily="18" charset="0"/>
                <a:ea typeface="华文楷体"/>
                <a:cs typeface="Times New Roman" panose="02020603050405020304" pitchFamily="18" charset="0"/>
              </a:rPr>
              <a:t>,</a:t>
            </a:r>
            <a:r>
              <a:rPr lang="zh-CN" altLang="zh-CN" sz="2800" dirty="0" smtClean="0">
                <a:latin typeface="Times New Roman" panose="02020603050405020304" pitchFamily="18" charset="0"/>
                <a:ea typeface="华文楷体"/>
                <a:cs typeface="Times New Roman" panose="02020603050405020304" pitchFamily="18" charset="0"/>
              </a:rPr>
              <a:t>李师傅平均每天加工</a:t>
            </a:r>
            <a:r>
              <a:rPr lang="en-US" altLang="zh-CN" sz="2800" dirty="0" smtClean="0">
                <a:latin typeface="Times New Roman" panose="02020603050405020304" pitchFamily="18" charset="0"/>
                <a:ea typeface="华文楷体"/>
                <a:cs typeface="Times New Roman" panose="02020603050405020304" pitchFamily="18" charset="0"/>
              </a:rPr>
              <a:t>26</a:t>
            </a:r>
            <a:r>
              <a:rPr lang="zh-CN" altLang="zh-CN" sz="2800" dirty="0" smtClean="0">
                <a:latin typeface="Times New Roman" panose="02020603050405020304" pitchFamily="18" charset="0"/>
                <a:ea typeface="华文楷体"/>
                <a:cs typeface="Times New Roman" panose="02020603050405020304" pitchFamily="18" charset="0"/>
              </a:rPr>
              <a:t>个。</a:t>
            </a:r>
            <a:endParaRPr lang="zh-CN" altLang="en-US" sz="2800" dirty="0">
              <a:latin typeface="Times New Roman" panose="02020603050405020304" pitchFamily="18" charset="0"/>
              <a:ea typeface="华文楷体"/>
              <a:cs typeface="Times New Roman" panose="02020603050405020304" pitchFamily="18" charset="0"/>
            </a:endParaRPr>
          </a:p>
        </p:txBody>
      </p:sp>
      <p:grpSp>
        <p:nvGrpSpPr>
          <p:cNvPr id="18" name="Group 8"/>
          <p:cNvGrpSpPr/>
          <p:nvPr/>
        </p:nvGrpSpPr>
        <p:grpSpPr bwMode="auto">
          <a:xfrm>
            <a:off x="5508625" y="6165850"/>
            <a:ext cx="1943100" cy="519113"/>
            <a:chOff x="1474" y="3765"/>
            <a:chExt cx="952" cy="327"/>
          </a:xfrm>
        </p:grpSpPr>
        <p:sp>
          <p:nvSpPr>
            <p:cNvPr id="19" name="AutoShape 9">
              <a:hlinkClick r:id="rId2" action="ppaction://hlinksldjump" highlightClick="1"/>
            </p:cNvPr>
            <p:cNvSpPr>
              <a:spLocks noChangeArrowheads="1"/>
            </p:cNvSpPr>
            <p:nvPr/>
          </p:nvSpPr>
          <p:spPr bwMode="auto">
            <a:xfrm>
              <a:off x="1474" y="3765"/>
              <a:ext cx="907" cy="318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>
                <a:buFont typeface="Arial" panose="020B0604020202020204" pitchFamily="34" charset="0"/>
                <a:buNone/>
              </a:pPr>
              <a:endParaRPr lang="zh-CN" altLang="en-US" sz="1800">
                <a:solidFill>
                  <a:srgbClr val="FF0000"/>
                </a:solidFill>
              </a:endParaRPr>
            </a:p>
          </p:txBody>
        </p:sp>
        <p:sp>
          <p:nvSpPr>
            <p:cNvPr id="20" name="Text Box 10">
              <a:hlinkClick r:id="rId2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65"/>
              <a:ext cx="952" cy="327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Calibri" panose="020F0502020204030204" pitchFamily="34" charset="0"/>
                  <a:ea typeface="楷体_GB2312" pitchFamily="49" charset="-122"/>
                </a:rPr>
                <a:t>返回作业</a:t>
              </a:r>
              <a:r>
                <a:rPr lang="en-US" altLang="zh-CN" sz="2800" dirty="0">
                  <a:solidFill>
                    <a:schemeClr val="tx1"/>
                  </a:solidFill>
                  <a:latin typeface="Calibri" panose="020F0502020204030204" pitchFamily="34" charset="0"/>
                  <a:ea typeface="楷体_GB2312" pitchFamily="49" charset="-122"/>
                </a:rPr>
                <a:t>2</a:t>
              </a:r>
              <a:endParaRPr lang="en-US" altLang="zh-CN" sz="2800" dirty="0">
                <a:solidFill>
                  <a:schemeClr val="tx1"/>
                </a:solidFill>
                <a:latin typeface="Calibri" panose="020F0502020204030204" pitchFamily="34" charset="0"/>
                <a:ea typeface="楷体_GB2312" pitchFamily="49" charset="-122"/>
              </a:endParaRPr>
            </a:p>
          </p:txBody>
        </p:sp>
      </p:grp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24" name="Group 8"/>
          <p:cNvGrpSpPr/>
          <p:nvPr/>
        </p:nvGrpSpPr>
        <p:grpSpPr bwMode="auto">
          <a:xfrm>
            <a:off x="5292725" y="6149975"/>
            <a:ext cx="1943100" cy="519113"/>
            <a:chOff x="1474" y="3793"/>
            <a:chExt cx="952" cy="327"/>
          </a:xfrm>
        </p:grpSpPr>
        <p:sp>
          <p:nvSpPr>
            <p:cNvPr id="30730" name="AutoShape 9">
              <a:hlinkClick r:id="rId1" action="ppaction://hlinksldjump" highlightClick="1"/>
            </p:cNvPr>
            <p:cNvSpPr>
              <a:spLocks noChangeArrowheads="1"/>
            </p:cNvSpPr>
            <p:nvPr/>
          </p:nvSpPr>
          <p:spPr bwMode="auto">
            <a:xfrm>
              <a:off x="1474" y="3793"/>
              <a:ext cx="907" cy="318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>
                <a:buFont typeface="Arial" panose="020B0604020202020204" pitchFamily="34" charset="0"/>
                <a:buNone/>
              </a:pPr>
              <a:endParaRPr lang="zh-CN" altLang="en-US" sz="1800">
                <a:solidFill>
                  <a:srgbClr val="FF0000"/>
                </a:solidFill>
              </a:endParaRPr>
            </a:p>
          </p:txBody>
        </p:sp>
        <p:sp>
          <p:nvSpPr>
            <p:cNvPr id="30731" name="Text Box 10">
              <a:hlinkClick r:id="rId1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93"/>
              <a:ext cx="952" cy="327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Calibri" panose="020F0502020204030204" pitchFamily="34" charset="0"/>
                  <a:ea typeface="楷体_GB2312" pitchFamily="49" charset="-122"/>
                </a:rPr>
                <a:t>返回作业</a:t>
              </a:r>
              <a:r>
                <a:rPr lang="en-US" altLang="zh-CN" sz="2800" dirty="0">
                  <a:solidFill>
                    <a:schemeClr val="tx1"/>
                  </a:solidFill>
                  <a:latin typeface="Calibri" panose="020F0502020204030204" pitchFamily="34" charset="0"/>
                  <a:ea typeface="楷体_GB2312" pitchFamily="49" charset="-122"/>
                </a:rPr>
                <a:t>2</a:t>
              </a:r>
              <a:endParaRPr lang="en-US" altLang="zh-CN" sz="2800" dirty="0">
                <a:solidFill>
                  <a:schemeClr val="tx1"/>
                </a:solidFill>
                <a:latin typeface="Calibri" panose="020F0502020204030204" pitchFamily="34" charset="0"/>
                <a:ea typeface="楷体_GB2312" pitchFamily="49" charset="-122"/>
              </a:endParaRPr>
            </a:p>
          </p:txBody>
        </p:sp>
      </p:grpSp>
      <p:grpSp>
        <p:nvGrpSpPr>
          <p:cNvPr id="30725" name="Group 14"/>
          <p:cNvGrpSpPr/>
          <p:nvPr/>
        </p:nvGrpSpPr>
        <p:grpSpPr bwMode="auto">
          <a:xfrm>
            <a:off x="7743825" y="0"/>
            <a:ext cx="1292225" cy="1292225"/>
            <a:chOff x="4946" y="164"/>
            <a:chExt cx="814" cy="814"/>
          </a:xfrm>
        </p:grpSpPr>
        <p:pic>
          <p:nvPicPr>
            <p:cNvPr id="30728" name="Picture 6" descr="Blue-Green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4946" y="164"/>
              <a:ext cx="814" cy="81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0729" name="WordArt 13"/>
            <p:cNvSpPr>
              <a:spLocks noChangeArrowheads="1" noChangeShapeType="1"/>
            </p:cNvSpPr>
            <p:nvPr/>
          </p:nvSpPr>
          <p:spPr bwMode="auto">
            <a:xfrm>
              <a:off x="4989" y="464"/>
              <a:ext cx="70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FF3399"/>
                    </a:solidFill>
                    <a:round/>
                  </a:ln>
                  <a:solidFill>
                    <a:srgbClr val="FF3399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思维创新</a:t>
              </a:r>
              <a:endParaRPr lang="zh-CN" altLang="en-US" sz="3600" kern="10">
                <a:ln w="9525">
                  <a:solidFill>
                    <a:srgbClr val="FF3399"/>
                  </a:solidFill>
                  <a:round/>
                </a:ln>
                <a:solidFill>
                  <a:srgbClr val="FF3399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10" name="Rectangle 22"/>
          <p:cNvSpPr>
            <a:spLocks noChangeArrowheads="1"/>
          </p:cNvSpPr>
          <p:nvPr/>
        </p:nvSpPr>
        <p:spPr bwMode="auto">
          <a:xfrm>
            <a:off x="753898" y="714356"/>
            <a:ext cx="8604448" cy="19303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solidFill>
                  <a:schemeClr val="tx1"/>
                </a:solidFill>
                <a:latin typeface="宋体" panose="02010600030101010101" pitchFamily="2" charset="-122"/>
              </a:rPr>
              <a:t>3.</a:t>
            </a:r>
            <a:r>
              <a:rPr lang="zh-CN" altLang="en-US" sz="28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（重点题）</a:t>
            </a:r>
            <a:r>
              <a:rPr lang="zh-CN" altLang="zh-CN" sz="2800" dirty="0" smtClean="0">
                <a:solidFill>
                  <a:schemeClr val="tx1"/>
                </a:solidFill>
                <a:latin typeface="+mn-ea"/>
                <a:ea typeface="+mn-ea"/>
              </a:rPr>
              <a:t>一次考试</a:t>
            </a:r>
            <a:r>
              <a:rPr lang="en-US" altLang="zh-CN" sz="2800" dirty="0" smtClean="0">
                <a:solidFill>
                  <a:schemeClr val="tx1"/>
                </a:solidFill>
                <a:latin typeface="+mn-ea"/>
                <a:ea typeface="+mn-ea"/>
              </a:rPr>
              <a:t>,</a:t>
            </a:r>
            <a:r>
              <a:rPr lang="zh-CN" altLang="zh-CN" sz="2800" dirty="0" smtClean="0">
                <a:solidFill>
                  <a:schemeClr val="tx1"/>
                </a:solidFill>
                <a:latin typeface="+mn-ea"/>
                <a:ea typeface="+mn-ea"/>
              </a:rPr>
              <a:t>甲、乙、丙</a:t>
            </a:r>
            <a:r>
              <a:rPr lang="en-US" altLang="zh-CN" sz="2800" dirty="0" smtClean="0">
                <a:solidFill>
                  <a:schemeClr val="tx1"/>
                </a:solidFill>
                <a:latin typeface="+mn-ea"/>
                <a:ea typeface="+mn-ea"/>
              </a:rPr>
              <a:t>3</a:t>
            </a:r>
            <a:r>
              <a:rPr lang="zh-CN" altLang="zh-CN" sz="2800" dirty="0" smtClean="0">
                <a:solidFill>
                  <a:schemeClr val="tx1"/>
                </a:solidFill>
                <a:latin typeface="+mn-ea"/>
                <a:ea typeface="+mn-ea"/>
              </a:rPr>
              <a:t>人平</a:t>
            </a:r>
            <a:endParaRPr lang="en-US" altLang="zh-CN" sz="2800" dirty="0" smtClean="0">
              <a:solidFill>
                <a:schemeClr val="tx1"/>
              </a:solidFill>
              <a:latin typeface="+mn-ea"/>
              <a:ea typeface="+mn-ea"/>
            </a:endParaRPr>
          </a:p>
          <a:p>
            <a:pPr>
              <a:lnSpc>
                <a:spcPct val="150000"/>
              </a:lnSpc>
            </a:pPr>
            <a:r>
              <a:rPr lang="zh-CN" altLang="zh-CN" sz="2800" dirty="0" smtClean="0">
                <a:solidFill>
                  <a:schemeClr val="tx1"/>
                </a:solidFill>
                <a:latin typeface="+mn-ea"/>
                <a:ea typeface="+mn-ea"/>
              </a:rPr>
              <a:t>均分为</a:t>
            </a:r>
            <a:r>
              <a:rPr lang="en-US" altLang="zh-CN" sz="2800" dirty="0" smtClean="0">
                <a:solidFill>
                  <a:schemeClr val="tx1"/>
                </a:solidFill>
                <a:latin typeface="+mn-ea"/>
                <a:ea typeface="+mn-ea"/>
              </a:rPr>
              <a:t>91</a:t>
            </a:r>
            <a:r>
              <a:rPr lang="zh-CN" altLang="zh-CN" sz="2800" dirty="0" smtClean="0">
                <a:solidFill>
                  <a:schemeClr val="tx1"/>
                </a:solidFill>
                <a:latin typeface="+mn-ea"/>
                <a:ea typeface="+mn-ea"/>
              </a:rPr>
              <a:t>分</a:t>
            </a:r>
            <a:r>
              <a:rPr lang="en-US" altLang="zh-CN" sz="2800" dirty="0" smtClean="0">
                <a:solidFill>
                  <a:schemeClr val="tx1"/>
                </a:solidFill>
                <a:latin typeface="+mn-ea"/>
                <a:ea typeface="+mn-ea"/>
              </a:rPr>
              <a:t>,</a:t>
            </a:r>
            <a:r>
              <a:rPr lang="zh-CN" altLang="zh-CN" sz="2800" dirty="0" smtClean="0">
                <a:solidFill>
                  <a:schemeClr val="tx1"/>
                </a:solidFill>
                <a:latin typeface="+mn-ea"/>
                <a:ea typeface="+mn-ea"/>
              </a:rPr>
              <a:t>乙、丙、丁</a:t>
            </a:r>
            <a:r>
              <a:rPr lang="en-US" altLang="zh-CN" sz="2800" dirty="0" smtClean="0">
                <a:solidFill>
                  <a:schemeClr val="tx1"/>
                </a:solidFill>
                <a:latin typeface="+mn-ea"/>
                <a:ea typeface="+mn-ea"/>
              </a:rPr>
              <a:t>3</a:t>
            </a:r>
            <a:r>
              <a:rPr lang="zh-CN" altLang="zh-CN" sz="2800" dirty="0" smtClean="0">
                <a:solidFill>
                  <a:schemeClr val="tx1"/>
                </a:solidFill>
                <a:latin typeface="+mn-ea"/>
                <a:ea typeface="+mn-ea"/>
              </a:rPr>
              <a:t>人平均分为</a:t>
            </a:r>
            <a:r>
              <a:rPr lang="en-US" altLang="zh-CN" sz="2800" dirty="0" smtClean="0">
                <a:solidFill>
                  <a:schemeClr val="tx1"/>
                </a:solidFill>
                <a:latin typeface="+mn-ea"/>
                <a:ea typeface="+mn-ea"/>
              </a:rPr>
              <a:t>89</a:t>
            </a:r>
            <a:r>
              <a:rPr lang="zh-CN" altLang="zh-CN" sz="2800" dirty="0" smtClean="0">
                <a:solidFill>
                  <a:schemeClr val="tx1"/>
                </a:solidFill>
                <a:latin typeface="+mn-ea"/>
                <a:ea typeface="+mn-ea"/>
              </a:rPr>
              <a:t>分</a:t>
            </a:r>
            <a:r>
              <a:rPr lang="en-US" altLang="zh-CN" sz="2800" dirty="0" smtClean="0">
                <a:solidFill>
                  <a:schemeClr val="tx1"/>
                </a:solidFill>
                <a:latin typeface="+mn-ea"/>
                <a:ea typeface="+mn-ea"/>
              </a:rPr>
              <a:t>,</a:t>
            </a:r>
            <a:endParaRPr lang="en-US" altLang="zh-CN" sz="2800" dirty="0" smtClean="0">
              <a:solidFill>
                <a:schemeClr val="tx1"/>
              </a:solidFill>
              <a:latin typeface="+mn-ea"/>
              <a:ea typeface="+mn-ea"/>
            </a:endParaRPr>
          </a:p>
          <a:p>
            <a:pPr>
              <a:lnSpc>
                <a:spcPct val="150000"/>
              </a:lnSpc>
            </a:pPr>
            <a:r>
              <a:rPr lang="zh-CN" altLang="zh-CN" sz="2800" dirty="0" smtClean="0">
                <a:solidFill>
                  <a:schemeClr val="tx1"/>
                </a:solidFill>
                <a:latin typeface="+mn-ea"/>
                <a:ea typeface="+mn-ea"/>
              </a:rPr>
              <a:t>甲、丁</a:t>
            </a:r>
            <a:r>
              <a:rPr lang="en-US" altLang="zh-CN" sz="2800" dirty="0" smtClean="0">
                <a:solidFill>
                  <a:schemeClr val="tx1"/>
                </a:solidFill>
                <a:latin typeface="+mn-ea"/>
                <a:ea typeface="+mn-ea"/>
              </a:rPr>
              <a:t>2</a:t>
            </a:r>
            <a:r>
              <a:rPr lang="zh-CN" altLang="zh-CN" sz="2800" dirty="0" smtClean="0">
                <a:solidFill>
                  <a:schemeClr val="tx1"/>
                </a:solidFill>
                <a:latin typeface="+mn-ea"/>
                <a:ea typeface="+mn-ea"/>
              </a:rPr>
              <a:t>人平均分为</a:t>
            </a:r>
            <a:r>
              <a:rPr lang="en-US" altLang="zh-CN" sz="2800" dirty="0" smtClean="0">
                <a:solidFill>
                  <a:schemeClr val="tx1"/>
                </a:solidFill>
                <a:latin typeface="+mn-ea"/>
                <a:ea typeface="+mn-ea"/>
              </a:rPr>
              <a:t>95</a:t>
            </a:r>
            <a:r>
              <a:rPr lang="zh-CN" altLang="zh-CN" sz="2800" dirty="0" smtClean="0">
                <a:solidFill>
                  <a:schemeClr val="tx1"/>
                </a:solidFill>
                <a:latin typeface="+mn-ea"/>
                <a:ea typeface="+mn-ea"/>
              </a:rPr>
              <a:t>分。甲、丁各得多少分</a:t>
            </a:r>
            <a:r>
              <a:rPr lang="en-US" altLang="zh-CN" sz="2800" dirty="0" smtClean="0">
                <a:solidFill>
                  <a:schemeClr val="tx1"/>
                </a:solidFill>
                <a:latin typeface="+mn-ea"/>
                <a:ea typeface="+mn-ea"/>
              </a:rPr>
              <a:t>?</a:t>
            </a:r>
            <a:endParaRPr lang="zh-CN" altLang="zh-CN" sz="28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214414" y="3000372"/>
            <a:ext cx="9361040" cy="26008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Times New Roman" panose="02020603050405020304" pitchFamily="18" charset="0"/>
                <a:ea typeface="华文楷体"/>
                <a:cs typeface="Times New Roman" panose="02020603050405020304" pitchFamily="18" charset="0"/>
              </a:rPr>
              <a:t>91×3=273(</a:t>
            </a:r>
            <a:r>
              <a:rPr lang="zh-CN" altLang="zh-CN" sz="2800" dirty="0" smtClean="0">
                <a:latin typeface="Times New Roman" panose="02020603050405020304" pitchFamily="18" charset="0"/>
                <a:ea typeface="华文楷体"/>
                <a:cs typeface="Times New Roman" panose="02020603050405020304" pitchFamily="18" charset="0"/>
              </a:rPr>
              <a:t>分</a:t>
            </a:r>
            <a:r>
              <a:rPr lang="en-US" altLang="zh-CN" sz="2800" dirty="0" smtClean="0">
                <a:latin typeface="Times New Roman" panose="02020603050405020304" pitchFamily="18" charset="0"/>
                <a:ea typeface="华文楷体"/>
                <a:cs typeface="Times New Roman" panose="02020603050405020304" pitchFamily="18" charset="0"/>
              </a:rPr>
              <a:t>),89×3=267(</a:t>
            </a:r>
            <a:r>
              <a:rPr lang="zh-CN" altLang="zh-CN" sz="2800" dirty="0" smtClean="0">
                <a:latin typeface="Times New Roman" panose="02020603050405020304" pitchFamily="18" charset="0"/>
                <a:ea typeface="华文楷体"/>
                <a:cs typeface="Times New Roman" panose="02020603050405020304" pitchFamily="18" charset="0"/>
              </a:rPr>
              <a:t>分</a:t>
            </a:r>
            <a:r>
              <a:rPr lang="en-US" altLang="zh-CN" sz="2800" dirty="0" smtClean="0">
                <a:latin typeface="Times New Roman" panose="02020603050405020304" pitchFamily="18" charset="0"/>
                <a:ea typeface="华文楷体"/>
                <a:cs typeface="Times New Roman" panose="02020603050405020304" pitchFamily="18" charset="0"/>
              </a:rPr>
              <a:t>),</a:t>
            </a:r>
            <a:endParaRPr lang="en-US" altLang="zh-CN" sz="2800" dirty="0" smtClean="0">
              <a:latin typeface="Times New Roman" panose="02020603050405020304" pitchFamily="18" charset="0"/>
              <a:ea typeface="华文楷体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Times New Roman" panose="02020603050405020304" pitchFamily="18" charset="0"/>
                <a:ea typeface="华文楷体"/>
                <a:cs typeface="Times New Roman" panose="02020603050405020304" pitchFamily="18" charset="0"/>
              </a:rPr>
              <a:t>273-267=6(</a:t>
            </a:r>
            <a:r>
              <a:rPr lang="zh-CN" altLang="zh-CN" sz="2800" dirty="0" smtClean="0">
                <a:latin typeface="Times New Roman" panose="02020603050405020304" pitchFamily="18" charset="0"/>
                <a:ea typeface="华文楷体"/>
                <a:cs typeface="Times New Roman" panose="02020603050405020304" pitchFamily="18" charset="0"/>
              </a:rPr>
              <a:t>分</a:t>
            </a:r>
            <a:r>
              <a:rPr lang="en-US" altLang="zh-CN" sz="2800" dirty="0" smtClean="0">
                <a:latin typeface="Times New Roman" panose="02020603050405020304" pitchFamily="18" charset="0"/>
                <a:ea typeface="华文楷体"/>
                <a:cs typeface="Times New Roman" panose="02020603050405020304" pitchFamily="18" charset="0"/>
              </a:rPr>
              <a:t>),95×2=190(</a:t>
            </a:r>
            <a:r>
              <a:rPr lang="zh-CN" altLang="zh-CN" sz="2800" dirty="0" smtClean="0">
                <a:latin typeface="Times New Roman" panose="02020603050405020304" pitchFamily="18" charset="0"/>
                <a:ea typeface="华文楷体"/>
                <a:cs typeface="Times New Roman" panose="02020603050405020304" pitchFamily="18" charset="0"/>
              </a:rPr>
              <a:t>分</a:t>
            </a:r>
            <a:r>
              <a:rPr lang="en-US" altLang="zh-CN" sz="2800" dirty="0" smtClean="0">
                <a:latin typeface="Times New Roman" panose="02020603050405020304" pitchFamily="18" charset="0"/>
                <a:ea typeface="华文楷体"/>
                <a:cs typeface="Times New Roman" panose="02020603050405020304" pitchFamily="18" charset="0"/>
              </a:rPr>
              <a:t>),</a:t>
            </a:r>
            <a:endParaRPr lang="en-US" altLang="zh-CN" sz="2800" dirty="0" smtClean="0">
              <a:latin typeface="Times New Roman" panose="02020603050405020304" pitchFamily="18" charset="0"/>
              <a:ea typeface="华文楷体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Times New Roman" panose="02020603050405020304" pitchFamily="18" charset="0"/>
                <a:ea typeface="华文楷体"/>
                <a:cs typeface="Times New Roman" panose="02020603050405020304" pitchFamily="18" charset="0"/>
              </a:rPr>
              <a:t>190-6=184(</a:t>
            </a:r>
            <a:r>
              <a:rPr lang="zh-CN" altLang="zh-CN" sz="2800" dirty="0" smtClean="0">
                <a:latin typeface="Times New Roman" panose="02020603050405020304" pitchFamily="18" charset="0"/>
                <a:ea typeface="华文楷体"/>
                <a:cs typeface="Times New Roman" panose="02020603050405020304" pitchFamily="18" charset="0"/>
              </a:rPr>
              <a:t>分</a:t>
            </a:r>
            <a:r>
              <a:rPr lang="en-US" altLang="zh-CN" sz="2800" dirty="0" smtClean="0">
                <a:latin typeface="Times New Roman" panose="02020603050405020304" pitchFamily="18" charset="0"/>
                <a:ea typeface="华文楷体"/>
                <a:cs typeface="Times New Roman" panose="02020603050405020304" pitchFamily="18" charset="0"/>
              </a:rPr>
              <a:t>),184÷2=92(</a:t>
            </a:r>
            <a:r>
              <a:rPr lang="zh-CN" altLang="zh-CN" sz="2800" dirty="0" smtClean="0">
                <a:latin typeface="Times New Roman" panose="02020603050405020304" pitchFamily="18" charset="0"/>
                <a:ea typeface="华文楷体"/>
                <a:cs typeface="Times New Roman" panose="02020603050405020304" pitchFamily="18" charset="0"/>
              </a:rPr>
              <a:t>分</a:t>
            </a:r>
            <a:r>
              <a:rPr lang="en-US" altLang="zh-CN" sz="2800" dirty="0" smtClean="0">
                <a:latin typeface="Times New Roman" panose="02020603050405020304" pitchFamily="18" charset="0"/>
                <a:ea typeface="华文楷体"/>
                <a:cs typeface="Times New Roman" panose="02020603050405020304" pitchFamily="18" charset="0"/>
              </a:rPr>
              <a:t>),92+6=98(</a:t>
            </a:r>
            <a:r>
              <a:rPr lang="zh-CN" altLang="zh-CN" sz="2800" dirty="0" smtClean="0">
                <a:latin typeface="Times New Roman" panose="02020603050405020304" pitchFamily="18" charset="0"/>
                <a:ea typeface="华文楷体"/>
                <a:cs typeface="Times New Roman" panose="02020603050405020304" pitchFamily="18" charset="0"/>
              </a:rPr>
              <a:t>分</a:t>
            </a:r>
            <a:r>
              <a:rPr lang="en-US" altLang="zh-CN" sz="2800" dirty="0" smtClean="0">
                <a:latin typeface="Times New Roman" panose="02020603050405020304" pitchFamily="18" charset="0"/>
                <a:ea typeface="华文楷体"/>
                <a:cs typeface="Times New Roman" panose="02020603050405020304" pitchFamily="18" charset="0"/>
              </a:rPr>
              <a:t>)</a:t>
            </a:r>
            <a:r>
              <a:rPr lang="zh-CN" altLang="zh-CN" sz="2800" dirty="0" smtClean="0">
                <a:latin typeface="Times New Roman" panose="02020603050405020304" pitchFamily="18" charset="0"/>
                <a:ea typeface="华文楷体"/>
                <a:cs typeface="Times New Roman" panose="02020603050405020304" pitchFamily="18" charset="0"/>
              </a:rPr>
              <a:t>。</a:t>
            </a:r>
            <a:endParaRPr lang="en-US" altLang="zh-CN" sz="2800" dirty="0" smtClean="0">
              <a:latin typeface="Times New Roman" panose="02020603050405020304" pitchFamily="18" charset="0"/>
              <a:ea typeface="华文楷体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zh-CN" sz="2800" dirty="0" smtClean="0">
                <a:latin typeface="Times New Roman" panose="02020603050405020304" pitchFamily="18" charset="0"/>
                <a:ea typeface="华文楷体"/>
                <a:cs typeface="Times New Roman" panose="02020603050405020304" pitchFamily="18" charset="0"/>
              </a:rPr>
              <a:t>答</a:t>
            </a:r>
            <a:r>
              <a:rPr lang="en-US" altLang="zh-CN" sz="2800" dirty="0" smtClean="0">
                <a:latin typeface="Times New Roman" panose="02020603050405020304" pitchFamily="18" charset="0"/>
                <a:ea typeface="华文楷体"/>
                <a:cs typeface="Times New Roman" panose="02020603050405020304" pitchFamily="18" charset="0"/>
              </a:rPr>
              <a:t>:</a:t>
            </a:r>
            <a:r>
              <a:rPr lang="zh-CN" altLang="zh-CN" sz="2800" dirty="0" smtClean="0">
                <a:latin typeface="Times New Roman" panose="02020603050405020304" pitchFamily="18" charset="0"/>
                <a:ea typeface="华文楷体"/>
                <a:cs typeface="Times New Roman" panose="02020603050405020304" pitchFamily="18" charset="0"/>
              </a:rPr>
              <a:t>甲得</a:t>
            </a:r>
            <a:r>
              <a:rPr lang="en-US" altLang="zh-CN" sz="2800" dirty="0" smtClean="0">
                <a:latin typeface="Times New Roman" panose="02020603050405020304" pitchFamily="18" charset="0"/>
                <a:ea typeface="华文楷体"/>
                <a:cs typeface="Times New Roman" panose="02020603050405020304" pitchFamily="18" charset="0"/>
              </a:rPr>
              <a:t>98</a:t>
            </a:r>
            <a:r>
              <a:rPr lang="zh-CN" altLang="zh-CN" sz="2800" dirty="0" smtClean="0">
                <a:latin typeface="Times New Roman" panose="02020603050405020304" pitchFamily="18" charset="0"/>
                <a:ea typeface="华文楷体"/>
                <a:cs typeface="Times New Roman" panose="02020603050405020304" pitchFamily="18" charset="0"/>
              </a:rPr>
              <a:t>分</a:t>
            </a:r>
            <a:r>
              <a:rPr lang="en-US" altLang="zh-CN" sz="2800" dirty="0" smtClean="0">
                <a:latin typeface="Times New Roman" panose="02020603050405020304" pitchFamily="18" charset="0"/>
                <a:ea typeface="华文楷体"/>
                <a:cs typeface="Times New Roman" panose="02020603050405020304" pitchFamily="18" charset="0"/>
              </a:rPr>
              <a:t>,</a:t>
            </a:r>
            <a:r>
              <a:rPr lang="zh-CN" altLang="zh-CN" sz="2800" dirty="0" smtClean="0">
                <a:latin typeface="Times New Roman" panose="02020603050405020304" pitchFamily="18" charset="0"/>
                <a:ea typeface="华文楷体"/>
                <a:cs typeface="Times New Roman" panose="02020603050405020304" pitchFamily="18" charset="0"/>
              </a:rPr>
              <a:t>丁得</a:t>
            </a:r>
            <a:r>
              <a:rPr lang="en-US" altLang="zh-CN" sz="2800" dirty="0" smtClean="0">
                <a:latin typeface="Times New Roman" panose="02020603050405020304" pitchFamily="18" charset="0"/>
                <a:ea typeface="华文楷体"/>
                <a:cs typeface="Times New Roman" panose="02020603050405020304" pitchFamily="18" charset="0"/>
              </a:rPr>
              <a:t>92</a:t>
            </a:r>
            <a:r>
              <a:rPr lang="zh-CN" altLang="zh-CN" sz="2800" dirty="0" smtClean="0">
                <a:latin typeface="Times New Roman" panose="02020603050405020304" pitchFamily="18" charset="0"/>
                <a:ea typeface="华文楷体"/>
                <a:cs typeface="Times New Roman" panose="02020603050405020304" pitchFamily="18" charset="0"/>
              </a:rPr>
              <a:t>分。</a:t>
            </a:r>
            <a:endParaRPr lang="zh-CN" altLang="zh-CN" sz="2800" dirty="0">
              <a:latin typeface="Times New Roman" panose="02020603050405020304" pitchFamily="18" charset="0"/>
              <a:ea typeface="华文楷体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8"/>
          <p:cNvGrpSpPr/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18" name="Picture 9" descr="1"/>
            <p:cNvPicPr>
              <a:picLocks noChangeAspect="1" noChangeArrowheads="1"/>
            </p:cNvPicPr>
            <p:nvPr/>
          </p:nvPicPr>
          <p:blipFill>
            <a:blip r:embed="rId1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9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91403" tIns="45700" rIns="91403" bIns="45700" anchor="ctr"/>
            <a:lstStyle/>
            <a:p>
              <a:pPr algn="r" defTabSz="923925">
                <a:buFont typeface="Arial" panose="020B0604020202020204" pitchFamily="34" charset="0"/>
                <a:buNone/>
              </a:pPr>
              <a:r>
                <a:rPr lang="zh-CN" altLang="en-US" sz="3200" dirty="0" smtClean="0">
                  <a:ea typeface="黑体" panose="02010609060101010101" pitchFamily="49" charset="-122"/>
                </a:rPr>
                <a:t>复 习 准 备</a:t>
              </a:r>
              <a:endParaRPr lang="zh-CN" altLang="en-US" sz="3200" dirty="0">
                <a:ea typeface="黑体" panose="02010609060101010101" pitchFamily="49" charset="-122"/>
              </a:endParaRPr>
            </a:p>
          </p:txBody>
        </p:sp>
      </p:grpSp>
      <p:sp>
        <p:nvSpPr>
          <p:cNvPr id="21" name="TextBox 24"/>
          <p:cNvSpPr txBox="1">
            <a:spLocks noChangeArrowheads="1"/>
          </p:cNvSpPr>
          <p:nvPr/>
        </p:nvSpPr>
        <p:spPr bwMode="auto">
          <a:xfrm>
            <a:off x="571472" y="946830"/>
            <a:ext cx="8429652" cy="147405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+mn-ea"/>
                <a:ea typeface="+mn-ea"/>
              </a:rPr>
              <a:t>下面是某小学三年</a:t>
            </a:r>
            <a:r>
              <a:rPr lang="en-US" sz="3200" dirty="0" smtClean="0">
                <a:solidFill>
                  <a:schemeClr val="tx1"/>
                </a:solidFill>
                <a:latin typeface="+mn-ea"/>
                <a:ea typeface="+mn-ea"/>
              </a:rPr>
              <a:t>(2)</a:t>
            </a:r>
            <a:r>
              <a:rPr lang="zh-CN" altLang="en-US" sz="3200" dirty="0" smtClean="0">
                <a:solidFill>
                  <a:schemeClr val="tx1"/>
                </a:solidFill>
                <a:latin typeface="+mn-ea"/>
                <a:ea typeface="+mn-ea"/>
              </a:rPr>
              <a:t>班第一学期数学期中考试成绩统计表。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graphicFrame>
        <p:nvGraphicFramePr>
          <p:cNvPr id="53" name="表格 52"/>
          <p:cNvGraphicFramePr>
            <a:graphicFrameLocks noGrp="1"/>
          </p:cNvGraphicFramePr>
          <p:nvPr/>
        </p:nvGraphicFramePr>
        <p:xfrm>
          <a:off x="1071538" y="2860672"/>
          <a:ext cx="7072363" cy="1425584"/>
        </p:xfrm>
        <a:graphic>
          <a:graphicData uri="http://schemas.openxmlformats.org/drawingml/2006/table">
            <a:tbl>
              <a:tblPr/>
              <a:tblGrid>
                <a:gridCol w="1285885"/>
                <a:gridCol w="964413"/>
                <a:gridCol w="964413"/>
                <a:gridCol w="964413"/>
                <a:gridCol w="964413"/>
                <a:gridCol w="964413"/>
                <a:gridCol w="964413"/>
              </a:tblGrid>
              <a:tr h="712792">
                <a:tc>
                  <a:txBody>
                    <a:bodyPr/>
                    <a:lstStyle/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endParaRPr lang="en-US" altLang="zh-CN" sz="2400" kern="100" dirty="0" smtClean="0">
                        <a:solidFill>
                          <a:srgbClr val="000000"/>
                        </a:solidFill>
                        <a:latin typeface="+mn-ea"/>
                        <a:ea typeface="+mn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endParaRPr lang="en-US" altLang="zh-CN" sz="2400" kern="100" dirty="0" smtClean="0">
                        <a:solidFill>
                          <a:srgbClr val="000000"/>
                        </a:solidFill>
                        <a:latin typeface="+mn-ea"/>
                        <a:ea typeface="+mn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zh-CN" sz="2400" kern="100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 panose="02020603050405020304"/>
                        </a:rPr>
                        <a:t>分数</a:t>
                      </a:r>
                      <a:r>
                        <a:rPr lang="en-US" sz="2400" i="1" kern="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 panose="02020603050405020304"/>
                        </a:rPr>
                        <a:t>/</a:t>
                      </a:r>
                      <a:r>
                        <a:rPr lang="zh-CN" sz="2400" kern="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 panose="02020603050405020304"/>
                        </a:rPr>
                        <a:t>分</a:t>
                      </a:r>
                      <a:endParaRPr lang="zh-CN" sz="2400" kern="100" dirty="0">
                        <a:solidFill>
                          <a:srgbClr val="000000"/>
                        </a:solidFill>
                        <a:latin typeface="+mn-ea"/>
                        <a:ea typeface="+mn-ea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endParaRPr lang="en-US" sz="2400" kern="100" dirty="0" smtClean="0">
                        <a:solidFill>
                          <a:srgbClr val="000000"/>
                        </a:solidFill>
                        <a:latin typeface="+mn-ea"/>
                        <a:ea typeface="+mn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endParaRPr lang="en-US" sz="2400" kern="100" dirty="0" smtClean="0">
                        <a:solidFill>
                          <a:srgbClr val="000000"/>
                        </a:solidFill>
                        <a:latin typeface="+mn-ea"/>
                        <a:ea typeface="+mn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en-US" sz="2400" kern="100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 panose="02020603050405020304"/>
                        </a:rPr>
                        <a:t>100</a:t>
                      </a:r>
                      <a:endParaRPr lang="zh-CN" sz="2400" kern="100" dirty="0">
                        <a:solidFill>
                          <a:srgbClr val="000000"/>
                        </a:solidFill>
                        <a:latin typeface="+mn-ea"/>
                        <a:ea typeface="+mn-ea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endParaRPr lang="en-US" sz="2400" kern="100" dirty="0" smtClean="0">
                        <a:solidFill>
                          <a:srgbClr val="000000"/>
                        </a:solidFill>
                        <a:latin typeface="+mn-ea"/>
                        <a:ea typeface="+mn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endParaRPr lang="en-US" sz="2400" kern="100" dirty="0" smtClean="0">
                        <a:solidFill>
                          <a:srgbClr val="000000"/>
                        </a:solidFill>
                        <a:latin typeface="+mn-ea"/>
                        <a:ea typeface="+mn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en-US" sz="2400" kern="100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 panose="02020603050405020304"/>
                        </a:rPr>
                        <a:t>90</a:t>
                      </a:r>
                      <a:r>
                        <a:rPr lang="en-US" sz="2400" i="1" kern="100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 panose="02020603050405020304"/>
                        </a:rPr>
                        <a:t>~</a:t>
                      </a:r>
                      <a:r>
                        <a:rPr lang="en-US" sz="2400" kern="100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 panose="02020603050405020304"/>
                        </a:rPr>
                        <a:t>99</a:t>
                      </a:r>
                      <a:endParaRPr lang="zh-CN" sz="2400" kern="100" dirty="0">
                        <a:solidFill>
                          <a:srgbClr val="000000"/>
                        </a:solidFill>
                        <a:latin typeface="+mn-ea"/>
                        <a:ea typeface="+mn-ea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endParaRPr lang="en-US" sz="2400" kern="100" dirty="0" smtClean="0">
                        <a:solidFill>
                          <a:srgbClr val="000000"/>
                        </a:solidFill>
                        <a:latin typeface="+mn-ea"/>
                        <a:ea typeface="+mn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endParaRPr lang="en-US" sz="2400" kern="100" dirty="0" smtClean="0">
                        <a:solidFill>
                          <a:srgbClr val="000000"/>
                        </a:solidFill>
                        <a:latin typeface="+mn-ea"/>
                        <a:ea typeface="+mn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en-US" sz="2400" kern="100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 panose="02020603050405020304"/>
                        </a:rPr>
                        <a:t>80</a:t>
                      </a:r>
                      <a:r>
                        <a:rPr lang="en-US" sz="2400" i="1" kern="100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 panose="02020603050405020304"/>
                        </a:rPr>
                        <a:t>~</a:t>
                      </a:r>
                      <a:r>
                        <a:rPr lang="en-US" sz="2400" kern="100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 panose="02020603050405020304"/>
                        </a:rPr>
                        <a:t>89</a:t>
                      </a:r>
                      <a:endParaRPr lang="zh-CN" sz="2400" kern="100" dirty="0">
                        <a:solidFill>
                          <a:srgbClr val="000000"/>
                        </a:solidFill>
                        <a:latin typeface="+mn-ea"/>
                        <a:ea typeface="+mn-ea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endParaRPr lang="en-US" sz="2400" kern="100" dirty="0" smtClean="0">
                        <a:solidFill>
                          <a:srgbClr val="000000"/>
                        </a:solidFill>
                        <a:latin typeface="+mn-ea"/>
                        <a:ea typeface="+mn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endParaRPr lang="en-US" sz="2400" kern="100" dirty="0" smtClean="0">
                        <a:solidFill>
                          <a:srgbClr val="000000"/>
                        </a:solidFill>
                        <a:latin typeface="+mn-ea"/>
                        <a:ea typeface="+mn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en-US" sz="2400" kern="100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 panose="02020603050405020304"/>
                        </a:rPr>
                        <a:t>70</a:t>
                      </a:r>
                      <a:r>
                        <a:rPr lang="en-US" sz="2400" i="1" kern="100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 panose="02020603050405020304"/>
                        </a:rPr>
                        <a:t>~</a:t>
                      </a:r>
                      <a:r>
                        <a:rPr lang="en-US" sz="2400" kern="100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 panose="02020603050405020304"/>
                        </a:rPr>
                        <a:t>79</a:t>
                      </a:r>
                      <a:endParaRPr lang="zh-CN" sz="2400" kern="100" dirty="0">
                        <a:solidFill>
                          <a:srgbClr val="000000"/>
                        </a:solidFill>
                        <a:latin typeface="+mn-ea"/>
                        <a:ea typeface="+mn-ea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endParaRPr lang="en-US" sz="2400" kern="100" dirty="0" smtClean="0">
                        <a:solidFill>
                          <a:srgbClr val="000000"/>
                        </a:solidFill>
                        <a:latin typeface="+mn-ea"/>
                        <a:ea typeface="+mn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endParaRPr lang="en-US" sz="2400" kern="100" dirty="0" smtClean="0">
                        <a:solidFill>
                          <a:srgbClr val="000000"/>
                        </a:solidFill>
                        <a:latin typeface="+mn-ea"/>
                        <a:ea typeface="+mn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en-US" sz="2400" kern="100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 panose="02020603050405020304"/>
                        </a:rPr>
                        <a:t>60</a:t>
                      </a:r>
                      <a:r>
                        <a:rPr lang="en-US" sz="2400" i="1" kern="100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 panose="02020603050405020304"/>
                        </a:rPr>
                        <a:t>~</a:t>
                      </a:r>
                      <a:r>
                        <a:rPr lang="en-US" sz="2400" kern="100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 panose="02020603050405020304"/>
                        </a:rPr>
                        <a:t>69</a:t>
                      </a:r>
                      <a:endParaRPr lang="zh-CN" sz="2400" kern="100" dirty="0">
                        <a:solidFill>
                          <a:srgbClr val="000000"/>
                        </a:solidFill>
                        <a:latin typeface="+mn-ea"/>
                        <a:ea typeface="+mn-ea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endParaRPr lang="en-US" sz="2400" kern="100" dirty="0" smtClean="0">
                        <a:solidFill>
                          <a:srgbClr val="000000"/>
                        </a:solidFill>
                        <a:latin typeface="+mn-ea"/>
                        <a:ea typeface="+mn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endParaRPr lang="en-US" sz="2400" kern="100" dirty="0" smtClean="0">
                        <a:solidFill>
                          <a:srgbClr val="000000"/>
                        </a:solidFill>
                        <a:latin typeface="+mn-ea"/>
                        <a:ea typeface="+mn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en-US" sz="2400" kern="100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 panose="02020603050405020304"/>
                        </a:rPr>
                        <a:t>50</a:t>
                      </a:r>
                      <a:r>
                        <a:rPr lang="en-US" sz="2400" i="1" kern="100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 panose="02020603050405020304"/>
                        </a:rPr>
                        <a:t>~</a:t>
                      </a:r>
                      <a:r>
                        <a:rPr lang="en-US" sz="2400" kern="100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 panose="02020603050405020304"/>
                        </a:rPr>
                        <a:t>59</a:t>
                      </a:r>
                      <a:endParaRPr lang="zh-CN" sz="2400" kern="100" dirty="0">
                        <a:solidFill>
                          <a:srgbClr val="000000"/>
                        </a:solidFill>
                        <a:latin typeface="+mn-ea"/>
                        <a:ea typeface="+mn-ea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12792">
                <a:tc>
                  <a:txBody>
                    <a:bodyPr/>
                    <a:lstStyle/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endParaRPr lang="en-US" altLang="zh-CN" sz="2400" kern="100" dirty="0" smtClean="0">
                        <a:solidFill>
                          <a:srgbClr val="000000"/>
                        </a:solidFill>
                        <a:latin typeface="+mn-ea"/>
                        <a:ea typeface="+mn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endParaRPr lang="en-US" altLang="zh-CN" sz="2400" kern="100" dirty="0" smtClean="0">
                        <a:solidFill>
                          <a:srgbClr val="000000"/>
                        </a:solidFill>
                        <a:latin typeface="+mn-ea"/>
                        <a:ea typeface="+mn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zh-CN" sz="2400" kern="100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 panose="02020603050405020304"/>
                        </a:rPr>
                        <a:t>人数</a:t>
                      </a:r>
                      <a:r>
                        <a:rPr lang="en-US" sz="2400" i="1" kern="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 panose="02020603050405020304"/>
                        </a:rPr>
                        <a:t>/</a:t>
                      </a:r>
                      <a:r>
                        <a:rPr lang="zh-CN" sz="2400" kern="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 panose="02020603050405020304"/>
                        </a:rPr>
                        <a:t>人</a:t>
                      </a:r>
                      <a:endParaRPr lang="zh-CN" sz="2400" kern="100" dirty="0">
                        <a:solidFill>
                          <a:srgbClr val="000000"/>
                        </a:solidFill>
                        <a:latin typeface="+mn-ea"/>
                        <a:ea typeface="+mn-ea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endParaRPr lang="en-US" sz="2400" kern="100" dirty="0" smtClean="0">
                        <a:solidFill>
                          <a:srgbClr val="000000"/>
                        </a:solidFill>
                        <a:latin typeface="+mn-ea"/>
                        <a:ea typeface="+mn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endParaRPr lang="en-US" sz="2400" kern="100" dirty="0" smtClean="0">
                        <a:solidFill>
                          <a:srgbClr val="000000"/>
                        </a:solidFill>
                        <a:latin typeface="+mn-ea"/>
                        <a:ea typeface="+mn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en-US" sz="2400" kern="100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 panose="02020603050405020304"/>
                        </a:rPr>
                        <a:t>6</a:t>
                      </a:r>
                      <a:endParaRPr lang="zh-CN" sz="2400" kern="100" dirty="0">
                        <a:solidFill>
                          <a:srgbClr val="000000"/>
                        </a:solidFill>
                        <a:latin typeface="+mn-ea"/>
                        <a:ea typeface="+mn-ea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endParaRPr lang="en-US" sz="2400" kern="100" dirty="0" smtClean="0">
                        <a:solidFill>
                          <a:srgbClr val="000000"/>
                        </a:solidFill>
                        <a:latin typeface="+mn-ea"/>
                        <a:ea typeface="+mn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endParaRPr lang="en-US" sz="2400" kern="100" dirty="0" smtClean="0">
                        <a:solidFill>
                          <a:srgbClr val="000000"/>
                        </a:solidFill>
                        <a:latin typeface="+mn-ea"/>
                        <a:ea typeface="+mn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en-US" sz="2400" kern="100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 panose="02020603050405020304"/>
                        </a:rPr>
                        <a:t>19</a:t>
                      </a:r>
                      <a:endParaRPr lang="zh-CN" sz="2400" kern="100" dirty="0">
                        <a:solidFill>
                          <a:srgbClr val="000000"/>
                        </a:solidFill>
                        <a:latin typeface="+mn-ea"/>
                        <a:ea typeface="+mn-ea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endParaRPr lang="en-US" sz="2400" kern="100" dirty="0" smtClean="0">
                        <a:solidFill>
                          <a:srgbClr val="000000"/>
                        </a:solidFill>
                        <a:latin typeface="+mn-ea"/>
                        <a:ea typeface="+mn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endParaRPr lang="en-US" sz="2400" kern="100" dirty="0" smtClean="0">
                        <a:solidFill>
                          <a:srgbClr val="000000"/>
                        </a:solidFill>
                        <a:latin typeface="+mn-ea"/>
                        <a:ea typeface="+mn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en-US" sz="2400" kern="100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 panose="02020603050405020304"/>
                        </a:rPr>
                        <a:t>8</a:t>
                      </a:r>
                      <a:endParaRPr lang="zh-CN" sz="2400" kern="100" dirty="0">
                        <a:solidFill>
                          <a:srgbClr val="000000"/>
                        </a:solidFill>
                        <a:latin typeface="+mn-ea"/>
                        <a:ea typeface="+mn-ea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endParaRPr lang="en-US" sz="2400" kern="100" dirty="0" smtClean="0">
                        <a:solidFill>
                          <a:srgbClr val="000000"/>
                        </a:solidFill>
                        <a:latin typeface="+mn-ea"/>
                        <a:ea typeface="+mn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endParaRPr lang="en-US" sz="2400" kern="100" dirty="0" smtClean="0">
                        <a:solidFill>
                          <a:srgbClr val="000000"/>
                        </a:solidFill>
                        <a:latin typeface="+mn-ea"/>
                        <a:ea typeface="+mn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en-US" sz="2400" kern="100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 panose="02020603050405020304"/>
                        </a:rPr>
                        <a:t>4</a:t>
                      </a:r>
                      <a:endParaRPr lang="zh-CN" sz="2400" kern="100" dirty="0">
                        <a:solidFill>
                          <a:srgbClr val="000000"/>
                        </a:solidFill>
                        <a:latin typeface="+mn-ea"/>
                        <a:ea typeface="+mn-ea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endParaRPr lang="en-US" sz="2400" kern="100" dirty="0" smtClean="0">
                        <a:solidFill>
                          <a:srgbClr val="000000"/>
                        </a:solidFill>
                        <a:latin typeface="+mn-ea"/>
                        <a:ea typeface="+mn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endParaRPr lang="en-US" sz="2400" kern="100" dirty="0" smtClean="0">
                        <a:solidFill>
                          <a:srgbClr val="000000"/>
                        </a:solidFill>
                        <a:latin typeface="+mn-ea"/>
                        <a:ea typeface="+mn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en-US" sz="2400" kern="100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 panose="02020603050405020304"/>
                        </a:rPr>
                        <a:t>3</a:t>
                      </a:r>
                      <a:endParaRPr lang="zh-CN" sz="2400" kern="100" dirty="0">
                        <a:solidFill>
                          <a:srgbClr val="000000"/>
                        </a:solidFill>
                        <a:latin typeface="+mn-ea"/>
                        <a:ea typeface="+mn-ea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endParaRPr lang="en-US" sz="2400" kern="100" dirty="0" smtClean="0">
                        <a:solidFill>
                          <a:srgbClr val="000000"/>
                        </a:solidFill>
                        <a:latin typeface="+mn-ea"/>
                        <a:ea typeface="+mn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endParaRPr lang="en-US" sz="2400" kern="100" dirty="0" smtClean="0">
                        <a:solidFill>
                          <a:srgbClr val="000000"/>
                        </a:solidFill>
                        <a:latin typeface="+mn-ea"/>
                        <a:ea typeface="+mn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125"/>
                        </a:lnSpc>
                        <a:spcAft>
                          <a:spcPts val="0"/>
                        </a:spcAft>
                      </a:pPr>
                      <a:r>
                        <a:rPr lang="en-US" sz="2400" kern="100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 panose="02020603050405020304"/>
                        </a:rPr>
                        <a:t>1</a:t>
                      </a:r>
                      <a:endParaRPr lang="zh-CN" sz="2400" kern="100" dirty="0">
                        <a:solidFill>
                          <a:srgbClr val="000000"/>
                        </a:solidFill>
                        <a:latin typeface="+mn-ea"/>
                        <a:ea typeface="+mn-ea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7" name="矩形 56"/>
          <p:cNvSpPr/>
          <p:nvPr/>
        </p:nvSpPr>
        <p:spPr>
          <a:xfrm>
            <a:off x="500050" y="4987365"/>
            <a:ext cx="885829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 smtClean="0">
                <a:solidFill>
                  <a:schemeClr val="tx1"/>
                </a:solidFill>
                <a:latin typeface="+mn-ea"/>
                <a:ea typeface="+mn-ea"/>
              </a:rPr>
              <a:t>(1)</a:t>
            </a:r>
            <a:r>
              <a:rPr lang="zh-CN" altLang="en-US" sz="3200" dirty="0" smtClean="0">
                <a:solidFill>
                  <a:schemeClr val="tx1"/>
                </a:solidFill>
                <a:latin typeface="+mn-ea"/>
                <a:ea typeface="+mn-ea"/>
              </a:rPr>
              <a:t>这个班成绩在</a:t>
            </a:r>
            <a:r>
              <a:rPr lang="en-US" sz="3200" dirty="0" smtClean="0">
                <a:solidFill>
                  <a:schemeClr val="tx1"/>
                </a:solidFill>
                <a:latin typeface="+mn-ea"/>
                <a:ea typeface="+mn-ea"/>
              </a:rPr>
              <a:t>(</a:t>
            </a:r>
            <a:r>
              <a:rPr lang="zh-CN" altLang="en-US" sz="3200" i="1" dirty="0" smtClean="0">
                <a:solidFill>
                  <a:schemeClr val="tx1"/>
                </a:solidFill>
                <a:latin typeface="+mn-ea"/>
                <a:ea typeface="+mn-ea"/>
              </a:rPr>
              <a:t>　　　</a:t>
            </a:r>
            <a:r>
              <a:rPr lang="en-US" sz="3200" dirty="0" smtClean="0">
                <a:solidFill>
                  <a:schemeClr val="tx1"/>
                </a:solidFill>
                <a:latin typeface="+mn-ea"/>
                <a:ea typeface="+mn-ea"/>
              </a:rPr>
              <a:t>)</a:t>
            </a:r>
            <a:r>
              <a:rPr lang="zh-CN" altLang="en-US" sz="3200" dirty="0" smtClean="0">
                <a:solidFill>
                  <a:schemeClr val="tx1"/>
                </a:solidFill>
                <a:latin typeface="+mn-ea"/>
                <a:ea typeface="+mn-ea"/>
              </a:rPr>
              <a:t>分范围内的人数最多。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70" name="矩形 69"/>
          <p:cNvSpPr/>
          <p:nvPr/>
        </p:nvSpPr>
        <p:spPr>
          <a:xfrm>
            <a:off x="3701492" y="5045570"/>
            <a:ext cx="109036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 smtClean="0">
                <a:latin typeface="华文楷体" pitchFamily="2" charset="-122"/>
                <a:ea typeface="华文楷体" pitchFamily="2" charset="-122"/>
              </a:rPr>
              <a:t>90</a:t>
            </a:r>
            <a:r>
              <a:rPr lang="en-US" altLang="zh-CN" sz="2800" i="1" dirty="0" smtClean="0">
                <a:latin typeface="华文楷体" pitchFamily="2" charset="-122"/>
                <a:ea typeface="华文楷体" pitchFamily="2" charset="-122"/>
              </a:rPr>
              <a:t>-</a:t>
            </a:r>
            <a:r>
              <a:rPr lang="en-US" sz="2800" dirty="0" smtClean="0">
                <a:latin typeface="华文楷体" pitchFamily="2" charset="-122"/>
                <a:ea typeface="华文楷体" pitchFamily="2" charset="-122"/>
              </a:rPr>
              <a:t>99</a:t>
            </a:r>
            <a:endParaRPr lang="zh-CN" altLang="en-US" sz="2800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9"/>
          <p:cNvSpPr>
            <a:spLocks noChangeArrowheads="1"/>
          </p:cNvSpPr>
          <p:nvPr/>
        </p:nvSpPr>
        <p:spPr bwMode="auto">
          <a:xfrm>
            <a:off x="0" y="609600"/>
            <a:ext cx="9144000" cy="45720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 anchor="ctr">
            <a:spAutoFit/>
          </a:bodyPr>
          <a:lstStyle/>
          <a:p>
            <a:pPr indent="228600" algn="ctr" eaLnBrk="0" hangingPunct="0"/>
            <a:r>
              <a:rPr lang="zh-CN" altLang="en-US" sz="900" i="1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　　</a:t>
            </a:r>
            <a:endParaRPr lang="zh-CN" altLang="en-US" sz="2800">
              <a:latin typeface="Calibri" panose="020F0502020204030204" pitchFamily="34" charset="0"/>
            </a:endParaRPr>
          </a:p>
        </p:txBody>
      </p:sp>
      <p:grpSp>
        <p:nvGrpSpPr>
          <p:cNvPr id="31747" name="Group 16"/>
          <p:cNvGrpSpPr/>
          <p:nvPr/>
        </p:nvGrpSpPr>
        <p:grpSpPr bwMode="auto">
          <a:xfrm>
            <a:off x="5867400" y="5980113"/>
            <a:ext cx="1684338" cy="877887"/>
            <a:chOff x="2699" y="3612"/>
            <a:chExt cx="1061" cy="553"/>
          </a:xfrm>
        </p:grpSpPr>
        <p:pic>
          <p:nvPicPr>
            <p:cNvPr id="31750" name="Picture 34">
              <a:hlinkClick r:id="" action="ppaction://hlinkshowjump?jump=firstslide"/>
            </p:cNvPr>
            <p:cNvPicPr>
              <a:picLocks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2699" y="3612"/>
              <a:ext cx="1043" cy="552"/>
            </a:xfrm>
            <a:prstGeom prst="rect">
              <a:avLst/>
            </a:prstGeom>
            <a:noFill/>
            <a:ln w="9525">
              <a:noFill/>
              <a:bevel/>
            </a:ln>
          </p:spPr>
        </p:pic>
        <p:sp>
          <p:nvSpPr>
            <p:cNvPr id="31751" name="Text Box 18">
              <a:hlinkClick r:id="rId2" action="ppaction://hlinksldjump" highlightClick="1">
                <a:snd r:embed="rId3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2744" y="3838"/>
              <a:ext cx="1016" cy="327"/>
            </a:xfrm>
            <a:prstGeom prst="rect">
              <a:avLst/>
            </a:prstGeom>
            <a:noFill/>
            <a:ln w="9525">
              <a:noFill/>
              <a:bevel/>
            </a:ln>
          </p:spPr>
          <p:txBody>
            <a:bodyPr wrap="none">
              <a:spAutoFit/>
            </a:bodyPr>
            <a:lstStyle/>
            <a:p>
              <a:r>
                <a:rPr lang="zh-CN" altLang="en-US" sz="2800">
                  <a:solidFill>
                    <a:schemeClr val="tx1"/>
                  </a:solidFill>
                  <a:ea typeface="楷体_GB2312" pitchFamily="49" charset="-122"/>
                </a:rPr>
                <a:t>返回目录</a:t>
              </a:r>
              <a:endParaRPr lang="zh-CN" altLang="en-US" sz="1800" b="0">
                <a:solidFill>
                  <a:schemeClr val="tx1"/>
                </a:solidFill>
                <a:ea typeface="楷体_GB2312" pitchFamily="49" charset="-122"/>
              </a:endParaRPr>
            </a:p>
          </p:txBody>
        </p:sp>
      </p:grpSp>
      <p:pic>
        <p:nvPicPr>
          <p:cNvPr id="8" name="Picture 5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115616" y="692696"/>
            <a:ext cx="7145337" cy="520065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/>
            <a:tailEnd/>
          </a:ln>
          <a:effectLst>
            <a:softEdge rad="635000"/>
          </a:effec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57224" y="3201415"/>
            <a:ext cx="749596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>
                <a:solidFill>
                  <a:schemeClr val="tx1"/>
                </a:solidFill>
                <a:latin typeface="+mn-ea"/>
                <a:ea typeface="+mn-ea"/>
              </a:rPr>
              <a:t>(3)90</a:t>
            </a:r>
            <a:r>
              <a:rPr lang="zh-CN" altLang="en-US" sz="3200" dirty="0" smtClean="0">
                <a:solidFill>
                  <a:schemeClr val="tx1"/>
                </a:solidFill>
                <a:latin typeface="+mn-ea"/>
                <a:ea typeface="+mn-ea"/>
              </a:rPr>
              <a:t>分以上</a:t>
            </a:r>
            <a:r>
              <a:rPr lang="en-US" sz="3200" dirty="0" smtClean="0">
                <a:solidFill>
                  <a:schemeClr val="tx1"/>
                </a:solidFill>
                <a:latin typeface="+mn-ea"/>
                <a:ea typeface="+mn-ea"/>
              </a:rPr>
              <a:t>(</a:t>
            </a:r>
            <a:r>
              <a:rPr lang="zh-CN" altLang="en-US" sz="3200" dirty="0" smtClean="0">
                <a:solidFill>
                  <a:schemeClr val="tx1"/>
                </a:solidFill>
                <a:latin typeface="+mn-ea"/>
                <a:ea typeface="+mn-ea"/>
              </a:rPr>
              <a:t>包括</a:t>
            </a:r>
            <a:r>
              <a:rPr lang="en-US" sz="3200" dirty="0" smtClean="0">
                <a:solidFill>
                  <a:schemeClr val="tx1"/>
                </a:solidFill>
                <a:latin typeface="+mn-ea"/>
                <a:ea typeface="+mn-ea"/>
              </a:rPr>
              <a:t>90</a:t>
            </a:r>
            <a:r>
              <a:rPr lang="zh-CN" altLang="en-US" sz="3200" dirty="0" smtClean="0">
                <a:solidFill>
                  <a:schemeClr val="tx1"/>
                </a:solidFill>
                <a:latin typeface="+mn-ea"/>
                <a:ea typeface="+mn-ea"/>
              </a:rPr>
              <a:t>分</a:t>
            </a:r>
            <a:r>
              <a:rPr lang="en-US" sz="3200" dirty="0" smtClean="0">
                <a:solidFill>
                  <a:schemeClr val="tx1"/>
                </a:solidFill>
                <a:latin typeface="+mn-ea"/>
                <a:ea typeface="+mn-ea"/>
              </a:rPr>
              <a:t>)</a:t>
            </a:r>
            <a:r>
              <a:rPr lang="zh-CN" altLang="en-US" sz="3200" dirty="0" smtClean="0">
                <a:solidFill>
                  <a:schemeClr val="tx1"/>
                </a:solidFill>
                <a:latin typeface="+mn-ea"/>
                <a:ea typeface="+mn-ea"/>
              </a:rPr>
              <a:t>的有</a:t>
            </a:r>
            <a:r>
              <a:rPr lang="en-US" sz="3200" dirty="0" smtClean="0">
                <a:solidFill>
                  <a:schemeClr val="tx1"/>
                </a:solidFill>
                <a:latin typeface="+mn-ea"/>
                <a:ea typeface="+mn-ea"/>
              </a:rPr>
              <a:t>(</a:t>
            </a:r>
            <a:r>
              <a:rPr lang="zh-CN" altLang="en-US" sz="3200" i="1" dirty="0" smtClean="0">
                <a:solidFill>
                  <a:schemeClr val="tx1"/>
                </a:solidFill>
                <a:latin typeface="+mn-ea"/>
                <a:ea typeface="+mn-ea"/>
              </a:rPr>
              <a:t>　　　</a:t>
            </a:r>
            <a:r>
              <a:rPr lang="en-US" sz="3200" dirty="0" smtClean="0">
                <a:solidFill>
                  <a:schemeClr val="tx1"/>
                </a:solidFill>
                <a:latin typeface="+mn-ea"/>
                <a:ea typeface="+mn-ea"/>
              </a:rPr>
              <a:t>)</a:t>
            </a:r>
            <a:r>
              <a:rPr lang="zh-CN" altLang="en-US" sz="3200" dirty="0" smtClean="0">
                <a:solidFill>
                  <a:schemeClr val="tx1"/>
                </a:solidFill>
                <a:latin typeface="+mn-ea"/>
                <a:ea typeface="+mn-ea"/>
              </a:rPr>
              <a:t>人。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grpSp>
        <p:nvGrpSpPr>
          <p:cNvPr id="3" name="Group 16"/>
          <p:cNvGrpSpPr/>
          <p:nvPr/>
        </p:nvGrpSpPr>
        <p:grpSpPr bwMode="auto">
          <a:xfrm>
            <a:off x="5867400" y="5805488"/>
            <a:ext cx="1684338" cy="877887"/>
            <a:chOff x="2699" y="3612"/>
            <a:chExt cx="1061" cy="553"/>
          </a:xfrm>
        </p:grpSpPr>
        <p:pic>
          <p:nvPicPr>
            <p:cNvPr id="4" name="Picture 34">
              <a:hlinkClick r:id="" action="ppaction://hlinkshowjump?jump=firstslide"/>
            </p:cNvPr>
            <p:cNvPicPr>
              <a:picLocks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2699" y="3612"/>
              <a:ext cx="1043" cy="552"/>
            </a:xfrm>
            <a:prstGeom prst="rect">
              <a:avLst/>
            </a:prstGeom>
            <a:noFill/>
            <a:ln w="9525">
              <a:noFill/>
              <a:bevel/>
            </a:ln>
          </p:spPr>
        </p:pic>
        <p:sp>
          <p:nvSpPr>
            <p:cNvPr id="5" name="Text Box 18">
              <a:hlinkClick r:id="rId2" action="ppaction://hlinksldjump" highlightClick="1">
                <a:snd r:embed="rId3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2744" y="3838"/>
              <a:ext cx="1016" cy="327"/>
            </a:xfrm>
            <a:prstGeom prst="rect">
              <a:avLst/>
            </a:prstGeom>
            <a:noFill/>
            <a:ln w="9525">
              <a:noFill/>
              <a:bevel/>
            </a:ln>
          </p:spPr>
          <p:txBody>
            <a:bodyPr wrap="none">
              <a:spAutoFit/>
            </a:bodyPr>
            <a:lstStyle/>
            <a:p>
              <a:r>
                <a:rPr lang="zh-CN" altLang="en-US" sz="2800">
                  <a:solidFill>
                    <a:schemeClr val="tx1"/>
                  </a:solidFill>
                  <a:ea typeface="楷体_GB2312" pitchFamily="49" charset="-122"/>
                </a:rPr>
                <a:t>返回目录</a:t>
              </a:r>
              <a:endParaRPr lang="zh-CN" altLang="en-US" sz="1800" b="0">
                <a:solidFill>
                  <a:schemeClr val="tx1"/>
                </a:solidFill>
                <a:ea typeface="楷体_GB2312" pitchFamily="49" charset="-122"/>
              </a:endParaRPr>
            </a:p>
          </p:txBody>
        </p:sp>
      </p:grpSp>
      <p:sp>
        <p:nvSpPr>
          <p:cNvPr id="32" name="矩形 31"/>
          <p:cNvSpPr/>
          <p:nvPr/>
        </p:nvSpPr>
        <p:spPr>
          <a:xfrm>
            <a:off x="785786" y="1785926"/>
            <a:ext cx="560281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>
                <a:solidFill>
                  <a:schemeClr val="tx1"/>
                </a:solidFill>
                <a:latin typeface="+mn-ea"/>
                <a:ea typeface="+mn-ea"/>
              </a:rPr>
              <a:t> (2)</a:t>
            </a:r>
            <a:r>
              <a:rPr lang="zh-CN" altLang="en-US" sz="3200" dirty="0" smtClean="0">
                <a:solidFill>
                  <a:schemeClr val="tx1"/>
                </a:solidFill>
                <a:latin typeface="+mn-ea"/>
                <a:ea typeface="+mn-ea"/>
              </a:rPr>
              <a:t>这个班有学生</a:t>
            </a:r>
            <a:r>
              <a:rPr lang="en-US" sz="3200" dirty="0" smtClean="0">
                <a:solidFill>
                  <a:schemeClr val="tx1"/>
                </a:solidFill>
                <a:latin typeface="+mn-ea"/>
                <a:ea typeface="+mn-ea"/>
              </a:rPr>
              <a:t>(</a:t>
            </a:r>
            <a:r>
              <a:rPr lang="zh-CN" altLang="en-US" sz="3200" i="1" dirty="0" smtClean="0">
                <a:solidFill>
                  <a:schemeClr val="tx1"/>
                </a:solidFill>
                <a:latin typeface="+mn-ea"/>
                <a:ea typeface="+mn-ea"/>
              </a:rPr>
              <a:t>　　　</a:t>
            </a:r>
            <a:r>
              <a:rPr lang="en-US" sz="3200" dirty="0" smtClean="0">
                <a:solidFill>
                  <a:schemeClr val="tx1"/>
                </a:solidFill>
                <a:latin typeface="+mn-ea"/>
                <a:ea typeface="+mn-ea"/>
              </a:rPr>
              <a:t>)</a:t>
            </a:r>
            <a:r>
              <a:rPr lang="zh-CN" altLang="en-US" sz="3200" dirty="0" smtClean="0">
                <a:solidFill>
                  <a:schemeClr val="tx1"/>
                </a:solidFill>
                <a:latin typeface="+mn-ea"/>
                <a:ea typeface="+mn-ea"/>
              </a:rPr>
              <a:t>人。</a:t>
            </a:r>
            <a:endParaRPr lang="zh-CN" altLang="en-US" sz="3200" dirty="0" smtClean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4407893" y="1812572"/>
            <a:ext cx="5982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>
                <a:latin typeface="华文楷体" pitchFamily="2" charset="-122"/>
                <a:ea typeface="华文楷体" pitchFamily="2" charset="-122"/>
              </a:rPr>
              <a:t>41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6336719" y="3204907"/>
            <a:ext cx="5982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>
                <a:latin typeface="华文楷体" pitchFamily="2" charset="-122"/>
                <a:ea typeface="华文楷体" pitchFamily="2" charset="-122"/>
              </a:rPr>
              <a:t>25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3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4" name="Group 8"/>
          <p:cNvGrpSpPr/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5126" name="Picture 9" descr="1"/>
            <p:cNvPicPr>
              <a:picLocks noChangeAspect="1" noChangeArrowheads="1"/>
            </p:cNvPicPr>
            <p:nvPr/>
          </p:nvPicPr>
          <p:blipFill>
            <a:blip r:embed="rId1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127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91403" tIns="45700" rIns="91403" bIns="45700" anchor="ctr"/>
            <a:lstStyle/>
            <a:p>
              <a:pPr algn="r" defTabSz="923925">
                <a:buFont typeface="Arial" panose="020B0604020202020204" pitchFamily="34" charset="0"/>
                <a:buNone/>
              </a:pPr>
              <a:r>
                <a:rPr lang="zh-CN" altLang="en-US" sz="3200" dirty="0">
                  <a:ea typeface="黑体" panose="02010609060101010101" pitchFamily="49" charset="-122"/>
                </a:rPr>
                <a:t>学 习 新 知</a:t>
              </a:r>
              <a:endParaRPr lang="zh-CN" altLang="en-US" sz="3200" dirty="0">
                <a:ea typeface="黑体" panose="02010609060101010101" pitchFamily="49" charset="-122"/>
              </a:endParaRPr>
            </a:p>
          </p:txBody>
        </p:sp>
      </p:grpSp>
      <p:sp>
        <p:nvSpPr>
          <p:cNvPr id="14" name="矩形 13"/>
          <p:cNvSpPr/>
          <p:nvPr/>
        </p:nvSpPr>
        <p:spPr>
          <a:xfrm>
            <a:off x="755576" y="946830"/>
            <a:ext cx="7704856" cy="14740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+mn-ea"/>
                <a:ea typeface="+mn-ea"/>
              </a:rPr>
              <a:t>淘气调查了操场上做游戏的小朋友的年龄情况</a:t>
            </a:r>
            <a:r>
              <a:rPr lang="en-US" sz="3200" dirty="0" smtClean="0">
                <a:solidFill>
                  <a:schemeClr val="tx1"/>
                </a:solidFill>
                <a:latin typeface="+mn-ea"/>
                <a:ea typeface="+mn-ea"/>
              </a:rPr>
              <a:t>: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1115616" y="2357430"/>
            <a:ext cx="705678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3200" dirty="0" smtClean="0">
                <a:solidFill>
                  <a:schemeClr val="tx1"/>
                </a:solidFill>
                <a:latin typeface="+mn-ea"/>
                <a:ea typeface="+mn-ea"/>
              </a:rPr>
              <a:t>7</a:t>
            </a:r>
            <a:r>
              <a:rPr lang="zh-CN" altLang="en-US" sz="3200" dirty="0" smtClean="0">
                <a:solidFill>
                  <a:schemeClr val="tx1"/>
                </a:solidFill>
                <a:latin typeface="+mn-ea"/>
                <a:ea typeface="+mn-ea"/>
              </a:rPr>
              <a:t>岁、</a:t>
            </a:r>
            <a:r>
              <a:rPr lang="en-US" sz="3200" dirty="0" smtClean="0">
                <a:solidFill>
                  <a:schemeClr val="tx1"/>
                </a:solidFill>
                <a:latin typeface="+mn-ea"/>
                <a:ea typeface="+mn-ea"/>
              </a:rPr>
              <a:t>7</a:t>
            </a:r>
            <a:r>
              <a:rPr lang="zh-CN" altLang="en-US" sz="3200" dirty="0" smtClean="0">
                <a:solidFill>
                  <a:schemeClr val="tx1"/>
                </a:solidFill>
                <a:latin typeface="+mn-ea"/>
                <a:ea typeface="+mn-ea"/>
              </a:rPr>
              <a:t>岁、</a:t>
            </a:r>
            <a:r>
              <a:rPr lang="en-US" sz="3200" dirty="0" smtClean="0">
                <a:solidFill>
                  <a:schemeClr val="tx1"/>
                </a:solidFill>
                <a:latin typeface="+mn-ea"/>
                <a:ea typeface="+mn-ea"/>
              </a:rPr>
              <a:t>7</a:t>
            </a:r>
            <a:r>
              <a:rPr lang="zh-CN" altLang="en-US" sz="3200" dirty="0" smtClean="0">
                <a:solidFill>
                  <a:schemeClr val="tx1"/>
                </a:solidFill>
                <a:latin typeface="+mn-ea"/>
                <a:ea typeface="+mn-ea"/>
              </a:rPr>
              <a:t>岁、</a:t>
            </a:r>
            <a:r>
              <a:rPr lang="en-US" sz="3200" dirty="0" smtClean="0">
                <a:solidFill>
                  <a:schemeClr val="tx1"/>
                </a:solidFill>
                <a:latin typeface="+mn-ea"/>
                <a:ea typeface="+mn-ea"/>
              </a:rPr>
              <a:t>8</a:t>
            </a:r>
            <a:r>
              <a:rPr lang="zh-CN" altLang="en-US" sz="3200" dirty="0" smtClean="0">
                <a:solidFill>
                  <a:schemeClr val="tx1"/>
                </a:solidFill>
                <a:latin typeface="+mn-ea"/>
                <a:ea typeface="+mn-ea"/>
              </a:rPr>
              <a:t>岁、</a:t>
            </a:r>
            <a:r>
              <a:rPr lang="en-US" sz="3200" dirty="0" smtClean="0">
                <a:solidFill>
                  <a:schemeClr val="tx1"/>
                </a:solidFill>
                <a:latin typeface="+mn-ea"/>
                <a:ea typeface="+mn-ea"/>
              </a:rPr>
              <a:t>8</a:t>
            </a:r>
            <a:r>
              <a:rPr lang="zh-CN" altLang="en-US" sz="3200" dirty="0" smtClean="0">
                <a:solidFill>
                  <a:schemeClr val="tx1"/>
                </a:solidFill>
                <a:latin typeface="+mn-ea"/>
                <a:ea typeface="+mn-ea"/>
              </a:rPr>
              <a:t>岁、</a:t>
            </a:r>
            <a:r>
              <a:rPr lang="en-US" sz="3200" dirty="0" smtClean="0">
                <a:solidFill>
                  <a:schemeClr val="tx1"/>
                </a:solidFill>
                <a:latin typeface="+mn-ea"/>
                <a:ea typeface="+mn-ea"/>
              </a:rPr>
              <a:t>8</a:t>
            </a:r>
            <a:r>
              <a:rPr lang="zh-CN" altLang="en-US" sz="3200" dirty="0" smtClean="0">
                <a:solidFill>
                  <a:schemeClr val="tx1"/>
                </a:solidFill>
                <a:latin typeface="+mn-ea"/>
                <a:ea typeface="+mn-ea"/>
              </a:rPr>
              <a:t>岁、</a:t>
            </a:r>
            <a:endParaRPr lang="en-US" altLang="zh-CN" sz="3200" dirty="0" smtClean="0">
              <a:solidFill>
                <a:schemeClr val="tx1"/>
              </a:solidFill>
              <a:latin typeface="+mn-ea"/>
              <a:ea typeface="+mn-ea"/>
            </a:endParaRPr>
          </a:p>
          <a:p>
            <a:pPr>
              <a:lnSpc>
                <a:spcPct val="150000"/>
              </a:lnSpc>
            </a:pPr>
            <a:r>
              <a:rPr lang="en-US" sz="3200" dirty="0" smtClean="0">
                <a:solidFill>
                  <a:schemeClr val="tx1"/>
                </a:solidFill>
                <a:latin typeface="+mn-ea"/>
                <a:ea typeface="+mn-ea"/>
              </a:rPr>
              <a:t>9</a:t>
            </a:r>
            <a:r>
              <a:rPr lang="zh-CN" altLang="en-US" sz="3200" dirty="0" smtClean="0">
                <a:solidFill>
                  <a:schemeClr val="tx1"/>
                </a:solidFill>
                <a:latin typeface="+mn-ea"/>
                <a:ea typeface="+mn-ea"/>
              </a:rPr>
              <a:t>岁、</a:t>
            </a:r>
            <a:r>
              <a:rPr lang="en-US" sz="3200" dirty="0" smtClean="0">
                <a:solidFill>
                  <a:schemeClr val="tx1"/>
                </a:solidFill>
                <a:latin typeface="+mn-ea"/>
                <a:ea typeface="+mn-ea"/>
              </a:rPr>
              <a:t>9</a:t>
            </a:r>
            <a:r>
              <a:rPr lang="zh-CN" altLang="en-US" sz="3200" dirty="0" smtClean="0">
                <a:solidFill>
                  <a:schemeClr val="tx1"/>
                </a:solidFill>
                <a:latin typeface="+mn-ea"/>
                <a:ea typeface="+mn-ea"/>
              </a:rPr>
              <a:t>岁。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857224" y="4233248"/>
            <a:ext cx="821533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</a:rPr>
              <a:t>你们能计算出这些小朋友的平均年龄吗？</a:t>
            </a:r>
            <a:endParaRPr lang="zh-CN" altLang="en-US" sz="3200" dirty="0">
              <a:solidFill>
                <a:schemeClr val="tx1"/>
              </a:solidFill>
            </a:endParaRPr>
          </a:p>
        </p:txBody>
      </p:sp>
      <p:pic>
        <p:nvPicPr>
          <p:cNvPr id="35" name="图片 6" descr="1.pn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00034" y="4357694"/>
            <a:ext cx="354012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" name="矩形 35"/>
          <p:cNvSpPr/>
          <p:nvPr/>
        </p:nvSpPr>
        <p:spPr>
          <a:xfrm>
            <a:off x="1331452" y="4883676"/>
            <a:ext cx="900118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sz="3200" dirty="0" smtClean="0">
                <a:latin typeface="华文楷体" pitchFamily="2" charset="-122"/>
                <a:ea typeface="华文楷体" pitchFamily="2" charset="-122"/>
              </a:rPr>
              <a:t>7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+</a:t>
            </a:r>
            <a:r>
              <a:rPr lang="en-US" sz="3200" dirty="0" smtClean="0">
                <a:latin typeface="华文楷体" pitchFamily="2" charset="-122"/>
                <a:ea typeface="华文楷体" pitchFamily="2" charset="-122"/>
              </a:rPr>
              <a:t>7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+</a:t>
            </a:r>
            <a:r>
              <a:rPr lang="en-US" sz="3200" dirty="0" smtClean="0">
                <a:latin typeface="华文楷体" pitchFamily="2" charset="-122"/>
                <a:ea typeface="华文楷体" pitchFamily="2" charset="-122"/>
              </a:rPr>
              <a:t>7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+</a:t>
            </a:r>
            <a:r>
              <a:rPr lang="en-US" sz="3200" dirty="0" smtClean="0">
                <a:latin typeface="华文楷体" pitchFamily="2" charset="-122"/>
                <a:ea typeface="华文楷体" pitchFamily="2" charset="-122"/>
              </a:rPr>
              <a:t>8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+</a:t>
            </a:r>
            <a:r>
              <a:rPr lang="en-US" sz="3200" dirty="0" smtClean="0">
                <a:latin typeface="华文楷体" pitchFamily="2" charset="-122"/>
                <a:ea typeface="华文楷体" pitchFamily="2" charset="-122"/>
              </a:rPr>
              <a:t>8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+</a:t>
            </a:r>
            <a:r>
              <a:rPr lang="en-US" sz="3200" dirty="0" smtClean="0">
                <a:latin typeface="华文楷体" pitchFamily="2" charset="-122"/>
                <a:ea typeface="华文楷体" pitchFamily="2" charset="-122"/>
              </a:rPr>
              <a:t>8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+</a:t>
            </a:r>
            <a:r>
              <a:rPr lang="en-US" sz="3200" dirty="0" smtClean="0">
                <a:latin typeface="华文楷体" pitchFamily="2" charset="-122"/>
                <a:ea typeface="华文楷体" pitchFamily="2" charset="-122"/>
              </a:rPr>
              <a:t>9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+</a:t>
            </a:r>
            <a:r>
              <a:rPr lang="en-US" sz="3200" dirty="0" smtClean="0">
                <a:latin typeface="华文楷体" pitchFamily="2" charset="-122"/>
                <a:ea typeface="华文楷体" pitchFamily="2" charset="-122"/>
              </a:rPr>
              <a:t>9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）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÷8 =7.875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（岁）</a:t>
            </a:r>
            <a:endParaRPr lang="en-US" altLang="zh-CN" sz="3200" dirty="0" smtClean="0"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 答：小朋友的平均年龄是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7.875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岁。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3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755576" y="620688"/>
            <a:ext cx="770485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+mn-ea"/>
                <a:ea typeface="+mn-ea"/>
              </a:rPr>
              <a:t>这时老师也加入了做游戏的队伍。他的年龄是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45</a:t>
            </a:r>
            <a:r>
              <a:rPr lang="zh-CN" altLang="en-US" sz="3200" dirty="0" smtClean="0">
                <a:solidFill>
                  <a:schemeClr val="tx1"/>
                </a:solidFill>
                <a:latin typeface="+mn-ea"/>
                <a:ea typeface="+mn-ea"/>
              </a:rPr>
              <a:t>岁。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1115616" y="2060848"/>
            <a:ext cx="705678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3200" dirty="0" smtClean="0">
                <a:solidFill>
                  <a:schemeClr val="tx1"/>
                </a:solidFill>
                <a:latin typeface="+mn-ea"/>
                <a:ea typeface="+mn-ea"/>
              </a:rPr>
              <a:t>7</a:t>
            </a:r>
            <a:r>
              <a:rPr lang="zh-CN" altLang="en-US" sz="3200" dirty="0" smtClean="0">
                <a:solidFill>
                  <a:schemeClr val="tx1"/>
                </a:solidFill>
                <a:latin typeface="+mn-ea"/>
                <a:ea typeface="+mn-ea"/>
              </a:rPr>
              <a:t>岁、</a:t>
            </a:r>
            <a:r>
              <a:rPr lang="en-US" sz="3200" dirty="0" smtClean="0">
                <a:solidFill>
                  <a:schemeClr val="tx1"/>
                </a:solidFill>
                <a:latin typeface="+mn-ea"/>
                <a:ea typeface="+mn-ea"/>
              </a:rPr>
              <a:t>7</a:t>
            </a:r>
            <a:r>
              <a:rPr lang="zh-CN" altLang="en-US" sz="3200" dirty="0" smtClean="0">
                <a:solidFill>
                  <a:schemeClr val="tx1"/>
                </a:solidFill>
                <a:latin typeface="+mn-ea"/>
                <a:ea typeface="+mn-ea"/>
              </a:rPr>
              <a:t>岁、</a:t>
            </a:r>
            <a:r>
              <a:rPr lang="en-US" sz="3200" dirty="0" smtClean="0">
                <a:solidFill>
                  <a:schemeClr val="tx1"/>
                </a:solidFill>
                <a:latin typeface="+mn-ea"/>
                <a:ea typeface="+mn-ea"/>
              </a:rPr>
              <a:t>7</a:t>
            </a:r>
            <a:r>
              <a:rPr lang="zh-CN" altLang="en-US" sz="3200" dirty="0" smtClean="0">
                <a:solidFill>
                  <a:schemeClr val="tx1"/>
                </a:solidFill>
                <a:latin typeface="+mn-ea"/>
                <a:ea typeface="+mn-ea"/>
              </a:rPr>
              <a:t>岁、</a:t>
            </a:r>
            <a:r>
              <a:rPr lang="en-US" sz="3200" dirty="0" smtClean="0">
                <a:solidFill>
                  <a:schemeClr val="tx1"/>
                </a:solidFill>
                <a:latin typeface="+mn-ea"/>
                <a:ea typeface="+mn-ea"/>
              </a:rPr>
              <a:t>8</a:t>
            </a:r>
            <a:r>
              <a:rPr lang="zh-CN" altLang="en-US" sz="3200" dirty="0" smtClean="0">
                <a:solidFill>
                  <a:schemeClr val="tx1"/>
                </a:solidFill>
                <a:latin typeface="+mn-ea"/>
                <a:ea typeface="+mn-ea"/>
              </a:rPr>
              <a:t>岁、</a:t>
            </a:r>
            <a:r>
              <a:rPr lang="en-US" sz="3200" dirty="0" smtClean="0">
                <a:solidFill>
                  <a:schemeClr val="tx1"/>
                </a:solidFill>
                <a:latin typeface="+mn-ea"/>
                <a:ea typeface="+mn-ea"/>
              </a:rPr>
              <a:t>8</a:t>
            </a:r>
            <a:r>
              <a:rPr lang="zh-CN" altLang="en-US" sz="3200" dirty="0" smtClean="0">
                <a:solidFill>
                  <a:schemeClr val="tx1"/>
                </a:solidFill>
                <a:latin typeface="+mn-ea"/>
                <a:ea typeface="+mn-ea"/>
              </a:rPr>
              <a:t>岁、</a:t>
            </a:r>
            <a:r>
              <a:rPr lang="en-US" sz="3200" dirty="0" smtClean="0">
                <a:solidFill>
                  <a:schemeClr val="tx1"/>
                </a:solidFill>
                <a:latin typeface="+mn-ea"/>
                <a:ea typeface="+mn-ea"/>
              </a:rPr>
              <a:t>8</a:t>
            </a:r>
            <a:r>
              <a:rPr lang="zh-CN" altLang="en-US" sz="3200" dirty="0" smtClean="0">
                <a:solidFill>
                  <a:schemeClr val="tx1"/>
                </a:solidFill>
                <a:latin typeface="+mn-ea"/>
                <a:ea typeface="+mn-ea"/>
              </a:rPr>
              <a:t>岁、</a:t>
            </a:r>
            <a:endParaRPr lang="en-US" altLang="zh-CN" sz="3200" dirty="0" smtClean="0">
              <a:solidFill>
                <a:schemeClr val="tx1"/>
              </a:solidFill>
              <a:latin typeface="+mn-ea"/>
              <a:ea typeface="+mn-ea"/>
            </a:endParaRPr>
          </a:p>
          <a:p>
            <a:pPr>
              <a:lnSpc>
                <a:spcPct val="150000"/>
              </a:lnSpc>
            </a:pPr>
            <a:r>
              <a:rPr lang="en-US" sz="3200" dirty="0" smtClean="0">
                <a:solidFill>
                  <a:schemeClr val="tx1"/>
                </a:solidFill>
                <a:latin typeface="+mn-ea"/>
                <a:ea typeface="+mn-ea"/>
              </a:rPr>
              <a:t>9</a:t>
            </a:r>
            <a:r>
              <a:rPr lang="zh-CN" altLang="en-US" sz="3200" dirty="0" smtClean="0">
                <a:solidFill>
                  <a:schemeClr val="tx1"/>
                </a:solidFill>
                <a:latin typeface="+mn-ea"/>
                <a:ea typeface="+mn-ea"/>
              </a:rPr>
              <a:t>岁、</a:t>
            </a:r>
            <a:r>
              <a:rPr lang="en-US" sz="3200" dirty="0" smtClean="0">
                <a:solidFill>
                  <a:schemeClr val="tx1"/>
                </a:solidFill>
                <a:latin typeface="+mn-ea"/>
                <a:ea typeface="+mn-ea"/>
              </a:rPr>
              <a:t>9</a:t>
            </a:r>
            <a:r>
              <a:rPr lang="zh-CN" altLang="en-US" sz="3200" dirty="0" smtClean="0">
                <a:solidFill>
                  <a:schemeClr val="tx1"/>
                </a:solidFill>
                <a:latin typeface="+mn-ea"/>
                <a:ea typeface="+mn-ea"/>
              </a:rPr>
              <a:t>岁、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45</a:t>
            </a:r>
            <a:r>
              <a:rPr lang="zh-CN" altLang="en-US" sz="3200" dirty="0" smtClean="0">
                <a:solidFill>
                  <a:schemeClr val="tx1"/>
                </a:solidFill>
                <a:latin typeface="+mn-ea"/>
                <a:ea typeface="+mn-ea"/>
              </a:rPr>
              <a:t>岁。</a:t>
            </a:r>
            <a:endParaRPr lang="zh-CN" altLang="en-US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827584" y="3717032"/>
            <a:ext cx="821533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</a:rPr>
              <a:t>请你想一下，此时做游戏的人的平均年龄是多少？</a:t>
            </a:r>
            <a:endParaRPr lang="zh-CN" altLang="en-US" sz="3200" dirty="0">
              <a:solidFill>
                <a:schemeClr val="tx1"/>
              </a:solidFill>
            </a:endParaRPr>
          </a:p>
        </p:txBody>
      </p:sp>
      <p:pic>
        <p:nvPicPr>
          <p:cNvPr id="35" name="图片 6" descr="1.png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00034" y="3789040"/>
            <a:ext cx="354012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" name="矩形 35"/>
          <p:cNvSpPr/>
          <p:nvPr/>
        </p:nvSpPr>
        <p:spPr>
          <a:xfrm>
            <a:off x="539552" y="4725144"/>
            <a:ext cx="727299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sz="3200" dirty="0" smtClean="0">
                <a:latin typeface="华文楷体" pitchFamily="2" charset="-122"/>
                <a:ea typeface="华文楷体" pitchFamily="2" charset="-122"/>
              </a:rPr>
              <a:t>7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+</a:t>
            </a:r>
            <a:r>
              <a:rPr lang="en-US" sz="3200" dirty="0" smtClean="0">
                <a:latin typeface="华文楷体" pitchFamily="2" charset="-122"/>
                <a:ea typeface="华文楷体" pitchFamily="2" charset="-122"/>
              </a:rPr>
              <a:t>7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+</a:t>
            </a:r>
            <a:r>
              <a:rPr lang="en-US" sz="3200" dirty="0" smtClean="0">
                <a:latin typeface="华文楷体" pitchFamily="2" charset="-122"/>
                <a:ea typeface="华文楷体" pitchFamily="2" charset="-122"/>
              </a:rPr>
              <a:t>7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+</a:t>
            </a:r>
            <a:r>
              <a:rPr lang="en-US" sz="3200" dirty="0" smtClean="0">
                <a:latin typeface="华文楷体" pitchFamily="2" charset="-122"/>
                <a:ea typeface="华文楷体" pitchFamily="2" charset="-122"/>
              </a:rPr>
              <a:t>8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+</a:t>
            </a:r>
            <a:r>
              <a:rPr lang="en-US" sz="3200" dirty="0" smtClean="0">
                <a:latin typeface="华文楷体" pitchFamily="2" charset="-122"/>
                <a:ea typeface="华文楷体" pitchFamily="2" charset="-122"/>
              </a:rPr>
              <a:t>8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+</a:t>
            </a:r>
            <a:r>
              <a:rPr lang="en-US" sz="3200" dirty="0" smtClean="0">
                <a:latin typeface="华文楷体" pitchFamily="2" charset="-122"/>
                <a:ea typeface="华文楷体" pitchFamily="2" charset="-122"/>
              </a:rPr>
              <a:t>8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+</a:t>
            </a:r>
            <a:r>
              <a:rPr lang="en-US" sz="3200" dirty="0" smtClean="0">
                <a:latin typeface="华文楷体" pitchFamily="2" charset="-122"/>
                <a:ea typeface="华文楷体" pitchFamily="2" charset="-122"/>
              </a:rPr>
              <a:t>9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+</a:t>
            </a:r>
            <a:r>
              <a:rPr lang="en-US" sz="3200" dirty="0" smtClean="0">
                <a:latin typeface="华文楷体" pitchFamily="2" charset="-122"/>
                <a:ea typeface="华文楷体" pitchFamily="2" charset="-122"/>
              </a:rPr>
              <a:t>9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+</a:t>
            </a:r>
            <a:r>
              <a:rPr lang="en-US" sz="3200" dirty="0" smtClean="0">
                <a:latin typeface="华文楷体" pitchFamily="2" charset="-122"/>
                <a:ea typeface="华文楷体" pitchFamily="2" charset="-122"/>
              </a:rPr>
              <a:t>45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）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÷9=12</a:t>
            </a:r>
            <a:endParaRPr lang="en-US" altLang="zh-CN" sz="3200" dirty="0" smtClean="0"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 答：此时做游戏的人的平均年龄是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12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岁。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3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6" descr="1.png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468313" y="792524"/>
            <a:ext cx="354012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" name="TextBox 7"/>
          <p:cNvSpPr txBox="1">
            <a:spLocks noChangeArrowheads="1"/>
          </p:cNvSpPr>
          <p:nvPr/>
        </p:nvSpPr>
        <p:spPr bwMode="auto">
          <a:xfrm>
            <a:off x="822325" y="571480"/>
            <a:ext cx="8142288" cy="185435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ts val="4800"/>
              </a:lnSpc>
            </a:pPr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</a:rPr>
              <a:t>根据有关规定，我国对学龄前儿童实行免票乘车</a:t>
            </a:r>
            <a:r>
              <a:rPr lang="zh-CN" altLang="en-US" sz="3200" b="1" dirty="0" smtClean="0">
                <a:solidFill>
                  <a:schemeClr val="tx1"/>
                </a:solidFill>
                <a:latin typeface="宋体" panose="02010600030101010101" pitchFamily="2" charset="-122"/>
              </a:rPr>
              <a:t>，即</a:t>
            </a:r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</a:rPr>
              <a:t>一名成年人可以携带一名身高不足</a:t>
            </a:r>
            <a:r>
              <a:rPr lang="en-US" altLang="zh-CN" sz="3200" b="1" dirty="0">
                <a:solidFill>
                  <a:schemeClr val="tx1"/>
                </a:solidFill>
                <a:latin typeface="宋体" panose="02010600030101010101" pitchFamily="2" charset="-122"/>
              </a:rPr>
              <a:t>1.2m</a:t>
            </a:r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</a:rPr>
              <a:t>的</a:t>
            </a:r>
            <a:r>
              <a:rPr lang="zh-CN" altLang="en-US" sz="3200" b="1" dirty="0" smtClean="0">
                <a:solidFill>
                  <a:schemeClr val="tx1"/>
                </a:solidFill>
                <a:latin typeface="宋体" panose="02010600030101010101" pitchFamily="2" charset="-122"/>
              </a:rPr>
              <a:t>儿童免费</a:t>
            </a:r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</a:rPr>
              <a:t>乘车。</a:t>
            </a:r>
            <a:endParaRPr lang="zh-CN" altLang="en-US" sz="3200" b="1" dirty="0">
              <a:solidFill>
                <a:schemeClr val="tx1"/>
              </a:solidFill>
              <a:latin typeface="宋体" panose="02010600030101010101" pitchFamily="2" charset="-122"/>
            </a:endParaRPr>
          </a:p>
        </p:txBody>
      </p:sp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571472" y="2786058"/>
            <a:ext cx="8142288" cy="123880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ts val="4800"/>
              </a:lnSpc>
            </a:pPr>
            <a:r>
              <a:rPr lang="zh-CN" altLang="en-US" sz="3200" b="1" dirty="0" smtClean="0">
                <a:solidFill>
                  <a:schemeClr val="tx1"/>
                </a:solidFill>
                <a:latin typeface="宋体" panose="02010600030101010101" pitchFamily="2" charset="-122"/>
              </a:rPr>
              <a:t>⑴用自己的语言说一说，</a:t>
            </a:r>
            <a:r>
              <a:rPr lang="en-US" altLang="zh-CN" sz="3200" b="1" dirty="0" smtClean="0">
                <a:solidFill>
                  <a:schemeClr val="tx1"/>
                </a:solidFill>
                <a:latin typeface="宋体" panose="02010600030101010101" pitchFamily="2" charset="-122"/>
              </a:rPr>
              <a:t>1.2m</a:t>
            </a:r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</a:rPr>
              <a:t>这个数据可能是如何得到的呢？</a:t>
            </a:r>
            <a:endParaRPr lang="zh-CN" altLang="en-US" sz="3200" b="1" dirty="0">
              <a:solidFill>
                <a:schemeClr val="tx1"/>
              </a:solidFill>
              <a:latin typeface="宋体" panose="02010600030101010101" pitchFamily="2" charset="-122"/>
            </a:endParaRPr>
          </a:p>
        </p:txBody>
      </p:sp>
      <p:sp>
        <p:nvSpPr>
          <p:cNvPr id="25" name="TextBox 24"/>
          <p:cNvSpPr txBox="1">
            <a:spLocks noChangeArrowheads="1"/>
          </p:cNvSpPr>
          <p:nvPr/>
        </p:nvSpPr>
        <p:spPr bwMode="auto">
          <a:xfrm>
            <a:off x="456648" y="4432166"/>
            <a:ext cx="8531256" cy="185435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ts val="4800"/>
              </a:lnSpc>
            </a:pPr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</a:rPr>
              <a:t>⑵据统计，目前北京市</a:t>
            </a:r>
            <a:r>
              <a:rPr lang="en-US" altLang="zh-CN" sz="3200" b="1" dirty="0">
                <a:solidFill>
                  <a:schemeClr val="tx1"/>
                </a:solidFill>
                <a:latin typeface="宋体" panose="02010600030101010101" pitchFamily="2" charset="-122"/>
              </a:rPr>
              <a:t>6</a:t>
            </a:r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</a:rPr>
              <a:t>岁男童身高的</a:t>
            </a:r>
            <a:r>
              <a:rPr lang="zh-CN" altLang="en-US" sz="3200" b="1" dirty="0" smtClean="0">
                <a:solidFill>
                  <a:schemeClr val="tx1"/>
                </a:solidFill>
                <a:latin typeface="宋体" panose="02010600030101010101" pitchFamily="2" charset="-122"/>
              </a:rPr>
              <a:t>平均值</a:t>
            </a:r>
            <a:endParaRPr lang="en-US" altLang="zh-CN" sz="3200" b="1" dirty="0" smtClean="0">
              <a:solidFill>
                <a:schemeClr val="tx1"/>
              </a:solidFill>
              <a:latin typeface="宋体" panose="02010600030101010101" pitchFamily="2" charset="-122"/>
            </a:endParaRPr>
          </a:p>
          <a:p>
            <a:pPr>
              <a:lnSpc>
                <a:spcPts val="48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宋体" panose="02010600030101010101" pitchFamily="2" charset="-122"/>
              </a:rPr>
              <a:t>  </a:t>
            </a:r>
            <a:r>
              <a:rPr lang="zh-CN" altLang="en-US" sz="3200" b="1" dirty="0" smtClean="0">
                <a:solidFill>
                  <a:schemeClr val="tx1"/>
                </a:solidFill>
                <a:latin typeface="宋体" panose="02010600030101010101" pitchFamily="2" charset="-122"/>
              </a:rPr>
              <a:t>为</a:t>
            </a:r>
            <a:r>
              <a:rPr lang="en-US" altLang="zh-CN" sz="3200" b="1" dirty="0" smtClean="0">
                <a:solidFill>
                  <a:schemeClr val="tx1"/>
                </a:solidFill>
                <a:latin typeface="宋体" panose="02010600030101010101" pitchFamily="2" charset="-122"/>
              </a:rPr>
              <a:t>119.3cm</a:t>
            </a:r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</a:rPr>
              <a:t>，女同身高平均值为</a:t>
            </a:r>
            <a:r>
              <a:rPr lang="en-US" altLang="zh-CN" sz="3200" b="1" dirty="0">
                <a:solidFill>
                  <a:schemeClr val="tx1"/>
                </a:solidFill>
                <a:latin typeface="宋体" panose="02010600030101010101" pitchFamily="2" charset="-122"/>
              </a:rPr>
              <a:t>118.7cm</a:t>
            </a:r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</a:rPr>
              <a:t>。</a:t>
            </a:r>
            <a:r>
              <a:rPr lang="zh-CN" altLang="en-US" sz="3200" b="1" dirty="0" smtClean="0">
                <a:solidFill>
                  <a:schemeClr val="tx1"/>
                </a:solidFill>
                <a:latin typeface="宋体" panose="02010600030101010101" pitchFamily="2" charset="-122"/>
              </a:rPr>
              <a:t>请</a:t>
            </a:r>
            <a:endParaRPr lang="en-US" altLang="zh-CN" sz="3200" b="1" dirty="0" smtClean="0">
              <a:solidFill>
                <a:schemeClr val="tx1"/>
              </a:solidFill>
              <a:latin typeface="宋体" panose="02010600030101010101" pitchFamily="2" charset="-122"/>
            </a:endParaRPr>
          </a:p>
          <a:p>
            <a:pPr>
              <a:lnSpc>
                <a:spcPts val="48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宋体" panose="02010600030101010101" pitchFamily="2" charset="-122"/>
              </a:rPr>
              <a:t>  </a:t>
            </a:r>
            <a:r>
              <a:rPr lang="zh-CN" altLang="en-US" sz="3200" b="1" dirty="0" smtClean="0">
                <a:solidFill>
                  <a:schemeClr val="tx1"/>
                </a:solidFill>
                <a:latin typeface="宋体" panose="02010600030101010101" pitchFamily="2" charset="-122"/>
              </a:rPr>
              <a:t>根据上面</a:t>
            </a:r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</a:rPr>
              <a:t>信息解释免票线的合理性。</a:t>
            </a:r>
            <a:endParaRPr lang="zh-CN" altLang="en-US" sz="3200" b="1" dirty="0">
              <a:solidFill>
                <a:schemeClr val="tx1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图片 6" descr="1.png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468313" y="795319"/>
            <a:ext cx="354012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" name="TextBox 7"/>
          <p:cNvSpPr txBox="1">
            <a:spLocks noChangeArrowheads="1"/>
          </p:cNvSpPr>
          <p:nvPr/>
        </p:nvSpPr>
        <p:spPr bwMode="auto">
          <a:xfrm>
            <a:off x="822325" y="714356"/>
            <a:ext cx="8142288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chemeClr val="tx1"/>
                </a:solidFill>
              </a:rPr>
              <a:t>下表是“新苗杯”少儿歌手大奖赛的成绩统计表。</a:t>
            </a:r>
            <a:endParaRPr lang="zh-CN" altLang="en-US" sz="2800" b="1" dirty="0">
              <a:solidFill>
                <a:schemeClr val="tx1"/>
              </a:solidFill>
            </a:endParaRPr>
          </a:p>
        </p:txBody>
      </p:sp>
      <p:sp>
        <p:nvSpPr>
          <p:cNvPr id="29" name="TextBox 28"/>
          <p:cNvSpPr txBox="1">
            <a:spLocks noChangeArrowheads="1"/>
          </p:cNvSpPr>
          <p:nvPr/>
        </p:nvSpPr>
        <p:spPr bwMode="auto">
          <a:xfrm>
            <a:off x="468313" y="3476629"/>
            <a:ext cx="8142287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dirty="0">
                <a:solidFill>
                  <a:schemeClr val="tx1"/>
                </a:solidFill>
              </a:rPr>
              <a:t>⑴请把统计表填写完整，并排出名次。</a:t>
            </a:r>
            <a:endParaRPr lang="zh-CN" altLang="en-US" sz="2800" dirty="0">
              <a:solidFill>
                <a:schemeClr val="tx1"/>
              </a:solidFill>
            </a:endParaRPr>
          </a:p>
        </p:txBody>
      </p:sp>
      <p:sp>
        <p:nvSpPr>
          <p:cNvPr id="30" name="TextBox 29"/>
          <p:cNvSpPr txBox="1">
            <a:spLocks noChangeArrowheads="1"/>
          </p:cNvSpPr>
          <p:nvPr/>
        </p:nvSpPr>
        <p:spPr bwMode="auto">
          <a:xfrm>
            <a:off x="469900" y="4044964"/>
            <a:ext cx="8674100" cy="1384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dirty="0">
                <a:solidFill>
                  <a:schemeClr val="tx1"/>
                </a:solidFill>
              </a:rPr>
              <a:t>⑵在实际比赛中，通常都采取去掉一个最高分和一个</a:t>
            </a:r>
            <a:endParaRPr lang="en-US" altLang="zh-CN" sz="2800" dirty="0">
              <a:solidFill>
                <a:schemeClr val="tx1"/>
              </a:solidFill>
            </a:endParaRPr>
          </a:p>
          <a:p>
            <a:r>
              <a:rPr lang="en-US" altLang="zh-CN" sz="2800" dirty="0">
                <a:solidFill>
                  <a:schemeClr val="tx1"/>
                </a:solidFill>
              </a:rPr>
              <a:t>  </a:t>
            </a:r>
            <a:r>
              <a:rPr lang="zh-CN" altLang="en-US" sz="2800" dirty="0">
                <a:solidFill>
                  <a:schemeClr val="tx1"/>
                </a:solidFill>
              </a:rPr>
              <a:t>最低分、然后再计算平均数的计分方法，你能说出</a:t>
            </a:r>
            <a:endParaRPr lang="en-US" altLang="zh-CN" sz="2800" dirty="0">
              <a:solidFill>
                <a:schemeClr val="tx1"/>
              </a:solidFill>
            </a:endParaRPr>
          </a:p>
          <a:p>
            <a:r>
              <a:rPr lang="en-US" altLang="zh-CN" sz="2800" dirty="0">
                <a:solidFill>
                  <a:schemeClr val="tx1"/>
                </a:solidFill>
              </a:rPr>
              <a:t>  </a:t>
            </a:r>
            <a:r>
              <a:rPr lang="zh-CN" altLang="en-US" sz="2800" dirty="0">
                <a:solidFill>
                  <a:schemeClr val="tx1"/>
                </a:solidFill>
              </a:rPr>
              <a:t>其中的道理吗？</a:t>
            </a:r>
            <a:endParaRPr lang="zh-CN" altLang="en-US" sz="2800" dirty="0">
              <a:solidFill>
                <a:schemeClr val="tx1"/>
              </a:solidFill>
            </a:endParaRPr>
          </a:p>
        </p:txBody>
      </p:sp>
      <p:sp>
        <p:nvSpPr>
          <p:cNvPr id="31" name="TextBox 30"/>
          <p:cNvSpPr txBox="1">
            <a:spLocks noChangeArrowheads="1"/>
          </p:cNvSpPr>
          <p:nvPr/>
        </p:nvSpPr>
        <p:spPr bwMode="auto">
          <a:xfrm>
            <a:off x="468313" y="5571257"/>
            <a:ext cx="8496300" cy="9540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dirty="0">
                <a:solidFill>
                  <a:schemeClr val="tx1"/>
                </a:solidFill>
              </a:rPr>
              <a:t>⑶请你按照上述的计分方法重新计算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en-US" sz="2800" dirty="0">
                <a:solidFill>
                  <a:schemeClr val="tx1"/>
                </a:solidFill>
              </a:rPr>
              <a:t>位选手的最终</a:t>
            </a:r>
            <a:endParaRPr lang="en-US" altLang="zh-CN" sz="2800" dirty="0">
              <a:solidFill>
                <a:schemeClr val="tx1"/>
              </a:solidFill>
            </a:endParaRPr>
          </a:p>
          <a:p>
            <a:r>
              <a:rPr lang="en-US" altLang="zh-CN" sz="2800" dirty="0">
                <a:solidFill>
                  <a:schemeClr val="tx1"/>
                </a:solidFill>
              </a:rPr>
              <a:t>    </a:t>
            </a:r>
            <a:r>
              <a:rPr lang="zh-CN" altLang="en-US" sz="2800" dirty="0">
                <a:solidFill>
                  <a:schemeClr val="tx1"/>
                </a:solidFill>
              </a:rPr>
              <a:t>成绩，然后排出名次。</a:t>
            </a:r>
            <a:endParaRPr lang="zh-CN" altLang="en-US" sz="2800" dirty="0">
              <a:solidFill>
                <a:schemeClr val="tx1"/>
              </a:solidFill>
            </a:endParaRPr>
          </a:p>
        </p:txBody>
      </p:sp>
      <p:graphicFrame>
        <p:nvGraphicFramePr>
          <p:cNvPr id="32" name="表格 31"/>
          <p:cNvGraphicFramePr>
            <a:graphicFrameLocks noGrp="1"/>
          </p:cNvGraphicFramePr>
          <p:nvPr/>
        </p:nvGraphicFramePr>
        <p:xfrm>
          <a:off x="725488" y="1357298"/>
          <a:ext cx="7056000" cy="20196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80000"/>
                <a:gridCol w="972000"/>
                <a:gridCol w="972000"/>
                <a:gridCol w="972000"/>
                <a:gridCol w="972000"/>
                <a:gridCol w="972000"/>
                <a:gridCol w="1116000"/>
              </a:tblGrid>
              <a:tr h="648000">
                <a:tc>
                  <a:txBody>
                    <a:bodyPr/>
                    <a:lstStyle/>
                    <a:p>
                      <a:pPr algn="ctr"/>
                      <a:endParaRPr lang="zh-CN" altLang="en-US" sz="2400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 smtClean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评委</a:t>
                      </a:r>
                      <a:r>
                        <a:rPr lang="en-US" altLang="zh-CN" sz="2400" b="1" dirty="0" smtClean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</a:t>
                      </a:r>
                      <a:endParaRPr lang="zh-CN" altLang="en-US" sz="2400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 smtClean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评委</a:t>
                      </a:r>
                      <a:r>
                        <a:rPr lang="en-US" altLang="zh-CN" sz="2400" b="1" dirty="0" smtClean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2</a:t>
                      </a:r>
                      <a:endParaRPr lang="zh-CN" altLang="en-US" sz="2400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 smtClean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评委</a:t>
                      </a:r>
                      <a:r>
                        <a:rPr lang="en-US" altLang="zh-CN" sz="2400" b="1" dirty="0" smtClean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3</a:t>
                      </a:r>
                      <a:endParaRPr lang="zh-CN" altLang="en-US" sz="2400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 smtClean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评委</a:t>
                      </a:r>
                      <a:r>
                        <a:rPr lang="en-US" altLang="zh-CN" sz="2400" b="1" dirty="0" smtClean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4</a:t>
                      </a:r>
                      <a:endParaRPr lang="zh-CN" altLang="en-US" sz="2400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 smtClean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评委</a:t>
                      </a:r>
                      <a:r>
                        <a:rPr lang="en-US" altLang="zh-CN" sz="2400" b="1" dirty="0" smtClean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5</a:t>
                      </a:r>
                      <a:endParaRPr lang="zh-CN" altLang="en-US" sz="2400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 smtClean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平均分</a:t>
                      </a:r>
                      <a:endParaRPr lang="zh-CN" altLang="en-US" sz="2400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60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 smtClean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选手</a:t>
                      </a:r>
                      <a:r>
                        <a:rPr lang="en-US" altLang="zh-CN" sz="2400" b="1" dirty="0" smtClean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</a:t>
                      </a:r>
                      <a:endParaRPr lang="zh-CN" altLang="en-US" sz="2400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dirty="0" smtClean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92</a:t>
                      </a:r>
                      <a:endParaRPr lang="zh-CN" altLang="en-US" sz="2400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dirty="0" smtClean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98</a:t>
                      </a:r>
                      <a:endParaRPr lang="zh-CN" altLang="en-US" sz="2400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dirty="0" smtClean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94</a:t>
                      </a:r>
                      <a:endParaRPr lang="zh-CN" altLang="en-US" sz="2400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dirty="0" smtClean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96</a:t>
                      </a:r>
                      <a:endParaRPr lang="zh-CN" altLang="en-US" sz="2400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dirty="0" smtClean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100</a:t>
                      </a:r>
                      <a:endParaRPr lang="zh-CN" altLang="en-US" sz="2400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60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 smtClean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选手</a:t>
                      </a:r>
                      <a:r>
                        <a:rPr lang="en-US" altLang="zh-CN" sz="2400" b="1" dirty="0" smtClean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2</a:t>
                      </a:r>
                      <a:endParaRPr lang="zh-CN" altLang="en-US" sz="2400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dirty="0" smtClean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97</a:t>
                      </a:r>
                      <a:endParaRPr lang="zh-CN" altLang="en-US" sz="2400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dirty="0" smtClean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99</a:t>
                      </a:r>
                      <a:endParaRPr lang="zh-CN" altLang="en-US" sz="2400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dirty="0" smtClean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100</a:t>
                      </a:r>
                      <a:endParaRPr lang="zh-CN" altLang="en-US" sz="2400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dirty="0" smtClean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84</a:t>
                      </a:r>
                      <a:endParaRPr lang="zh-CN" altLang="en-US" sz="2400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dirty="0" smtClean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95</a:t>
                      </a:r>
                      <a:endParaRPr lang="zh-CN" altLang="en-US" sz="2400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60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 smtClean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选手</a:t>
                      </a:r>
                      <a:r>
                        <a:rPr lang="en-US" altLang="zh-CN" sz="2400" b="1" dirty="0" smtClean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3</a:t>
                      </a:r>
                      <a:endParaRPr lang="zh-CN" altLang="en-US" sz="2400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dirty="0" smtClean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90</a:t>
                      </a:r>
                      <a:endParaRPr lang="zh-CN" altLang="en-US" sz="2400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dirty="0" smtClean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98</a:t>
                      </a:r>
                      <a:endParaRPr lang="zh-CN" altLang="en-US" sz="2400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dirty="0" smtClean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87</a:t>
                      </a:r>
                      <a:endParaRPr lang="zh-CN" altLang="en-US" sz="2400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dirty="0" smtClean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85</a:t>
                      </a:r>
                      <a:endParaRPr lang="zh-CN" altLang="en-US" sz="2400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dirty="0" smtClean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90</a:t>
                      </a:r>
                      <a:endParaRPr lang="zh-CN" altLang="en-US" sz="2400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33" name="表格 32"/>
          <p:cNvGraphicFramePr>
            <a:graphicFrameLocks noGrp="1"/>
          </p:cNvGraphicFramePr>
          <p:nvPr/>
        </p:nvGraphicFramePr>
        <p:xfrm>
          <a:off x="7781925" y="1357298"/>
          <a:ext cx="1116000" cy="20196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16000"/>
              </a:tblGrid>
              <a:tr h="64800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 smtClean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最终</a:t>
                      </a:r>
                      <a:endParaRPr lang="zh-CN" altLang="en-US" sz="2400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6000">
                <a:tc>
                  <a:txBody>
                    <a:bodyPr/>
                    <a:lstStyle/>
                    <a:p>
                      <a:pPr algn="ctr"/>
                      <a:endParaRPr lang="zh-CN" altLang="en-US" sz="2400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6000">
                <a:tc>
                  <a:txBody>
                    <a:bodyPr/>
                    <a:lstStyle/>
                    <a:p>
                      <a:pPr algn="ctr"/>
                      <a:endParaRPr lang="zh-CN" altLang="en-US" sz="2400" b="1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6000">
                <a:tc>
                  <a:txBody>
                    <a:bodyPr/>
                    <a:lstStyle/>
                    <a:p>
                      <a:pPr algn="ctr"/>
                      <a:endParaRPr lang="zh-CN" altLang="en-US" sz="2400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4" name="TextBox 33"/>
          <p:cNvSpPr txBox="1">
            <a:spLocks noChangeArrowheads="1"/>
          </p:cNvSpPr>
          <p:nvPr/>
        </p:nvSpPr>
        <p:spPr bwMode="auto">
          <a:xfrm>
            <a:off x="6896100" y="2006586"/>
            <a:ext cx="647700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400" dirty="0">
                <a:solidFill>
                  <a:srgbClr val="C00000"/>
                </a:solidFill>
              </a:rPr>
              <a:t>96</a:t>
            </a:r>
            <a:endParaRPr lang="zh-CN" altLang="en-US" sz="2400" dirty="0">
              <a:solidFill>
                <a:srgbClr val="C00000"/>
              </a:solidFill>
            </a:endParaRPr>
          </a:p>
        </p:txBody>
      </p:sp>
      <p:sp>
        <p:nvSpPr>
          <p:cNvPr id="35" name="TextBox 34"/>
          <p:cNvSpPr txBox="1">
            <a:spLocks noChangeArrowheads="1"/>
          </p:cNvSpPr>
          <p:nvPr/>
        </p:nvSpPr>
        <p:spPr bwMode="auto">
          <a:xfrm>
            <a:off x="6904038" y="2479661"/>
            <a:ext cx="647700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400">
                <a:solidFill>
                  <a:srgbClr val="C00000"/>
                </a:solidFill>
              </a:rPr>
              <a:t>95</a:t>
            </a:r>
            <a:endParaRPr lang="zh-CN" altLang="en-US" sz="2400">
              <a:solidFill>
                <a:srgbClr val="C00000"/>
              </a:solidFill>
            </a:endParaRPr>
          </a:p>
        </p:txBody>
      </p:sp>
      <p:sp>
        <p:nvSpPr>
          <p:cNvPr id="36" name="TextBox 35"/>
          <p:cNvSpPr txBox="1">
            <a:spLocks noChangeArrowheads="1"/>
          </p:cNvSpPr>
          <p:nvPr/>
        </p:nvSpPr>
        <p:spPr bwMode="auto">
          <a:xfrm>
            <a:off x="6904038" y="2957498"/>
            <a:ext cx="647700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400">
                <a:solidFill>
                  <a:srgbClr val="C00000"/>
                </a:solidFill>
              </a:rPr>
              <a:t>90</a:t>
            </a:r>
            <a:endParaRPr lang="zh-CN" altLang="en-US" sz="2400">
              <a:solidFill>
                <a:srgbClr val="C00000"/>
              </a:solidFill>
            </a:endParaRPr>
          </a:p>
        </p:txBody>
      </p:sp>
      <p:cxnSp>
        <p:nvCxnSpPr>
          <p:cNvPr id="37" name="直接连接符 36"/>
          <p:cNvCxnSpPr/>
          <p:nvPr/>
        </p:nvCxnSpPr>
        <p:spPr>
          <a:xfrm>
            <a:off x="1995488" y="2101836"/>
            <a:ext cx="576262" cy="32385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接连接符 37"/>
          <p:cNvCxnSpPr/>
          <p:nvPr/>
        </p:nvCxnSpPr>
        <p:spPr>
          <a:xfrm>
            <a:off x="5908675" y="2085961"/>
            <a:ext cx="574675" cy="32385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接连接符 38"/>
          <p:cNvCxnSpPr/>
          <p:nvPr/>
        </p:nvCxnSpPr>
        <p:spPr>
          <a:xfrm>
            <a:off x="3940175" y="2574911"/>
            <a:ext cx="576263" cy="325437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连接符 39"/>
          <p:cNvCxnSpPr/>
          <p:nvPr/>
        </p:nvCxnSpPr>
        <p:spPr>
          <a:xfrm>
            <a:off x="4924425" y="2559036"/>
            <a:ext cx="576263" cy="32385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直接连接符 40"/>
          <p:cNvCxnSpPr/>
          <p:nvPr/>
        </p:nvCxnSpPr>
        <p:spPr>
          <a:xfrm>
            <a:off x="2955925" y="3014648"/>
            <a:ext cx="576263" cy="32385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直接连接符 41"/>
          <p:cNvCxnSpPr/>
          <p:nvPr/>
        </p:nvCxnSpPr>
        <p:spPr>
          <a:xfrm>
            <a:off x="4908550" y="2998773"/>
            <a:ext cx="576263" cy="32385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TextBox 42"/>
          <p:cNvSpPr txBox="1">
            <a:spLocks noChangeArrowheads="1"/>
          </p:cNvSpPr>
          <p:nvPr/>
        </p:nvSpPr>
        <p:spPr bwMode="auto">
          <a:xfrm>
            <a:off x="8027988" y="2006586"/>
            <a:ext cx="647700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400">
                <a:solidFill>
                  <a:srgbClr val="C00000"/>
                </a:solidFill>
              </a:rPr>
              <a:t>96</a:t>
            </a:r>
            <a:endParaRPr lang="zh-CN" altLang="en-US" sz="2400">
              <a:solidFill>
                <a:srgbClr val="C00000"/>
              </a:solidFill>
            </a:endParaRPr>
          </a:p>
        </p:txBody>
      </p:sp>
      <p:sp>
        <p:nvSpPr>
          <p:cNvPr id="44" name="TextBox 43"/>
          <p:cNvSpPr txBox="1">
            <a:spLocks noChangeArrowheads="1"/>
          </p:cNvSpPr>
          <p:nvPr/>
        </p:nvSpPr>
        <p:spPr bwMode="auto">
          <a:xfrm>
            <a:off x="8035925" y="2463786"/>
            <a:ext cx="647700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400">
                <a:solidFill>
                  <a:srgbClr val="C00000"/>
                </a:solidFill>
              </a:rPr>
              <a:t>97</a:t>
            </a:r>
            <a:endParaRPr lang="zh-CN" altLang="en-US" sz="2400">
              <a:solidFill>
                <a:srgbClr val="C00000"/>
              </a:solidFill>
            </a:endParaRPr>
          </a:p>
        </p:txBody>
      </p:sp>
      <p:sp>
        <p:nvSpPr>
          <p:cNvPr id="45" name="TextBox 44"/>
          <p:cNvSpPr txBox="1">
            <a:spLocks noChangeArrowheads="1"/>
          </p:cNvSpPr>
          <p:nvPr/>
        </p:nvSpPr>
        <p:spPr bwMode="auto">
          <a:xfrm>
            <a:off x="8035925" y="2941623"/>
            <a:ext cx="647700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400">
                <a:solidFill>
                  <a:srgbClr val="C00000"/>
                </a:solidFill>
              </a:rPr>
              <a:t>89</a:t>
            </a:r>
            <a:endParaRPr lang="zh-CN" altLang="en-US" sz="2400">
              <a:solidFill>
                <a:srgbClr val="C00000"/>
              </a:solidFill>
            </a:endParaRPr>
          </a:p>
        </p:txBody>
      </p:sp>
      <p:sp>
        <p:nvSpPr>
          <p:cNvPr id="46" name="TextBox 45"/>
          <p:cNvSpPr txBox="1">
            <a:spLocks noChangeArrowheads="1"/>
          </p:cNvSpPr>
          <p:nvPr/>
        </p:nvSpPr>
        <p:spPr bwMode="auto">
          <a:xfrm>
            <a:off x="7292975" y="1985948"/>
            <a:ext cx="647700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</a:rPr>
              <a:t>①</a:t>
            </a:r>
            <a:endParaRPr lang="zh-CN" altLang="en-US" sz="2400" b="1">
              <a:solidFill>
                <a:srgbClr val="FF0000"/>
              </a:solidFill>
            </a:endParaRPr>
          </a:p>
        </p:txBody>
      </p:sp>
      <p:sp>
        <p:nvSpPr>
          <p:cNvPr id="47" name="TextBox 46"/>
          <p:cNvSpPr txBox="1">
            <a:spLocks noChangeArrowheads="1"/>
          </p:cNvSpPr>
          <p:nvPr/>
        </p:nvSpPr>
        <p:spPr bwMode="auto">
          <a:xfrm>
            <a:off x="7292975" y="2457436"/>
            <a:ext cx="647700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</a:rPr>
              <a:t>②</a:t>
            </a:r>
            <a:endParaRPr lang="zh-CN" altLang="en-US" sz="2400" b="1">
              <a:solidFill>
                <a:srgbClr val="FF0000"/>
              </a:solidFill>
            </a:endParaRPr>
          </a:p>
        </p:txBody>
      </p:sp>
      <p:sp>
        <p:nvSpPr>
          <p:cNvPr id="48" name="TextBox 47"/>
          <p:cNvSpPr txBox="1">
            <a:spLocks noChangeArrowheads="1"/>
          </p:cNvSpPr>
          <p:nvPr/>
        </p:nvSpPr>
        <p:spPr bwMode="auto">
          <a:xfrm>
            <a:off x="7292975" y="2917811"/>
            <a:ext cx="647700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</a:rPr>
              <a:t>③</a:t>
            </a:r>
            <a:endParaRPr lang="zh-CN" altLang="en-US" sz="2400" b="1">
              <a:solidFill>
                <a:srgbClr val="FF0000"/>
              </a:solidFill>
            </a:endParaRPr>
          </a:p>
        </p:txBody>
      </p:sp>
      <p:sp>
        <p:nvSpPr>
          <p:cNvPr id="49" name="TextBox 48"/>
          <p:cNvSpPr txBox="1">
            <a:spLocks noChangeArrowheads="1"/>
          </p:cNvSpPr>
          <p:nvPr/>
        </p:nvSpPr>
        <p:spPr bwMode="auto">
          <a:xfrm>
            <a:off x="8443913" y="2451086"/>
            <a:ext cx="649287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</a:rPr>
              <a:t>①</a:t>
            </a:r>
            <a:endParaRPr lang="zh-CN" altLang="en-US" sz="2400" b="1">
              <a:solidFill>
                <a:srgbClr val="FF0000"/>
              </a:solidFill>
            </a:endParaRPr>
          </a:p>
        </p:txBody>
      </p:sp>
      <p:sp>
        <p:nvSpPr>
          <p:cNvPr id="50" name="TextBox 49"/>
          <p:cNvSpPr txBox="1">
            <a:spLocks noChangeArrowheads="1"/>
          </p:cNvSpPr>
          <p:nvPr/>
        </p:nvSpPr>
        <p:spPr bwMode="auto">
          <a:xfrm>
            <a:off x="8440738" y="1985948"/>
            <a:ext cx="647700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</a:rPr>
              <a:t>②</a:t>
            </a:r>
            <a:endParaRPr lang="zh-CN" altLang="en-US" sz="2400" b="1">
              <a:solidFill>
                <a:srgbClr val="FF0000"/>
              </a:solidFill>
            </a:endParaRPr>
          </a:p>
        </p:txBody>
      </p:sp>
      <p:sp>
        <p:nvSpPr>
          <p:cNvPr id="51" name="TextBox 50"/>
          <p:cNvSpPr txBox="1">
            <a:spLocks noChangeArrowheads="1"/>
          </p:cNvSpPr>
          <p:nvPr/>
        </p:nvSpPr>
        <p:spPr bwMode="auto">
          <a:xfrm>
            <a:off x="8443913" y="2922573"/>
            <a:ext cx="649287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</a:rPr>
              <a:t>③</a:t>
            </a:r>
            <a:endParaRPr lang="zh-CN" altLang="en-US" sz="2400" b="1">
              <a:solidFill>
                <a:srgbClr val="FF0000"/>
              </a:solidFill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3096344" y="5039037"/>
            <a:ext cx="601216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dirty="0" smtClean="0"/>
              <a:t>去掉后再求平均数就更有代表性了。</a:t>
            </a:r>
            <a:endParaRPr lang="zh-CN" altLang="en-US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0" grpId="0"/>
      <p:bldP spid="31" grpId="0"/>
      <p:bldP spid="34" grpId="0"/>
      <p:bldP spid="35" grpId="0"/>
      <p:bldP spid="36" grpId="0"/>
      <p:bldP spid="43" grpId="0"/>
      <p:bldP spid="44" grpId="0"/>
      <p:bldP spid="45" grpId="0"/>
      <p:bldP spid="46" grpId="0"/>
      <p:bldP spid="47" grpId="0"/>
      <p:bldP spid="48" grpId="0"/>
      <p:bldP spid="49" grpId="0"/>
      <p:bldP spid="50" grpId="0"/>
      <p:bldP spid="51" grpId="0"/>
      <p:bldP spid="5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" name="表格 27"/>
          <p:cNvGraphicFramePr>
            <a:graphicFrameLocks noGrp="1"/>
          </p:cNvGraphicFramePr>
          <p:nvPr/>
        </p:nvGraphicFramePr>
        <p:xfrm>
          <a:off x="2214546" y="714356"/>
          <a:ext cx="4143405" cy="1071570"/>
        </p:xfrm>
        <a:graphic>
          <a:graphicData uri="http://schemas.openxmlformats.org/drawingml/2006/table">
            <a:tbl>
              <a:tblPr/>
              <a:tblGrid>
                <a:gridCol w="1381135"/>
                <a:gridCol w="1381135"/>
                <a:gridCol w="1381135"/>
              </a:tblGrid>
              <a:tr h="535785">
                <a:tc>
                  <a:txBody>
                    <a:bodyPr/>
                    <a:lstStyle/>
                    <a:p>
                      <a:pPr algn="ctr">
                        <a:lnSpc>
                          <a:spcPts val="1465"/>
                        </a:lnSpc>
                        <a:spcAft>
                          <a:spcPts val="0"/>
                        </a:spcAft>
                      </a:pPr>
                      <a:endParaRPr lang="en-US" altLang="zh-CN" sz="2800" kern="100" dirty="0" smtClean="0">
                        <a:solidFill>
                          <a:srgbClr val="000000"/>
                        </a:solidFill>
                        <a:latin typeface="+mn-ea"/>
                        <a:ea typeface="+mn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465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 panose="02020603050405020304"/>
                        </a:rPr>
                        <a:t>第一名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+mn-ea"/>
                        <a:ea typeface="+mn-ea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465"/>
                        </a:lnSpc>
                        <a:spcAft>
                          <a:spcPts val="0"/>
                        </a:spcAft>
                      </a:pPr>
                      <a:endParaRPr lang="en-US" altLang="zh-CN" sz="2800" kern="100" dirty="0" smtClean="0">
                        <a:solidFill>
                          <a:srgbClr val="000000"/>
                        </a:solidFill>
                        <a:latin typeface="+mn-ea"/>
                        <a:ea typeface="+mn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465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 panose="02020603050405020304"/>
                        </a:rPr>
                        <a:t>第二</a:t>
                      </a:r>
                      <a:r>
                        <a:rPr lang="zh-CN" sz="2800" kern="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 panose="02020603050405020304"/>
                        </a:rPr>
                        <a:t>名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+mn-ea"/>
                        <a:ea typeface="+mn-ea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465"/>
                        </a:lnSpc>
                        <a:spcAft>
                          <a:spcPts val="0"/>
                        </a:spcAft>
                      </a:pPr>
                      <a:endParaRPr lang="en-US" altLang="zh-CN" sz="2800" kern="100" dirty="0" smtClean="0">
                        <a:solidFill>
                          <a:srgbClr val="000000"/>
                        </a:solidFill>
                        <a:latin typeface="+mn-ea"/>
                        <a:ea typeface="+mn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465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 panose="02020603050405020304"/>
                        </a:rPr>
                        <a:t>第三</a:t>
                      </a:r>
                      <a:r>
                        <a:rPr lang="zh-CN" sz="2800" kern="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 panose="02020603050405020304"/>
                        </a:rPr>
                        <a:t>名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+mn-ea"/>
                        <a:ea typeface="+mn-ea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35785">
                <a:tc>
                  <a:txBody>
                    <a:bodyPr/>
                    <a:lstStyle/>
                    <a:p>
                      <a:pPr algn="ctr">
                        <a:lnSpc>
                          <a:spcPts val="1465"/>
                        </a:lnSpc>
                        <a:spcAft>
                          <a:spcPts val="0"/>
                        </a:spcAft>
                      </a:pPr>
                      <a:endParaRPr lang="en-US" altLang="zh-CN" sz="2800" kern="100" dirty="0" smtClean="0">
                        <a:solidFill>
                          <a:srgbClr val="000000"/>
                        </a:solidFill>
                        <a:latin typeface="+mn-ea"/>
                        <a:ea typeface="+mn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465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 panose="02020603050405020304"/>
                        </a:rPr>
                        <a:t>选手</a:t>
                      </a:r>
                      <a:r>
                        <a:rPr lang="en-US" sz="2800" kern="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 panose="02020603050405020304"/>
                        </a:rPr>
                        <a:t>2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+mn-ea"/>
                        <a:ea typeface="+mn-ea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465"/>
                        </a:lnSpc>
                        <a:spcAft>
                          <a:spcPts val="0"/>
                        </a:spcAft>
                      </a:pPr>
                      <a:endParaRPr lang="en-US" altLang="zh-CN" sz="2800" kern="100" dirty="0" smtClean="0">
                        <a:solidFill>
                          <a:srgbClr val="000000"/>
                        </a:solidFill>
                        <a:latin typeface="+mn-ea"/>
                        <a:ea typeface="+mn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465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 panose="02020603050405020304"/>
                        </a:rPr>
                        <a:t>选手</a:t>
                      </a:r>
                      <a:r>
                        <a:rPr lang="en-US" sz="2800" kern="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 panose="02020603050405020304"/>
                        </a:rPr>
                        <a:t>1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+mn-ea"/>
                        <a:ea typeface="+mn-ea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465"/>
                        </a:lnSpc>
                        <a:spcAft>
                          <a:spcPts val="0"/>
                        </a:spcAft>
                      </a:pPr>
                      <a:endParaRPr lang="en-US" altLang="zh-CN" sz="2800" kern="100" dirty="0" smtClean="0">
                        <a:solidFill>
                          <a:srgbClr val="000000"/>
                        </a:solidFill>
                        <a:latin typeface="+mn-ea"/>
                        <a:ea typeface="+mn-ea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ts val="1465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 smtClean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 panose="02020603050405020304"/>
                        </a:rPr>
                        <a:t>选手</a:t>
                      </a:r>
                      <a:r>
                        <a:rPr lang="en-US" sz="2800" kern="100" dirty="0">
                          <a:solidFill>
                            <a:srgbClr val="000000"/>
                          </a:solidFill>
                          <a:latin typeface="+mn-ea"/>
                          <a:ea typeface="+mn-ea"/>
                          <a:cs typeface="Times New Roman" panose="02020603050405020304"/>
                        </a:rPr>
                        <a:t>3</a:t>
                      </a:r>
                      <a:endParaRPr lang="zh-CN" sz="2800" kern="100" dirty="0">
                        <a:solidFill>
                          <a:srgbClr val="000000"/>
                        </a:solidFill>
                        <a:latin typeface="+mn-ea"/>
                        <a:ea typeface="+mn-ea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9" name="矩形 28"/>
          <p:cNvSpPr/>
          <p:nvPr/>
        </p:nvSpPr>
        <p:spPr>
          <a:xfrm>
            <a:off x="1142976" y="2285992"/>
            <a:ext cx="307007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 smtClean="0">
                <a:solidFill>
                  <a:schemeClr val="tx1"/>
                </a:solidFill>
              </a:rPr>
              <a:t>求平均数的方法：</a:t>
            </a:r>
            <a:endParaRPr lang="zh-CN" altLang="en-US" sz="2800" dirty="0">
              <a:solidFill>
                <a:schemeClr val="tx1"/>
              </a:solidFill>
            </a:endParaRPr>
          </a:p>
        </p:txBody>
      </p:sp>
      <p:grpSp>
        <p:nvGrpSpPr>
          <p:cNvPr id="31" name="Group 16"/>
          <p:cNvGrpSpPr/>
          <p:nvPr/>
        </p:nvGrpSpPr>
        <p:grpSpPr bwMode="auto">
          <a:xfrm>
            <a:off x="5867400" y="5805488"/>
            <a:ext cx="1684338" cy="877887"/>
            <a:chOff x="2699" y="3612"/>
            <a:chExt cx="1061" cy="553"/>
          </a:xfrm>
        </p:grpSpPr>
        <p:pic>
          <p:nvPicPr>
            <p:cNvPr id="32" name="Picture 34">
              <a:hlinkClick r:id="" action="ppaction://hlinkshowjump?jump=firstslide"/>
            </p:cNvPr>
            <p:cNvPicPr>
              <a:picLocks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2699" y="3612"/>
              <a:ext cx="1043" cy="552"/>
            </a:xfrm>
            <a:prstGeom prst="rect">
              <a:avLst/>
            </a:prstGeom>
            <a:noFill/>
            <a:ln w="9525">
              <a:noFill/>
              <a:bevel/>
            </a:ln>
          </p:spPr>
        </p:pic>
        <p:sp>
          <p:nvSpPr>
            <p:cNvPr id="33" name="Text Box 18">
              <a:hlinkClick r:id="rId2" action="ppaction://hlinksldjump" highlightClick="1">
                <a:snd r:embed="rId3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2744" y="3838"/>
              <a:ext cx="1016" cy="327"/>
            </a:xfrm>
            <a:prstGeom prst="rect">
              <a:avLst/>
            </a:prstGeom>
            <a:noFill/>
            <a:ln w="9525">
              <a:noFill/>
              <a:bevel/>
            </a:ln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ea typeface="楷体_GB2312" pitchFamily="49" charset="-122"/>
                </a:rPr>
                <a:t>返回目录</a:t>
              </a:r>
              <a:endParaRPr lang="zh-CN" altLang="en-US" sz="1800" b="0" dirty="0">
                <a:solidFill>
                  <a:schemeClr val="tx1"/>
                </a:solidFill>
                <a:ea typeface="楷体_GB2312" pitchFamily="49" charset="-122"/>
              </a:endParaRPr>
            </a:p>
          </p:txBody>
        </p:sp>
      </p:grpSp>
      <p:pic>
        <p:nvPicPr>
          <p:cNvPr id="66561" name="Picture 1" descr="C:\Users\Administrator\Desktop\图片1副本.pn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990396" y="2852936"/>
            <a:ext cx="3165780" cy="3137765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665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65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65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363" name="Group 8"/>
          <p:cNvGrpSpPr/>
          <p:nvPr/>
        </p:nvGrpSpPr>
        <p:grpSpPr bwMode="auto">
          <a:xfrm>
            <a:off x="6443663" y="188913"/>
            <a:ext cx="2411412" cy="1008062"/>
            <a:chOff x="0" y="0"/>
            <a:chExt cx="1633" cy="635"/>
          </a:xfrm>
        </p:grpSpPr>
        <p:pic>
          <p:nvPicPr>
            <p:cNvPr id="15366" name="Picture 9" descr="1"/>
            <p:cNvPicPr>
              <a:picLocks noChangeAspect="1" noChangeArrowheads="1"/>
            </p:cNvPicPr>
            <p:nvPr/>
          </p:nvPicPr>
          <p:blipFill>
            <a:blip r:embed="rId1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5367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91403" tIns="45700" rIns="91403" bIns="45700" anchor="ctr"/>
            <a:lstStyle/>
            <a:p>
              <a:pPr algn="r" defTabSz="923925">
                <a:buFont typeface="Arial" panose="020B0604020202020204" pitchFamily="34" charset="0"/>
                <a:buNone/>
              </a:pPr>
              <a:r>
                <a:rPr lang="zh-CN" altLang="en-US" sz="3200">
                  <a:ea typeface="黑体" panose="02010609060101010101" pitchFamily="49" charset="-122"/>
                </a:rPr>
                <a:t>随堂练习</a:t>
              </a:r>
              <a:endParaRPr lang="zh-CN" altLang="en-US" sz="3200">
                <a:ea typeface="黑体" panose="02010609060101010101" pitchFamily="49" charset="-122"/>
              </a:endParaRPr>
            </a:p>
          </p:txBody>
        </p:sp>
      </p:grpSp>
      <p:sp>
        <p:nvSpPr>
          <p:cNvPr id="8" name="TextBox 9"/>
          <p:cNvSpPr txBox="1">
            <a:spLocks noChangeArrowheads="1"/>
          </p:cNvSpPr>
          <p:nvPr/>
        </p:nvSpPr>
        <p:spPr bwMode="auto">
          <a:xfrm>
            <a:off x="-71470" y="571480"/>
            <a:ext cx="8858280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3200" b="1" dirty="0" smtClean="0">
                <a:solidFill>
                  <a:srgbClr val="C00000"/>
                </a:solidFill>
                <a:latin typeface="+mj-ea"/>
                <a:ea typeface="+mj-ea"/>
              </a:rPr>
              <a:t>    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教材第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88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页“练一练”第</a:t>
            </a:r>
            <a:r>
              <a:rPr lang="en-US" altLang="zh-CN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题。</a:t>
            </a:r>
            <a:endParaRPr lang="en-US" altLang="zh-CN" sz="3200" b="1" dirty="0" smtClean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8" name="TextBox 9"/>
          <p:cNvSpPr txBox="1">
            <a:spLocks noChangeArrowheads="1"/>
          </p:cNvSpPr>
          <p:nvPr/>
        </p:nvSpPr>
        <p:spPr bwMode="auto">
          <a:xfrm>
            <a:off x="357158" y="1142984"/>
            <a:ext cx="8208963" cy="8309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b="1" dirty="0">
                <a:solidFill>
                  <a:schemeClr val="tx1"/>
                </a:solidFill>
                <a:latin typeface="+mn-ea"/>
                <a:ea typeface="+mn-ea"/>
              </a:rPr>
              <a:t>1.</a:t>
            </a:r>
            <a:r>
              <a:rPr lang="zh-CN" altLang="en-US" b="1" dirty="0">
                <a:solidFill>
                  <a:schemeClr val="tx1"/>
                </a:solidFill>
                <a:latin typeface="+mn-ea"/>
                <a:ea typeface="+mn-ea"/>
              </a:rPr>
              <a:t>一个</a:t>
            </a:r>
            <a:r>
              <a:rPr lang="en-US" altLang="zh-CN" b="1" dirty="0">
                <a:solidFill>
                  <a:schemeClr val="tx1"/>
                </a:solidFill>
                <a:latin typeface="+mn-ea"/>
                <a:ea typeface="+mn-ea"/>
              </a:rPr>
              <a:t>10</a:t>
            </a:r>
            <a:r>
              <a:rPr lang="zh-CN" altLang="en-US" b="1" dirty="0">
                <a:solidFill>
                  <a:schemeClr val="tx1"/>
                </a:solidFill>
                <a:latin typeface="+mn-ea"/>
                <a:ea typeface="+mn-ea"/>
              </a:rPr>
              <a:t>人小组想知道他们小组更喜欢数学还是</a:t>
            </a:r>
            <a:r>
              <a:rPr lang="zh-CN" altLang="en-US" b="1" dirty="0" smtClean="0">
                <a:solidFill>
                  <a:schemeClr val="tx1"/>
                </a:solidFill>
                <a:latin typeface="+mn-ea"/>
                <a:ea typeface="+mn-ea"/>
              </a:rPr>
              <a:t>英语</a:t>
            </a:r>
            <a:r>
              <a:rPr lang="zh-CN" altLang="en-US" b="1" dirty="0">
                <a:solidFill>
                  <a:schemeClr val="tx1"/>
                </a:solidFill>
                <a:latin typeface="+mn-ea"/>
                <a:ea typeface="+mn-ea"/>
              </a:rPr>
              <a:t>，于是他们展开了调查。下面是他们调查时</a:t>
            </a:r>
            <a:r>
              <a:rPr lang="zh-CN" altLang="en-US" b="1" dirty="0" smtClean="0">
                <a:solidFill>
                  <a:schemeClr val="tx1"/>
                </a:solidFill>
                <a:latin typeface="+mn-ea"/>
                <a:ea typeface="+mn-ea"/>
              </a:rPr>
              <a:t>使用</a:t>
            </a:r>
            <a:r>
              <a:rPr lang="zh-CN" altLang="en-US" b="1" dirty="0">
                <a:solidFill>
                  <a:schemeClr val="tx1"/>
                </a:solidFill>
                <a:latin typeface="+mn-ea"/>
                <a:ea typeface="+mn-ea"/>
              </a:rPr>
              <a:t>的评分标准。</a:t>
            </a:r>
            <a:endParaRPr lang="zh-CN" altLang="en-US" b="1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42" name="TextBox 9"/>
          <p:cNvSpPr txBox="1">
            <a:spLocks noChangeArrowheads="1"/>
          </p:cNvSpPr>
          <p:nvPr/>
        </p:nvSpPr>
        <p:spPr bwMode="auto">
          <a:xfrm>
            <a:off x="468313" y="4357694"/>
            <a:ext cx="8351837" cy="193899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b="1" dirty="0">
                <a:solidFill>
                  <a:schemeClr val="tx1"/>
                </a:solidFill>
                <a:latin typeface="+mn-ea"/>
                <a:ea typeface="+mn-ea"/>
              </a:rPr>
              <a:t>⑴分别计算数学和英语喜欢程度的平均分</a:t>
            </a:r>
            <a:r>
              <a:rPr lang="zh-CN" altLang="en-US" b="1" dirty="0" smtClean="0">
                <a:solidFill>
                  <a:schemeClr val="tx1"/>
                </a:solidFill>
                <a:latin typeface="+mn-ea"/>
                <a:ea typeface="+mn-ea"/>
              </a:rPr>
              <a:t>。</a:t>
            </a:r>
            <a:endParaRPr lang="en-US" altLang="zh-CN" b="1" dirty="0" smtClean="0">
              <a:solidFill>
                <a:schemeClr val="tx1"/>
              </a:solidFill>
              <a:latin typeface="+mn-ea"/>
              <a:ea typeface="+mn-ea"/>
            </a:endParaRPr>
          </a:p>
          <a:p>
            <a:pPr eaLnBrk="1" hangingPunct="1"/>
            <a:endParaRPr lang="en-US" altLang="zh-CN" dirty="0" smtClean="0">
              <a:solidFill>
                <a:schemeClr val="tx1"/>
              </a:solidFill>
              <a:latin typeface="+mn-ea"/>
              <a:ea typeface="+mn-ea"/>
            </a:endParaRPr>
          </a:p>
          <a:p>
            <a:pPr eaLnBrk="1" hangingPunct="1"/>
            <a:endParaRPr lang="en-US" altLang="zh-CN" b="1" dirty="0">
              <a:solidFill>
                <a:schemeClr val="tx1"/>
              </a:solidFill>
              <a:latin typeface="+mn-ea"/>
              <a:ea typeface="+mn-ea"/>
            </a:endParaRPr>
          </a:p>
          <a:p>
            <a:pPr eaLnBrk="1" hangingPunct="1"/>
            <a:r>
              <a:rPr lang="zh-CN" altLang="en-US" b="1" dirty="0">
                <a:solidFill>
                  <a:schemeClr val="tx1"/>
                </a:solidFill>
                <a:latin typeface="+mn-ea"/>
                <a:ea typeface="+mn-ea"/>
              </a:rPr>
              <a:t>⑵根据这些得分判断，对于这个组的学生，哪个科</a:t>
            </a:r>
            <a:endParaRPr lang="en-US" altLang="zh-CN" b="1" dirty="0">
              <a:solidFill>
                <a:schemeClr val="tx1"/>
              </a:solidFill>
              <a:latin typeface="+mn-ea"/>
              <a:ea typeface="+mn-ea"/>
            </a:endParaRPr>
          </a:p>
          <a:p>
            <a:pPr eaLnBrk="1" hangingPunct="1"/>
            <a:r>
              <a:rPr lang="en-US" altLang="zh-CN" b="1" dirty="0">
                <a:solidFill>
                  <a:schemeClr val="tx1"/>
                </a:solidFill>
                <a:latin typeface="+mn-ea"/>
                <a:ea typeface="+mn-ea"/>
              </a:rPr>
              <a:t>  </a:t>
            </a:r>
            <a:r>
              <a:rPr lang="zh-CN" altLang="en-US" b="1" dirty="0">
                <a:solidFill>
                  <a:schemeClr val="tx1"/>
                </a:solidFill>
                <a:latin typeface="+mn-ea"/>
                <a:ea typeface="+mn-ea"/>
              </a:rPr>
              <a:t>目更受欢迎？</a:t>
            </a:r>
            <a:endParaRPr lang="zh-CN" altLang="en-US" b="1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1357290" y="4857760"/>
            <a:ext cx="574069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latin typeface="Times New Roman" panose="02020603050405020304" pitchFamily="18" charset="0"/>
                <a:ea typeface="华文楷体"/>
                <a:cs typeface="Times New Roman" panose="02020603050405020304" pitchFamily="18" charset="0"/>
              </a:rPr>
              <a:t>(1)30÷10=3(</a:t>
            </a:r>
            <a:r>
              <a:rPr lang="zh-CN" altLang="en-US" dirty="0" smtClean="0">
                <a:latin typeface="Times New Roman" panose="02020603050405020304" pitchFamily="18" charset="0"/>
                <a:ea typeface="华文楷体"/>
                <a:cs typeface="Times New Roman" panose="02020603050405020304" pitchFamily="18" charset="0"/>
              </a:rPr>
              <a:t>分</a:t>
            </a:r>
            <a:r>
              <a:rPr lang="en-US" dirty="0" smtClean="0">
                <a:latin typeface="Times New Roman" panose="02020603050405020304" pitchFamily="18" charset="0"/>
                <a:ea typeface="华文楷体"/>
                <a:cs typeface="Times New Roman" panose="02020603050405020304" pitchFamily="18" charset="0"/>
              </a:rPr>
              <a:t>)</a:t>
            </a:r>
            <a:r>
              <a:rPr lang="zh-CN" altLang="en-US" i="1" dirty="0" smtClean="0">
                <a:latin typeface="Times New Roman" panose="02020603050405020304" pitchFamily="18" charset="0"/>
                <a:ea typeface="华文楷体"/>
                <a:cs typeface="Times New Roman" panose="02020603050405020304" pitchFamily="18" charset="0"/>
              </a:rPr>
              <a:t>　</a:t>
            </a:r>
            <a:r>
              <a:rPr lang="en-US" dirty="0" smtClean="0">
                <a:latin typeface="Times New Roman" panose="02020603050405020304" pitchFamily="18" charset="0"/>
                <a:ea typeface="华文楷体"/>
                <a:cs typeface="Times New Roman" panose="02020603050405020304" pitchFamily="18" charset="0"/>
              </a:rPr>
              <a:t>24÷10=2</a:t>
            </a:r>
            <a:r>
              <a:rPr lang="en-US" i="1" dirty="0" smtClean="0">
                <a:latin typeface="Times New Roman" panose="02020603050405020304" pitchFamily="18" charset="0"/>
                <a:ea typeface="华文楷体"/>
                <a:cs typeface="Times New Roman" panose="02020603050405020304" pitchFamily="18" charset="0"/>
              </a:rPr>
              <a:t>.</a:t>
            </a:r>
            <a:r>
              <a:rPr lang="en-US" dirty="0" smtClean="0">
                <a:latin typeface="Times New Roman" panose="02020603050405020304" pitchFamily="18" charset="0"/>
                <a:ea typeface="华文楷体"/>
                <a:cs typeface="Times New Roman" panose="02020603050405020304" pitchFamily="18" charset="0"/>
              </a:rPr>
              <a:t>4(</a:t>
            </a:r>
            <a:r>
              <a:rPr lang="zh-CN" altLang="en-US" dirty="0" smtClean="0">
                <a:latin typeface="Times New Roman" panose="02020603050405020304" pitchFamily="18" charset="0"/>
                <a:ea typeface="华文楷体"/>
                <a:cs typeface="Times New Roman" panose="02020603050405020304" pitchFamily="18" charset="0"/>
              </a:rPr>
              <a:t>分</a:t>
            </a:r>
            <a:r>
              <a:rPr lang="en-US" dirty="0" smtClean="0">
                <a:latin typeface="Times New Roman" panose="02020603050405020304" pitchFamily="18" charset="0"/>
                <a:ea typeface="华文楷体"/>
                <a:cs typeface="Times New Roman" panose="02020603050405020304" pitchFamily="18" charset="0"/>
              </a:rPr>
              <a:t>)</a:t>
            </a:r>
            <a:endParaRPr lang="zh-CN" altLang="en-US" dirty="0">
              <a:latin typeface="Times New Roman" panose="02020603050405020304" pitchFamily="18" charset="0"/>
              <a:ea typeface="华文楷体"/>
              <a:cs typeface="Times New Roman" panose="02020603050405020304" pitchFamily="18" charset="0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3007495" y="5929330"/>
            <a:ext cx="270939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 smtClean="0">
                <a:ea typeface="华文楷体"/>
              </a:rPr>
              <a:t>数学更受欢迎。</a:t>
            </a:r>
            <a:endParaRPr lang="zh-CN" altLang="en-US" sz="2800" dirty="0">
              <a:ea typeface="华文楷体"/>
            </a:endParaRPr>
          </a:p>
        </p:txBody>
      </p:sp>
      <p:pic>
        <p:nvPicPr>
          <p:cNvPr id="65537" name="Picture 1" descr="C:\Users\Administrator\Desktop\图片2副本.pn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27038" y="2071678"/>
            <a:ext cx="8289925" cy="2139950"/>
          </a:xfrm>
          <a:prstGeom prst="rect">
            <a:avLst/>
          </a:prstGeom>
          <a:noFill/>
        </p:spPr>
      </p:pic>
    </p:spTree>
  </p:cSld>
  <p:clrMapOvr>
    <a:masterClrMapping/>
  </p:clrMapOvr>
  <p:transition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/>
      <p:bldP spid="44" grpId="0"/>
    </p:bldLst>
  </p:timing>
</p:sld>
</file>

<file path=ppt/tags/tag1.xml><?xml version="1.0" encoding="utf-8"?>
<p:tagLst xmlns:p="http://schemas.openxmlformats.org/presentationml/2006/main">
  <p:tag name="KSO_WPP_MARK_KEY" val="0bf90b2f-3d08-4127-a85c-11525d4d5a8f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38100">
          <a:solidFill>
            <a:schemeClr val="tx1"/>
          </a:solidFill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>
          <a:defRPr sz="3200" dirty="0">
            <a:ea typeface="楷体_GB2312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2176</Words>
  <Application>WPS 演示</Application>
  <PresentationFormat>全屏显示(4:3)</PresentationFormat>
  <Paragraphs>412</Paragraphs>
  <Slides>20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21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42" baseType="lpstr">
      <vt:lpstr>Arial</vt:lpstr>
      <vt:lpstr>宋体</vt:lpstr>
      <vt:lpstr>Wingdings</vt:lpstr>
      <vt:lpstr>Calibri</vt:lpstr>
      <vt:lpstr>楷体_GB2312</vt:lpstr>
      <vt:lpstr>新宋体</vt:lpstr>
      <vt:lpstr>Calibri</vt:lpstr>
      <vt:lpstr>华文仿宋</vt:lpstr>
      <vt:lpstr>仿宋</vt:lpstr>
      <vt:lpstr>微软雅黑</vt:lpstr>
      <vt:lpstr>黑体</vt:lpstr>
      <vt:lpstr>Times New Roman</vt:lpstr>
      <vt:lpstr>华文楷体</vt:lpstr>
      <vt:lpstr>楷体_GB2312</vt:lpstr>
      <vt:lpstr>Times New Roman</vt:lpstr>
      <vt:lpstr>华文楷体</vt:lpstr>
      <vt:lpstr>Arial Unicode MS</vt:lpstr>
      <vt:lpstr>隶书</vt:lpstr>
      <vt:lpstr>NEU-BZ-S92</vt:lpstr>
      <vt:lpstr>Segoe Print</vt:lpstr>
      <vt:lpstr>Arial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  <Manager>第一PPT模板网-WWW.1PPT.COM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568</cp:revision>
  <dcterms:created xsi:type="dcterms:W3CDTF">2015-11-21T07:20:00Z</dcterms:created>
  <dcterms:modified xsi:type="dcterms:W3CDTF">2023-02-09T05:27:34Z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8F736F89D1494F15A6C31C1526BFC8AC</vt:lpwstr>
  </property>
</Properties>
</file>