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91" r:id="rId3"/>
  </p:sldMasterIdLst>
  <p:sldIdLst>
    <p:sldId id="325" r:id="rId4"/>
    <p:sldId id="303" r:id="rId5"/>
    <p:sldId id="304" r:id="rId6"/>
    <p:sldId id="305" r:id="rId7"/>
    <p:sldId id="306" r:id="rId8"/>
    <p:sldId id="307" r:id="rId9"/>
    <p:sldId id="308" r:id="rId10"/>
    <p:sldId id="309" r:id="rId11"/>
    <p:sldId id="310" r:id="rId12"/>
    <p:sldId id="311" r:id="rId13"/>
    <p:sldId id="312" r:id="rId14"/>
    <p:sldId id="313" r:id="rId15"/>
    <p:sldId id="323" r:id="rId16"/>
    <p:sldId id="298" r:id="rId17"/>
    <p:sldId id="324" r:id="rId18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54" autoAdjust="0"/>
    <p:restoredTop sz="94660"/>
  </p:normalViewPr>
  <p:slideViewPr>
    <p:cSldViewPr>
      <p:cViewPr>
        <p:scale>
          <a:sx n="120" d="100"/>
          <a:sy n="120" d="100"/>
        </p:scale>
        <p:origin x="-1392" y="-65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8.wmf"/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4" Type="http://schemas.openxmlformats.org/officeDocument/2006/relationships/image" Target="../media/image20.wmf"/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7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7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7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7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4" Type="http://schemas.openxmlformats.org/officeDocument/2006/relationships/theme" Target="../theme/theme1.xml"/><Relationship Id="rId43" Type="http://schemas.openxmlformats.org/officeDocument/2006/relationships/image" Target="../media/image1.png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1.xml"/><Relationship Id="rId8" Type="http://schemas.openxmlformats.org/officeDocument/2006/relationships/slideLayout" Target="../slideLayouts/slideLayout50.xml"/><Relationship Id="rId7" Type="http://schemas.openxmlformats.org/officeDocument/2006/relationships/slideLayout" Target="../slideLayouts/slideLayout49.xml"/><Relationship Id="rId6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7.xml"/><Relationship Id="rId43" Type="http://schemas.openxmlformats.org/officeDocument/2006/relationships/theme" Target="../theme/theme2.xml"/><Relationship Id="rId42" Type="http://schemas.openxmlformats.org/officeDocument/2006/relationships/image" Target="../media/image2.png"/><Relationship Id="rId41" Type="http://schemas.openxmlformats.org/officeDocument/2006/relationships/image" Target="../media/image1.png"/><Relationship Id="rId4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46.xml"/><Relationship Id="rId39" Type="http://schemas.openxmlformats.org/officeDocument/2006/relationships/slideLayout" Target="../slideLayouts/slideLayout81.xml"/><Relationship Id="rId38" Type="http://schemas.openxmlformats.org/officeDocument/2006/relationships/slideLayout" Target="../slideLayouts/slideLayout80.xml"/><Relationship Id="rId37" Type="http://schemas.openxmlformats.org/officeDocument/2006/relationships/slideLayout" Target="../slideLayouts/slideLayout79.xml"/><Relationship Id="rId36" Type="http://schemas.openxmlformats.org/officeDocument/2006/relationships/slideLayout" Target="../slideLayouts/slideLayout78.xml"/><Relationship Id="rId35" Type="http://schemas.openxmlformats.org/officeDocument/2006/relationships/slideLayout" Target="../slideLayouts/slideLayout77.xml"/><Relationship Id="rId34" Type="http://schemas.openxmlformats.org/officeDocument/2006/relationships/slideLayout" Target="../slideLayouts/slideLayout76.xml"/><Relationship Id="rId33" Type="http://schemas.openxmlformats.org/officeDocument/2006/relationships/slideLayout" Target="../slideLayouts/slideLayout75.xml"/><Relationship Id="rId32" Type="http://schemas.openxmlformats.org/officeDocument/2006/relationships/slideLayout" Target="../slideLayouts/slideLayout74.xml"/><Relationship Id="rId31" Type="http://schemas.openxmlformats.org/officeDocument/2006/relationships/slideLayout" Target="../slideLayouts/slideLayout73.xml"/><Relationship Id="rId30" Type="http://schemas.openxmlformats.org/officeDocument/2006/relationships/slideLayout" Target="../slideLayouts/slideLayout72.xml"/><Relationship Id="rId3" Type="http://schemas.openxmlformats.org/officeDocument/2006/relationships/slideLayout" Target="../slideLayouts/slideLayout45.xml"/><Relationship Id="rId29" Type="http://schemas.openxmlformats.org/officeDocument/2006/relationships/slideLayout" Target="../slideLayouts/slideLayout71.xml"/><Relationship Id="rId28" Type="http://schemas.openxmlformats.org/officeDocument/2006/relationships/slideLayout" Target="../slideLayouts/slideLayout70.xml"/><Relationship Id="rId27" Type="http://schemas.openxmlformats.org/officeDocument/2006/relationships/slideLayout" Target="../slideLayouts/slideLayout69.xml"/><Relationship Id="rId26" Type="http://schemas.openxmlformats.org/officeDocument/2006/relationships/slideLayout" Target="../slideLayouts/slideLayout68.xml"/><Relationship Id="rId25" Type="http://schemas.openxmlformats.org/officeDocument/2006/relationships/slideLayout" Target="../slideLayouts/slideLayout67.xml"/><Relationship Id="rId24" Type="http://schemas.openxmlformats.org/officeDocument/2006/relationships/slideLayout" Target="../slideLayouts/slideLayout66.xml"/><Relationship Id="rId23" Type="http://schemas.openxmlformats.org/officeDocument/2006/relationships/slideLayout" Target="../slideLayouts/slideLayout65.xml"/><Relationship Id="rId22" Type="http://schemas.openxmlformats.org/officeDocument/2006/relationships/slideLayout" Target="../slideLayouts/slideLayout64.xml"/><Relationship Id="rId21" Type="http://schemas.openxmlformats.org/officeDocument/2006/relationships/slideLayout" Target="../slideLayouts/slideLayout63.xml"/><Relationship Id="rId20" Type="http://schemas.openxmlformats.org/officeDocument/2006/relationships/slideLayout" Target="../slideLayouts/slideLayout62.xml"/><Relationship Id="rId2" Type="http://schemas.openxmlformats.org/officeDocument/2006/relationships/slideLayout" Target="../slideLayouts/slideLayout44.xml"/><Relationship Id="rId19" Type="http://schemas.openxmlformats.org/officeDocument/2006/relationships/slideLayout" Target="../slideLayouts/slideLayout61.xml"/><Relationship Id="rId18" Type="http://schemas.openxmlformats.org/officeDocument/2006/relationships/slideLayout" Target="../slideLayouts/slideLayout60.xml"/><Relationship Id="rId17" Type="http://schemas.openxmlformats.org/officeDocument/2006/relationships/slideLayout" Target="../slideLayouts/slideLayout59.xml"/><Relationship Id="rId16" Type="http://schemas.openxmlformats.org/officeDocument/2006/relationships/slideLayout" Target="../slideLayouts/slideLayout58.xml"/><Relationship Id="rId15" Type="http://schemas.openxmlformats.org/officeDocument/2006/relationships/slideLayout" Target="../slideLayouts/slideLayout57.xml"/><Relationship Id="rId14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2.xml"/><Relationship Id="rId1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3" cstate="email"/>
          <a:stretch>
            <a:fillRect/>
          </a:stretch>
        </p:blipFill>
        <p:spPr>
          <a:xfrm>
            <a:off x="0" y="4514194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4"/>
            <a:ext cx="18529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分数 真分数和假分数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1" cstate="email"/>
          <a:stretch>
            <a:fillRect/>
          </a:stretch>
        </p:blipFill>
        <p:spPr>
          <a:xfrm>
            <a:off x="0" y="4514194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2" cstate="email"/>
          <a:stretch>
            <a:fillRect/>
          </a:stretch>
        </p:blipFill>
        <p:spPr>
          <a:xfrm>
            <a:off x="8028384" y="123480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4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认识</a:t>
            </a:r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以内的数 面积的含义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707" r:id="rId16"/>
    <p:sldLayoutId id="2147483708" r:id="rId17"/>
    <p:sldLayoutId id="2147483709" r:id="rId18"/>
    <p:sldLayoutId id="2147483710" r:id="rId19"/>
    <p:sldLayoutId id="2147483711" r:id="rId20"/>
    <p:sldLayoutId id="2147483712" r:id="rId21"/>
    <p:sldLayoutId id="2147483713" r:id="rId22"/>
    <p:sldLayoutId id="2147483714" r:id="rId23"/>
    <p:sldLayoutId id="2147483715" r:id="rId24"/>
    <p:sldLayoutId id="2147483716" r:id="rId25"/>
    <p:sldLayoutId id="2147483717" r:id="rId26"/>
    <p:sldLayoutId id="2147483718" r:id="rId27"/>
    <p:sldLayoutId id="2147483719" r:id="rId28"/>
    <p:sldLayoutId id="2147483720" r:id="rId29"/>
    <p:sldLayoutId id="2147483721" r:id="rId30"/>
    <p:sldLayoutId id="2147483722" r:id="rId31"/>
    <p:sldLayoutId id="2147483723" r:id="rId32"/>
    <p:sldLayoutId id="2147483724" r:id="rId33"/>
    <p:sldLayoutId id="2147483725" r:id="rId34"/>
    <p:sldLayoutId id="2147483726" r:id="rId35"/>
    <p:sldLayoutId id="2147483727" r:id="rId36"/>
    <p:sldLayoutId id="2147483728" r:id="rId37"/>
    <p:sldLayoutId id="2147483729" r:id="rId38"/>
    <p:sldLayoutId id="2147483730" r:id="rId39"/>
    <p:sldLayoutId id="2147483731" r:id="rId4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4.png"/><Relationship Id="rId7" Type="http://schemas.openxmlformats.org/officeDocument/2006/relationships/slide" Target="slide9.xml"/><Relationship Id="rId6" Type="http://schemas.openxmlformats.org/officeDocument/2006/relationships/slide" Target="slide14.xml"/><Relationship Id="rId5" Type="http://schemas.openxmlformats.org/officeDocument/2006/relationships/slide" Target="slide4.xml"/><Relationship Id="rId4" Type="http://schemas.openxmlformats.org/officeDocument/2006/relationships/image" Target="../media/image3.emf"/><Relationship Id="rId3" Type="http://schemas.openxmlformats.org/officeDocument/2006/relationships/slide" Target="slide2.xml"/><Relationship Id="rId2" Type="http://schemas.openxmlformats.org/officeDocument/2006/relationships/slide" Target="slide3.xml"/><Relationship Id="rId1" Type="http://schemas.openxmlformats.org/officeDocument/2006/relationships/slide" Target="slide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audio" Target="../media/audio2.wav"/><Relationship Id="rId7" Type="http://schemas.openxmlformats.org/officeDocument/2006/relationships/audio" Target="../media/audio1.wav"/><Relationship Id="rId6" Type="http://schemas.openxmlformats.org/officeDocument/2006/relationships/image" Target="../media/image32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31.wmf"/><Relationship Id="rId3" Type="http://schemas.openxmlformats.org/officeDocument/2006/relationships/oleObject" Target="../embeddings/oleObject18.bin"/><Relationship Id="rId2" Type="http://schemas.openxmlformats.org/officeDocument/2006/relationships/image" Target="../media/image30.wmf"/><Relationship Id="rId10" Type="http://schemas.openxmlformats.org/officeDocument/2006/relationships/vmlDrawing" Target="../drawings/vmlDrawing5.vml"/><Relationship Id="rId1" Type="http://schemas.openxmlformats.org/officeDocument/2006/relationships/oleObject" Target="../embeddings/oleObject17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4.png"/><Relationship Id="rId1" Type="http://schemas.openxmlformats.org/officeDocument/2006/relationships/image" Target="../media/image33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7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6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5.wmf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13.xml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13.x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4" Type="http://schemas.openxmlformats.org/officeDocument/2006/relationships/image" Target="../media/image11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10.wmf"/><Relationship Id="rId1" Type="http://schemas.openxmlformats.org/officeDocument/2006/relationships/oleObject" Target="../embeddings/oleObject5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image" Target="../media/image16.png"/><Relationship Id="rId7" Type="http://schemas.openxmlformats.org/officeDocument/2006/relationships/image" Target="../media/image15.wmf"/><Relationship Id="rId6" Type="http://schemas.openxmlformats.org/officeDocument/2006/relationships/oleObject" Target="../embeddings/oleObject12.bin"/><Relationship Id="rId5" Type="http://schemas.openxmlformats.org/officeDocument/2006/relationships/oleObject" Target="../embeddings/oleObject11.bin"/><Relationship Id="rId4" Type="http://schemas.openxmlformats.org/officeDocument/2006/relationships/oleObject" Target="../embeddings/oleObject10.bin"/><Relationship Id="rId3" Type="http://schemas.openxmlformats.org/officeDocument/2006/relationships/image" Target="../media/image14.wmf"/><Relationship Id="rId2" Type="http://schemas.openxmlformats.org/officeDocument/2006/relationships/oleObject" Target="../embeddings/oleObject9.bin"/><Relationship Id="rId10" Type="http://schemas.openxmlformats.org/officeDocument/2006/relationships/vmlDrawing" Target="../drawings/vmlDrawing3.v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image" Target="../media/image20.wmf"/><Relationship Id="rId7" Type="http://schemas.openxmlformats.org/officeDocument/2006/relationships/oleObject" Target="../embeddings/oleObject16.bin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18.wmf"/><Relationship Id="rId3" Type="http://schemas.openxmlformats.org/officeDocument/2006/relationships/oleObject" Target="../embeddings/oleObject14.bin"/><Relationship Id="rId2" Type="http://schemas.openxmlformats.org/officeDocument/2006/relationships/image" Target="../media/image17.wmf"/><Relationship Id="rId10" Type="http://schemas.openxmlformats.org/officeDocument/2006/relationships/vmlDrawing" Target="../drawings/vmlDrawing4.vml"/><Relationship Id="rId1" Type="http://schemas.openxmlformats.org/officeDocument/2006/relationships/oleObject" Target="../embeddings/oleObject13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0078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800"/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单圆角矩形 9">
            <a:hlinkClick r:id="rId1" action="ppaction://hlinksldjump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单圆角矩形 11">
            <a:hlinkClick r:id="rId2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单圆角矩形 12">
            <a:hlinkClick r:id="rId3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5712" y="1466464"/>
            <a:ext cx="9149712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5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真分数和假分数</a:t>
            </a:r>
            <a:endParaRPr lang="zh-CN" altLang="en-US" sz="5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4" cstate="email"/>
          <a:srcRect l="35500" r="32250" b="80044"/>
          <a:stretch>
            <a:fillRect/>
          </a:stretch>
        </p:blipFill>
        <p:spPr bwMode="auto">
          <a:xfrm flipH="1">
            <a:off x="1722167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圆角矩形 17">
            <a:hlinkClick r:id="rId6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圆角矩形 18">
            <a:hlinkClick r:id="rId1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30727" y="527583"/>
            <a:ext cx="116442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4000" dirty="0" smtClean="0">
                <a:solidFill>
                  <a:srgbClr val="0050AA"/>
                </a:solidFill>
                <a:latin typeface="华文楷体" pitchFamily="2" charset="-122"/>
                <a:ea typeface="华文楷体" pitchFamily="2" charset="-122"/>
              </a:rPr>
              <a:t>分数</a:t>
            </a:r>
            <a:endParaRPr lang="zh-CN" altLang="en-US" sz="4000" dirty="0">
              <a:solidFill>
                <a:srgbClr val="0050AA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圆角矩形 20">
            <a:hlinkClick r:id="rId7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4" cstate="email"/>
          <a:srcRect l="35500" r="32250" b="80044"/>
          <a:stretch>
            <a:fillRect/>
          </a:stretch>
        </p:blipFill>
        <p:spPr bwMode="auto">
          <a:xfrm>
            <a:off x="6780553" y="441369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9" y="519704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25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09575" y="2194300"/>
            <a:ext cx="8332788" cy="754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2284" name="Oval 87"/>
          <p:cNvSpPr>
            <a:spLocks noChangeArrowheads="1"/>
          </p:cNvSpPr>
          <p:nvPr/>
        </p:nvSpPr>
        <p:spPr bwMode="auto">
          <a:xfrm>
            <a:off x="1525595" y="2410991"/>
            <a:ext cx="179387" cy="1333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285" name="Oval 87"/>
          <p:cNvSpPr>
            <a:spLocks noChangeArrowheads="1"/>
          </p:cNvSpPr>
          <p:nvPr/>
        </p:nvSpPr>
        <p:spPr bwMode="auto">
          <a:xfrm>
            <a:off x="2197100" y="2409802"/>
            <a:ext cx="179388" cy="13454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286" name="Oval 87"/>
          <p:cNvSpPr>
            <a:spLocks noChangeArrowheads="1"/>
          </p:cNvSpPr>
          <p:nvPr/>
        </p:nvSpPr>
        <p:spPr bwMode="auto">
          <a:xfrm>
            <a:off x="2870200" y="2401466"/>
            <a:ext cx="177800" cy="1333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287" name="Oval 87"/>
          <p:cNvSpPr>
            <a:spLocks noChangeArrowheads="1"/>
          </p:cNvSpPr>
          <p:nvPr/>
        </p:nvSpPr>
        <p:spPr bwMode="auto">
          <a:xfrm>
            <a:off x="3602045" y="2409802"/>
            <a:ext cx="179387" cy="13454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288" name="Oval 87"/>
          <p:cNvSpPr>
            <a:spLocks noChangeArrowheads="1"/>
          </p:cNvSpPr>
          <p:nvPr/>
        </p:nvSpPr>
        <p:spPr bwMode="auto">
          <a:xfrm>
            <a:off x="4286250" y="2409802"/>
            <a:ext cx="177800" cy="13454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289" name="Oval 87"/>
          <p:cNvSpPr>
            <a:spLocks noChangeArrowheads="1"/>
          </p:cNvSpPr>
          <p:nvPr/>
        </p:nvSpPr>
        <p:spPr bwMode="auto">
          <a:xfrm>
            <a:off x="5006975" y="2409802"/>
            <a:ext cx="177800" cy="13454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290" name="Oval 87"/>
          <p:cNvSpPr>
            <a:spLocks noChangeArrowheads="1"/>
          </p:cNvSpPr>
          <p:nvPr/>
        </p:nvSpPr>
        <p:spPr bwMode="auto">
          <a:xfrm>
            <a:off x="5691195" y="2409802"/>
            <a:ext cx="179387" cy="13454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291" name="Oval 87"/>
          <p:cNvSpPr>
            <a:spLocks noChangeArrowheads="1"/>
          </p:cNvSpPr>
          <p:nvPr/>
        </p:nvSpPr>
        <p:spPr bwMode="auto">
          <a:xfrm>
            <a:off x="6350000" y="2401466"/>
            <a:ext cx="179388" cy="1333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1267" name="Picture 1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4213" y="1085826"/>
            <a:ext cx="7256462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2293" name="弧形 91"/>
          <p:cNvSpPr>
            <a:spLocks noChangeArrowheads="1"/>
          </p:cNvSpPr>
          <p:nvPr/>
        </p:nvSpPr>
        <p:spPr bwMode="auto">
          <a:xfrm>
            <a:off x="3686182" y="915569"/>
            <a:ext cx="4537075" cy="3025379"/>
          </a:xfrm>
          <a:custGeom>
            <a:avLst/>
            <a:gdLst/>
            <a:ahLst/>
            <a:cxnLst>
              <a:cxn ang="0">
                <a:pos x="4278111" y="2570642"/>
              </a:cxn>
              <a:cxn ang="0">
                <a:pos x="4278111" y="2570642"/>
              </a:cxn>
              <a:cxn ang="0">
                <a:pos x="4107656" y="2571750"/>
              </a:cxn>
              <a:cxn ang="0">
                <a:pos x="0" y="1285875"/>
              </a:cxn>
              <a:cxn ang="0">
                <a:pos x="4107656" y="0"/>
              </a:cxn>
              <a:cxn ang="0">
                <a:pos x="4303362" y="1460"/>
              </a:cxn>
              <a:cxn ang="0">
                <a:pos x="4107656" y="1285875"/>
              </a:cxn>
              <a:cxn ang="0">
                <a:pos x="4278111" y="2570642"/>
              </a:cxn>
              <a:cxn ang="0">
                <a:pos x="4278111" y="2570642"/>
              </a:cxn>
              <a:cxn ang="0">
                <a:pos x="4278111" y="2570642"/>
              </a:cxn>
              <a:cxn ang="0">
                <a:pos x="4107656" y="2571750"/>
              </a:cxn>
              <a:cxn ang="0">
                <a:pos x="0" y="1285875"/>
              </a:cxn>
              <a:cxn ang="0">
                <a:pos x="4107656" y="0"/>
              </a:cxn>
              <a:cxn ang="0">
                <a:pos x="4303362" y="1460"/>
              </a:cxn>
            </a:cxnLst>
            <a:rect l="0" t="0" r="r" b="b"/>
            <a:pathLst>
              <a:path w="8215312" h="2571750" stroke="0">
                <a:moveTo>
                  <a:pt x="4278111" y="2570642"/>
                </a:moveTo>
                <a:lnTo>
                  <a:pt x="4278111" y="2570642"/>
                </a:lnTo>
                <a:cubicBezTo>
                  <a:pt x="4221323" y="2571380"/>
                  <a:pt x="4164492" y="2571749"/>
                  <a:pt x="4107656" y="2571750"/>
                </a:cubicBezTo>
                <a:cubicBezTo>
                  <a:pt x="1839060" y="2571750"/>
                  <a:pt x="0" y="1996044"/>
                  <a:pt x="0" y="1285875"/>
                </a:cubicBezTo>
                <a:cubicBezTo>
                  <a:pt x="0" y="575705"/>
                  <a:pt x="1839060" y="0"/>
                  <a:pt x="4107656" y="0"/>
                </a:cubicBezTo>
                <a:cubicBezTo>
                  <a:pt x="4172919" y="-1"/>
                  <a:pt x="4238173" y="486"/>
                  <a:pt x="4303362" y="1460"/>
                </a:cubicBezTo>
                <a:lnTo>
                  <a:pt x="4107656" y="1285875"/>
                </a:lnTo>
                <a:lnTo>
                  <a:pt x="4278111" y="2570642"/>
                </a:lnTo>
                <a:close/>
              </a:path>
              <a:path w="8215312" h="2571750" fill="none">
                <a:moveTo>
                  <a:pt x="4278111" y="2570642"/>
                </a:moveTo>
                <a:lnTo>
                  <a:pt x="4278111" y="2570642"/>
                </a:lnTo>
                <a:cubicBezTo>
                  <a:pt x="4221323" y="2571380"/>
                  <a:pt x="4164492" y="2571749"/>
                  <a:pt x="4107656" y="2571750"/>
                </a:cubicBezTo>
                <a:cubicBezTo>
                  <a:pt x="1839060" y="2571750"/>
                  <a:pt x="0" y="1996044"/>
                  <a:pt x="0" y="1285875"/>
                </a:cubicBezTo>
                <a:cubicBezTo>
                  <a:pt x="0" y="575705"/>
                  <a:pt x="1839060" y="0"/>
                  <a:pt x="4107656" y="0"/>
                </a:cubicBezTo>
                <a:cubicBezTo>
                  <a:pt x="4172919" y="-1"/>
                  <a:pt x="4238173" y="486"/>
                  <a:pt x="4303362" y="1460"/>
                </a:cubicBezTo>
              </a:path>
            </a:pathLst>
          </a:custGeom>
          <a:noFill/>
          <a:ln w="66675">
            <a:solidFill>
              <a:srgbClr val="0066FF"/>
            </a:solidFill>
            <a:miter lim="800000"/>
          </a:ln>
        </p:spPr>
        <p:txBody>
          <a:bodyPr wrap="none"/>
          <a:lstStyle/>
          <a:p>
            <a:endParaRPr lang="zh-CN" altLang="en-US"/>
          </a:p>
        </p:txBody>
      </p:sp>
      <p:grpSp>
        <p:nvGrpSpPr>
          <p:cNvPr id="3" name="Group 27"/>
          <p:cNvGrpSpPr/>
          <p:nvPr/>
        </p:nvGrpSpPr>
        <p:grpSpPr bwMode="auto">
          <a:xfrm>
            <a:off x="3463932" y="1535885"/>
            <a:ext cx="466725" cy="1029891"/>
            <a:chOff x="0" y="-79"/>
            <a:chExt cx="294" cy="865"/>
          </a:xfrm>
        </p:grpSpPr>
        <p:sp>
          <p:nvSpPr>
            <p:cNvPr id="181270" name="Text Box 28"/>
            <p:cNvSpPr txBox="1">
              <a:spLocks noChangeArrowheads="1"/>
            </p:cNvSpPr>
            <p:nvPr/>
          </p:nvSpPr>
          <p:spPr bwMode="auto">
            <a:xfrm>
              <a:off x="0" y="295"/>
              <a:ext cx="276" cy="4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1271" name="Text Box 29"/>
            <p:cNvSpPr txBox="1">
              <a:spLocks noChangeArrowheads="1"/>
            </p:cNvSpPr>
            <p:nvPr/>
          </p:nvSpPr>
          <p:spPr bwMode="auto">
            <a:xfrm>
              <a:off x="18" y="-79"/>
              <a:ext cx="276" cy="4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1272" name="Line 30"/>
            <p:cNvSpPr>
              <a:spLocks noChangeShapeType="1"/>
            </p:cNvSpPr>
            <p:nvPr/>
          </p:nvSpPr>
          <p:spPr bwMode="auto">
            <a:xfrm>
              <a:off x="4" y="321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Group 31"/>
          <p:cNvGrpSpPr/>
          <p:nvPr/>
        </p:nvGrpSpPr>
        <p:grpSpPr bwMode="auto">
          <a:xfrm>
            <a:off x="4886326" y="2455044"/>
            <a:ext cx="438150" cy="935832"/>
            <a:chOff x="0" y="0"/>
            <a:chExt cx="276" cy="786"/>
          </a:xfrm>
        </p:grpSpPr>
        <p:sp>
          <p:nvSpPr>
            <p:cNvPr id="181274" name="Text Box 32"/>
            <p:cNvSpPr txBox="1">
              <a:spLocks noChangeArrowheads="1"/>
            </p:cNvSpPr>
            <p:nvPr/>
          </p:nvSpPr>
          <p:spPr bwMode="auto">
            <a:xfrm>
              <a:off x="0" y="295"/>
              <a:ext cx="276" cy="4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1275" name="Text Box 33"/>
            <p:cNvSpPr txBox="1">
              <a:spLocks noChangeArrowheads="1"/>
            </p:cNvSpPr>
            <p:nvPr/>
          </p:nvSpPr>
          <p:spPr bwMode="auto">
            <a:xfrm>
              <a:off x="0" y="0"/>
              <a:ext cx="276" cy="4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1276" name="Line 34"/>
            <p:cNvSpPr>
              <a:spLocks noChangeShapeType="1"/>
            </p:cNvSpPr>
            <p:nvPr/>
          </p:nvSpPr>
          <p:spPr bwMode="auto">
            <a:xfrm>
              <a:off x="4" y="321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Group 35"/>
          <p:cNvGrpSpPr/>
          <p:nvPr/>
        </p:nvGrpSpPr>
        <p:grpSpPr bwMode="auto">
          <a:xfrm>
            <a:off x="4162426" y="2486001"/>
            <a:ext cx="438150" cy="935832"/>
            <a:chOff x="0" y="0"/>
            <a:chExt cx="276" cy="786"/>
          </a:xfrm>
        </p:grpSpPr>
        <p:sp>
          <p:nvSpPr>
            <p:cNvPr id="181278" name="Text Box 36"/>
            <p:cNvSpPr txBox="1">
              <a:spLocks noChangeArrowheads="1"/>
            </p:cNvSpPr>
            <p:nvPr/>
          </p:nvSpPr>
          <p:spPr bwMode="auto">
            <a:xfrm>
              <a:off x="0" y="295"/>
              <a:ext cx="276" cy="4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1279" name="Text Box 37"/>
            <p:cNvSpPr txBox="1">
              <a:spLocks noChangeArrowheads="1"/>
            </p:cNvSpPr>
            <p:nvPr/>
          </p:nvSpPr>
          <p:spPr bwMode="auto">
            <a:xfrm>
              <a:off x="0" y="0"/>
              <a:ext cx="276" cy="4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1280" name="Line 38"/>
            <p:cNvSpPr>
              <a:spLocks noChangeShapeType="1"/>
            </p:cNvSpPr>
            <p:nvPr/>
          </p:nvSpPr>
          <p:spPr bwMode="auto">
            <a:xfrm>
              <a:off x="4" y="321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Group 39"/>
          <p:cNvGrpSpPr/>
          <p:nvPr/>
        </p:nvGrpSpPr>
        <p:grpSpPr bwMode="auto">
          <a:xfrm>
            <a:off x="5559426" y="2455044"/>
            <a:ext cx="438150" cy="935832"/>
            <a:chOff x="0" y="0"/>
            <a:chExt cx="276" cy="786"/>
          </a:xfrm>
        </p:grpSpPr>
        <p:sp>
          <p:nvSpPr>
            <p:cNvPr id="181282" name="Text Box 40"/>
            <p:cNvSpPr txBox="1">
              <a:spLocks noChangeArrowheads="1"/>
            </p:cNvSpPr>
            <p:nvPr/>
          </p:nvSpPr>
          <p:spPr bwMode="auto">
            <a:xfrm>
              <a:off x="0" y="295"/>
              <a:ext cx="276" cy="4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1283" name="Text Box 41"/>
            <p:cNvSpPr txBox="1">
              <a:spLocks noChangeArrowheads="1"/>
            </p:cNvSpPr>
            <p:nvPr/>
          </p:nvSpPr>
          <p:spPr bwMode="auto">
            <a:xfrm>
              <a:off x="0" y="0"/>
              <a:ext cx="276" cy="4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endPara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1284" name="Line 42"/>
            <p:cNvSpPr>
              <a:spLocks noChangeShapeType="1"/>
            </p:cNvSpPr>
            <p:nvPr/>
          </p:nvSpPr>
          <p:spPr bwMode="auto">
            <a:xfrm>
              <a:off x="4" y="321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Group 43"/>
          <p:cNvGrpSpPr/>
          <p:nvPr/>
        </p:nvGrpSpPr>
        <p:grpSpPr bwMode="auto">
          <a:xfrm>
            <a:off x="6227763" y="1535881"/>
            <a:ext cx="458788" cy="1083470"/>
            <a:chOff x="-13" y="-124"/>
            <a:chExt cx="289" cy="910"/>
          </a:xfrm>
        </p:grpSpPr>
        <p:sp>
          <p:nvSpPr>
            <p:cNvPr id="181286" name="Text Box 44"/>
            <p:cNvSpPr txBox="1">
              <a:spLocks noChangeArrowheads="1"/>
            </p:cNvSpPr>
            <p:nvPr/>
          </p:nvSpPr>
          <p:spPr bwMode="auto">
            <a:xfrm>
              <a:off x="0" y="295"/>
              <a:ext cx="276" cy="4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1287" name="Text Box 45"/>
            <p:cNvSpPr txBox="1">
              <a:spLocks noChangeArrowheads="1"/>
            </p:cNvSpPr>
            <p:nvPr/>
          </p:nvSpPr>
          <p:spPr bwMode="auto">
            <a:xfrm>
              <a:off x="-13" y="-124"/>
              <a:ext cx="276" cy="4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1288" name="Line 46"/>
            <p:cNvSpPr>
              <a:spLocks noChangeShapeType="1"/>
            </p:cNvSpPr>
            <p:nvPr/>
          </p:nvSpPr>
          <p:spPr bwMode="auto">
            <a:xfrm>
              <a:off x="4" y="321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2314" name="弧形 94"/>
          <p:cNvSpPr>
            <a:spLocks noChangeArrowheads="1"/>
          </p:cNvSpPr>
          <p:nvPr/>
        </p:nvSpPr>
        <p:spPr bwMode="auto">
          <a:xfrm>
            <a:off x="900120" y="1571602"/>
            <a:ext cx="2808287" cy="2052638"/>
          </a:xfrm>
          <a:custGeom>
            <a:avLst/>
            <a:gdLst/>
            <a:ahLst/>
            <a:cxnLst>
              <a:cxn ang="0">
                <a:pos x="3363213" y="955884"/>
              </a:cxn>
              <a:cxn ang="0">
                <a:pos x="3363212" y="955883"/>
              </a:cxn>
              <a:cxn ang="0">
                <a:pos x="1714500" y="1500187"/>
              </a:cxn>
              <a:cxn ang="0">
                <a:pos x="0" y="750093"/>
              </a:cxn>
              <a:cxn ang="0">
                <a:pos x="1714500" y="-1"/>
              </a:cxn>
              <a:cxn ang="0">
                <a:pos x="3421880" y="681808"/>
              </a:cxn>
              <a:cxn ang="0">
                <a:pos x="1714500" y="750094"/>
              </a:cxn>
              <a:cxn ang="0">
                <a:pos x="3363213" y="955884"/>
              </a:cxn>
              <a:cxn ang="0">
                <a:pos x="3363213" y="955884"/>
              </a:cxn>
              <a:cxn ang="0">
                <a:pos x="3363212" y="955883"/>
              </a:cxn>
              <a:cxn ang="0">
                <a:pos x="1714500" y="1500187"/>
              </a:cxn>
              <a:cxn ang="0">
                <a:pos x="0" y="750093"/>
              </a:cxn>
              <a:cxn ang="0">
                <a:pos x="1714500" y="-1"/>
              </a:cxn>
              <a:cxn ang="0">
                <a:pos x="3421880" y="681808"/>
              </a:cxn>
            </a:cxnLst>
            <a:rect l="0" t="0" r="r" b="b"/>
            <a:pathLst>
              <a:path w="3429000" h="1500187" stroke="0">
                <a:moveTo>
                  <a:pt x="3363213" y="955884"/>
                </a:moveTo>
                <a:lnTo>
                  <a:pt x="3363212" y="955883"/>
                </a:lnTo>
                <a:cubicBezTo>
                  <a:pt x="3153131" y="1278037"/>
                  <a:pt x="2480233" y="1500186"/>
                  <a:pt x="1714500" y="1500187"/>
                </a:cubicBezTo>
                <a:cubicBezTo>
                  <a:pt x="767607" y="1500187"/>
                  <a:pt x="0" y="1164358"/>
                  <a:pt x="0" y="750093"/>
                </a:cubicBezTo>
                <a:cubicBezTo>
                  <a:pt x="0" y="335827"/>
                  <a:pt x="767607" y="-1"/>
                  <a:pt x="1714500" y="-1"/>
                </a:cubicBezTo>
                <a:cubicBezTo>
                  <a:pt x="2600915" y="-2"/>
                  <a:pt x="3341185" y="295611"/>
                  <a:pt x="3421880" y="681808"/>
                </a:cubicBezTo>
                <a:lnTo>
                  <a:pt x="1714500" y="750094"/>
                </a:lnTo>
                <a:lnTo>
                  <a:pt x="3363213" y="955884"/>
                </a:lnTo>
                <a:close/>
              </a:path>
              <a:path w="3429000" h="1500187" fill="none">
                <a:moveTo>
                  <a:pt x="3363213" y="955884"/>
                </a:moveTo>
                <a:lnTo>
                  <a:pt x="3363212" y="955883"/>
                </a:lnTo>
                <a:cubicBezTo>
                  <a:pt x="3153131" y="1278037"/>
                  <a:pt x="2480233" y="1500186"/>
                  <a:pt x="1714500" y="1500187"/>
                </a:cubicBezTo>
                <a:cubicBezTo>
                  <a:pt x="767607" y="1500187"/>
                  <a:pt x="0" y="1164358"/>
                  <a:pt x="0" y="750093"/>
                </a:cubicBezTo>
                <a:cubicBezTo>
                  <a:pt x="0" y="335827"/>
                  <a:pt x="767607" y="-1"/>
                  <a:pt x="1714500" y="-1"/>
                </a:cubicBezTo>
                <a:cubicBezTo>
                  <a:pt x="2600915" y="-2"/>
                  <a:pt x="3341185" y="295611"/>
                  <a:pt x="3421880" y="681808"/>
                </a:cubicBezTo>
              </a:path>
            </a:pathLst>
          </a:custGeom>
          <a:noFill/>
          <a:ln w="66675">
            <a:solidFill>
              <a:srgbClr val="0066FF"/>
            </a:solidFill>
            <a:miter lim="800000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182315" name="Text Box 58"/>
          <p:cNvSpPr txBox="1">
            <a:spLocks noChangeArrowheads="1"/>
          </p:cNvSpPr>
          <p:nvPr/>
        </p:nvSpPr>
        <p:spPr bwMode="auto">
          <a:xfrm>
            <a:off x="1547664" y="3191746"/>
            <a:ext cx="15113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真分数　　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2316" name="Text Box 60"/>
          <p:cNvSpPr txBox="1">
            <a:spLocks noChangeArrowheads="1"/>
          </p:cNvSpPr>
          <p:nvPr/>
        </p:nvSpPr>
        <p:spPr bwMode="auto">
          <a:xfrm>
            <a:off x="4910138" y="3184900"/>
            <a:ext cx="144145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假分数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2317" name="Text Box 51"/>
          <p:cNvSpPr txBox="1">
            <a:spLocks noChangeArrowheads="1"/>
          </p:cNvSpPr>
          <p:nvPr/>
        </p:nvSpPr>
        <p:spPr bwMode="auto">
          <a:xfrm>
            <a:off x="615957" y="4011913"/>
            <a:ext cx="514032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你发现了什么？</a:t>
            </a:r>
            <a:endParaRPr lang="zh-CN" altLang="en-US" sz="3600" b="1" dirty="0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Group 15"/>
          <p:cNvGrpSpPr/>
          <p:nvPr/>
        </p:nvGrpSpPr>
        <p:grpSpPr bwMode="auto">
          <a:xfrm>
            <a:off x="2095501" y="2494335"/>
            <a:ext cx="438150" cy="935832"/>
            <a:chOff x="0" y="0"/>
            <a:chExt cx="276" cy="786"/>
          </a:xfrm>
        </p:grpSpPr>
        <p:sp>
          <p:nvSpPr>
            <p:cNvPr id="181294" name="Text Box 16"/>
            <p:cNvSpPr txBox="1">
              <a:spLocks noChangeArrowheads="1"/>
            </p:cNvSpPr>
            <p:nvPr/>
          </p:nvSpPr>
          <p:spPr bwMode="auto">
            <a:xfrm>
              <a:off x="0" y="295"/>
              <a:ext cx="276" cy="4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1295" name="Text Box 17"/>
            <p:cNvSpPr txBox="1">
              <a:spLocks noChangeArrowheads="1"/>
            </p:cNvSpPr>
            <p:nvPr/>
          </p:nvSpPr>
          <p:spPr bwMode="auto">
            <a:xfrm>
              <a:off x="0" y="0"/>
              <a:ext cx="276" cy="4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sz="3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sz="3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1296" name="Line 18"/>
            <p:cNvSpPr>
              <a:spLocks noChangeShapeType="1"/>
            </p:cNvSpPr>
            <p:nvPr/>
          </p:nvSpPr>
          <p:spPr bwMode="auto">
            <a:xfrm>
              <a:off x="4" y="321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Group 19"/>
          <p:cNvGrpSpPr/>
          <p:nvPr/>
        </p:nvGrpSpPr>
        <p:grpSpPr bwMode="auto">
          <a:xfrm>
            <a:off x="1403351" y="2494335"/>
            <a:ext cx="438150" cy="935832"/>
            <a:chOff x="0" y="0"/>
            <a:chExt cx="276" cy="786"/>
          </a:xfrm>
        </p:grpSpPr>
        <p:sp>
          <p:nvSpPr>
            <p:cNvPr id="181298" name="Text Box 20"/>
            <p:cNvSpPr txBox="1">
              <a:spLocks noChangeArrowheads="1"/>
            </p:cNvSpPr>
            <p:nvPr/>
          </p:nvSpPr>
          <p:spPr bwMode="auto">
            <a:xfrm>
              <a:off x="0" y="295"/>
              <a:ext cx="276" cy="4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1299" name="Text Box 21"/>
            <p:cNvSpPr txBox="1">
              <a:spLocks noChangeArrowheads="1"/>
            </p:cNvSpPr>
            <p:nvPr/>
          </p:nvSpPr>
          <p:spPr bwMode="auto">
            <a:xfrm>
              <a:off x="0" y="0"/>
              <a:ext cx="276" cy="4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sz="3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sz="3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1300" name="Line 22"/>
            <p:cNvSpPr>
              <a:spLocks noChangeShapeType="1"/>
            </p:cNvSpPr>
            <p:nvPr/>
          </p:nvSpPr>
          <p:spPr bwMode="auto">
            <a:xfrm>
              <a:off x="4" y="321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Group 23"/>
          <p:cNvGrpSpPr/>
          <p:nvPr/>
        </p:nvGrpSpPr>
        <p:grpSpPr bwMode="auto">
          <a:xfrm>
            <a:off x="2771776" y="2494335"/>
            <a:ext cx="438150" cy="935832"/>
            <a:chOff x="0" y="0"/>
            <a:chExt cx="276" cy="786"/>
          </a:xfrm>
        </p:grpSpPr>
        <p:sp>
          <p:nvSpPr>
            <p:cNvPr id="181302" name="Text Box 24"/>
            <p:cNvSpPr txBox="1">
              <a:spLocks noChangeArrowheads="1"/>
            </p:cNvSpPr>
            <p:nvPr/>
          </p:nvSpPr>
          <p:spPr bwMode="auto">
            <a:xfrm>
              <a:off x="0" y="295"/>
              <a:ext cx="276" cy="4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en-US" sz="3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1303" name="Text Box 25"/>
            <p:cNvSpPr txBox="1">
              <a:spLocks noChangeArrowheads="1"/>
            </p:cNvSpPr>
            <p:nvPr/>
          </p:nvSpPr>
          <p:spPr bwMode="auto">
            <a:xfrm>
              <a:off x="0" y="0"/>
              <a:ext cx="276" cy="4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1304" name="Line 26"/>
            <p:cNvSpPr>
              <a:spLocks noChangeShapeType="1"/>
            </p:cNvSpPr>
            <p:nvPr/>
          </p:nvSpPr>
          <p:spPr bwMode="auto">
            <a:xfrm>
              <a:off x="4" y="321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5" name="Text Box 11"/>
          <p:cNvSpPr txBox="1">
            <a:spLocks noChangeArrowheads="1"/>
          </p:cNvSpPr>
          <p:nvPr/>
        </p:nvSpPr>
        <p:spPr bwMode="auto">
          <a:xfrm>
            <a:off x="251520" y="411510"/>
            <a:ext cx="648072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在直线上用点表示下面的分数。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82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82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84" grpId="0" bldLvl="0" animBg="1"/>
      <p:bldP spid="182285" grpId="0" bldLvl="0" animBg="1"/>
      <p:bldP spid="182286" grpId="0" bldLvl="0" animBg="1"/>
      <p:bldP spid="182287" grpId="0" bldLvl="0" animBg="1"/>
      <p:bldP spid="182288" grpId="0" bldLvl="0" animBg="1"/>
      <p:bldP spid="182289" grpId="0" bldLvl="0" animBg="1"/>
      <p:bldP spid="182290" grpId="0" bldLvl="0" animBg="1"/>
      <p:bldP spid="182291" grpId="0" bldLvl="0" animBg="1"/>
      <p:bldP spid="182293" grpId="0" bldLvl="0" animBg="1"/>
      <p:bldP spid="182314" grpId="0" animBg="1"/>
      <p:bldP spid="182315" grpId="0" bldLvl="0"/>
      <p:bldP spid="182316" grpId="0" bldLvl="0"/>
      <p:bldP spid="1823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467544" y="483521"/>
            <a:ext cx="7992888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先写出分母是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的所有真分数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再写出分子是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的所有假分数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并说一说你是怎样想的。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2174335" y="1713161"/>
            <a:ext cx="525463" cy="1430739"/>
            <a:chOff x="1258615" y="2283718"/>
            <a:chExt cx="525463" cy="1430739"/>
          </a:xfrm>
        </p:grpSpPr>
        <p:sp>
          <p:nvSpPr>
            <p:cNvPr id="10" name="Text Box 12"/>
            <p:cNvSpPr txBox="1">
              <a:spLocks noChangeArrowheads="1"/>
            </p:cNvSpPr>
            <p:nvPr/>
          </p:nvSpPr>
          <p:spPr bwMode="auto">
            <a:xfrm>
              <a:off x="1331640" y="2283718"/>
              <a:ext cx="391454" cy="9294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7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Line 13"/>
            <p:cNvSpPr>
              <a:spLocks noChangeShapeType="1"/>
            </p:cNvSpPr>
            <p:nvPr/>
          </p:nvSpPr>
          <p:spPr bwMode="auto">
            <a:xfrm>
              <a:off x="1258615" y="3000475"/>
              <a:ext cx="525463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Text Box 14"/>
            <p:cNvSpPr txBox="1">
              <a:spLocks noChangeArrowheads="1"/>
            </p:cNvSpPr>
            <p:nvPr/>
          </p:nvSpPr>
          <p:spPr bwMode="auto">
            <a:xfrm>
              <a:off x="1315765" y="2784972"/>
              <a:ext cx="391454" cy="9294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70000"/>
                </a:lnSpc>
              </a:pPr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894415" y="1713161"/>
            <a:ext cx="525463" cy="1430739"/>
            <a:chOff x="1978695" y="2283718"/>
            <a:chExt cx="525463" cy="1430739"/>
          </a:xfrm>
        </p:grpSpPr>
        <p:sp>
          <p:nvSpPr>
            <p:cNvPr id="13" name="Text Box 12"/>
            <p:cNvSpPr txBox="1">
              <a:spLocks noChangeArrowheads="1"/>
            </p:cNvSpPr>
            <p:nvPr/>
          </p:nvSpPr>
          <p:spPr bwMode="auto">
            <a:xfrm>
              <a:off x="2051720" y="2283718"/>
              <a:ext cx="391454" cy="9294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70000"/>
                </a:lnSpc>
              </a:pPr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>
              <a:off x="1978695" y="3000475"/>
              <a:ext cx="525463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Text Box 14"/>
            <p:cNvSpPr txBox="1">
              <a:spLocks noChangeArrowheads="1"/>
            </p:cNvSpPr>
            <p:nvPr/>
          </p:nvSpPr>
          <p:spPr bwMode="auto">
            <a:xfrm>
              <a:off x="2035845" y="2784972"/>
              <a:ext cx="391454" cy="9294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70000"/>
                </a:lnSpc>
              </a:pPr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686503" y="1713161"/>
            <a:ext cx="525463" cy="1433541"/>
            <a:chOff x="2770783" y="2283718"/>
            <a:chExt cx="525463" cy="1433541"/>
          </a:xfrm>
        </p:grpSpPr>
        <p:sp>
          <p:nvSpPr>
            <p:cNvPr id="16" name="Text Box 12"/>
            <p:cNvSpPr txBox="1">
              <a:spLocks noChangeArrowheads="1"/>
            </p:cNvSpPr>
            <p:nvPr/>
          </p:nvSpPr>
          <p:spPr bwMode="auto">
            <a:xfrm>
              <a:off x="2843808" y="2283718"/>
              <a:ext cx="391454" cy="9294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70000"/>
                </a:lnSpc>
              </a:pPr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Line 13"/>
            <p:cNvSpPr>
              <a:spLocks noChangeShapeType="1"/>
            </p:cNvSpPr>
            <p:nvPr/>
          </p:nvSpPr>
          <p:spPr bwMode="auto">
            <a:xfrm>
              <a:off x="2770783" y="3000475"/>
              <a:ext cx="525463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Text Box 14"/>
            <p:cNvSpPr txBox="1">
              <a:spLocks noChangeArrowheads="1"/>
            </p:cNvSpPr>
            <p:nvPr/>
          </p:nvSpPr>
          <p:spPr bwMode="auto">
            <a:xfrm>
              <a:off x="2843808" y="2787774"/>
              <a:ext cx="391454" cy="9294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70000"/>
                </a:lnSpc>
              </a:pPr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406583" y="1713161"/>
            <a:ext cx="525463" cy="1430739"/>
            <a:chOff x="3490863" y="2283718"/>
            <a:chExt cx="525463" cy="1430739"/>
          </a:xfrm>
        </p:grpSpPr>
        <p:sp>
          <p:nvSpPr>
            <p:cNvPr id="19" name="Text Box 12"/>
            <p:cNvSpPr txBox="1">
              <a:spLocks noChangeArrowheads="1"/>
            </p:cNvSpPr>
            <p:nvPr/>
          </p:nvSpPr>
          <p:spPr bwMode="auto">
            <a:xfrm>
              <a:off x="3563888" y="2283718"/>
              <a:ext cx="391454" cy="9294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70000"/>
                </a:lnSpc>
              </a:pPr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Line 13"/>
            <p:cNvSpPr>
              <a:spLocks noChangeShapeType="1"/>
            </p:cNvSpPr>
            <p:nvPr/>
          </p:nvSpPr>
          <p:spPr bwMode="auto">
            <a:xfrm>
              <a:off x="3490863" y="3000475"/>
              <a:ext cx="525463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Text Box 14"/>
            <p:cNvSpPr txBox="1">
              <a:spLocks noChangeArrowheads="1"/>
            </p:cNvSpPr>
            <p:nvPr/>
          </p:nvSpPr>
          <p:spPr bwMode="auto">
            <a:xfrm>
              <a:off x="3548013" y="2784972"/>
              <a:ext cx="391454" cy="9294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70000"/>
                </a:lnSpc>
              </a:pPr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054655" y="1713161"/>
            <a:ext cx="525463" cy="1430739"/>
            <a:chOff x="4138935" y="2283718"/>
            <a:chExt cx="525463" cy="1430739"/>
          </a:xfrm>
        </p:grpSpPr>
        <p:sp>
          <p:nvSpPr>
            <p:cNvPr id="22" name="Text Box 12"/>
            <p:cNvSpPr txBox="1">
              <a:spLocks noChangeArrowheads="1"/>
            </p:cNvSpPr>
            <p:nvPr/>
          </p:nvSpPr>
          <p:spPr bwMode="auto">
            <a:xfrm>
              <a:off x="4211960" y="2283718"/>
              <a:ext cx="391454" cy="9294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70000"/>
                </a:lnSpc>
              </a:pPr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Line 13"/>
            <p:cNvSpPr>
              <a:spLocks noChangeShapeType="1"/>
            </p:cNvSpPr>
            <p:nvPr/>
          </p:nvSpPr>
          <p:spPr bwMode="auto">
            <a:xfrm>
              <a:off x="4138935" y="3000475"/>
              <a:ext cx="525463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Text Box 14"/>
            <p:cNvSpPr txBox="1">
              <a:spLocks noChangeArrowheads="1"/>
            </p:cNvSpPr>
            <p:nvPr/>
          </p:nvSpPr>
          <p:spPr bwMode="auto">
            <a:xfrm>
              <a:off x="4196085" y="2784972"/>
              <a:ext cx="391454" cy="9294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70000"/>
                </a:lnSpc>
              </a:pPr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702727" y="1713161"/>
            <a:ext cx="525463" cy="1430739"/>
            <a:chOff x="4787007" y="2283718"/>
            <a:chExt cx="525463" cy="1430739"/>
          </a:xfrm>
        </p:grpSpPr>
        <p:sp>
          <p:nvSpPr>
            <p:cNvPr id="25" name="Text Box 12"/>
            <p:cNvSpPr txBox="1">
              <a:spLocks noChangeArrowheads="1"/>
            </p:cNvSpPr>
            <p:nvPr/>
          </p:nvSpPr>
          <p:spPr bwMode="auto">
            <a:xfrm>
              <a:off x="4860032" y="2283718"/>
              <a:ext cx="391454" cy="9294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70000"/>
                </a:lnSpc>
              </a:pPr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Line 13"/>
            <p:cNvSpPr>
              <a:spLocks noChangeShapeType="1"/>
            </p:cNvSpPr>
            <p:nvPr/>
          </p:nvSpPr>
          <p:spPr bwMode="auto">
            <a:xfrm>
              <a:off x="4787007" y="3000475"/>
              <a:ext cx="525463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Text Box 14"/>
            <p:cNvSpPr txBox="1">
              <a:spLocks noChangeArrowheads="1"/>
            </p:cNvSpPr>
            <p:nvPr/>
          </p:nvSpPr>
          <p:spPr bwMode="auto">
            <a:xfrm>
              <a:off x="4844157" y="2784972"/>
              <a:ext cx="391454" cy="9294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70000"/>
                </a:lnSpc>
              </a:pPr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102321" y="2937296"/>
            <a:ext cx="525463" cy="1430739"/>
            <a:chOff x="1186607" y="3507854"/>
            <a:chExt cx="525463" cy="1430739"/>
          </a:xfrm>
        </p:grpSpPr>
        <p:sp>
          <p:nvSpPr>
            <p:cNvPr id="28" name="Text Box 12"/>
            <p:cNvSpPr txBox="1">
              <a:spLocks noChangeArrowheads="1"/>
            </p:cNvSpPr>
            <p:nvPr/>
          </p:nvSpPr>
          <p:spPr bwMode="auto">
            <a:xfrm>
              <a:off x="1259632" y="3507854"/>
              <a:ext cx="391454" cy="9294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70000"/>
                </a:lnSpc>
              </a:pPr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Line 13"/>
            <p:cNvSpPr>
              <a:spLocks noChangeShapeType="1"/>
            </p:cNvSpPr>
            <p:nvPr/>
          </p:nvSpPr>
          <p:spPr bwMode="auto">
            <a:xfrm>
              <a:off x="1186607" y="4224611"/>
              <a:ext cx="525463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Text Box 14"/>
            <p:cNvSpPr txBox="1">
              <a:spLocks noChangeArrowheads="1"/>
            </p:cNvSpPr>
            <p:nvPr/>
          </p:nvSpPr>
          <p:spPr bwMode="auto">
            <a:xfrm>
              <a:off x="1243757" y="4009108"/>
              <a:ext cx="391454" cy="9294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70000"/>
                </a:lnSpc>
              </a:pPr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822403" y="2937296"/>
            <a:ext cx="525463" cy="1430739"/>
            <a:chOff x="1906687" y="3507854"/>
            <a:chExt cx="525463" cy="1430739"/>
          </a:xfrm>
        </p:grpSpPr>
        <p:sp>
          <p:nvSpPr>
            <p:cNvPr id="31" name="Text Box 12"/>
            <p:cNvSpPr txBox="1">
              <a:spLocks noChangeArrowheads="1"/>
            </p:cNvSpPr>
            <p:nvPr/>
          </p:nvSpPr>
          <p:spPr bwMode="auto">
            <a:xfrm>
              <a:off x="1979712" y="3507854"/>
              <a:ext cx="391454" cy="9294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70000"/>
                </a:lnSpc>
              </a:pPr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Line 13"/>
            <p:cNvSpPr>
              <a:spLocks noChangeShapeType="1"/>
            </p:cNvSpPr>
            <p:nvPr/>
          </p:nvSpPr>
          <p:spPr bwMode="auto">
            <a:xfrm>
              <a:off x="1906687" y="4224611"/>
              <a:ext cx="525463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Text Box 14"/>
            <p:cNvSpPr txBox="1">
              <a:spLocks noChangeArrowheads="1"/>
            </p:cNvSpPr>
            <p:nvPr/>
          </p:nvSpPr>
          <p:spPr bwMode="auto">
            <a:xfrm>
              <a:off x="1963837" y="4009108"/>
              <a:ext cx="391454" cy="9294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70000"/>
                </a:lnSpc>
              </a:pPr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542487" y="2937296"/>
            <a:ext cx="525463" cy="1430739"/>
            <a:chOff x="2626767" y="3507854"/>
            <a:chExt cx="525463" cy="1430739"/>
          </a:xfrm>
        </p:grpSpPr>
        <p:sp>
          <p:nvSpPr>
            <p:cNvPr id="34" name="Text Box 12"/>
            <p:cNvSpPr txBox="1">
              <a:spLocks noChangeArrowheads="1"/>
            </p:cNvSpPr>
            <p:nvPr/>
          </p:nvSpPr>
          <p:spPr bwMode="auto">
            <a:xfrm>
              <a:off x="2699792" y="3507854"/>
              <a:ext cx="391454" cy="9294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70000"/>
                </a:lnSpc>
              </a:pPr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Line 13"/>
            <p:cNvSpPr>
              <a:spLocks noChangeShapeType="1"/>
            </p:cNvSpPr>
            <p:nvPr/>
          </p:nvSpPr>
          <p:spPr bwMode="auto">
            <a:xfrm>
              <a:off x="2626767" y="4224611"/>
              <a:ext cx="525463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Text Box 14"/>
            <p:cNvSpPr txBox="1">
              <a:spLocks noChangeArrowheads="1"/>
            </p:cNvSpPr>
            <p:nvPr/>
          </p:nvSpPr>
          <p:spPr bwMode="auto">
            <a:xfrm>
              <a:off x="2683917" y="4009108"/>
              <a:ext cx="391454" cy="9294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70000"/>
                </a:lnSpc>
              </a:pPr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334575" y="2937296"/>
            <a:ext cx="525463" cy="1430739"/>
            <a:chOff x="3418855" y="3507854"/>
            <a:chExt cx="525463" cy="1430739"/>
          </a:xfrm>
        </p:grpSpPr>
        <p:sp>
          <p:nvSpPr>
            <p:cNvPr id="37" name="Text Box 12"/>
            <p:cNvSpPr txBox="1">
              <a:spLocks noChangeArrowheads="1"/>
            </p:cNvSpPr>
            <p:nvPr/>
          </p:nvSpPr>
          <p:spPr bwMode="auto">
            <a:xfrm>
              <a:off x="3491880" y="3507854"/>
              <a:ext cx="391454" cy="9294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70000"/>
                </a:lnSpc>
              </a:pPr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Line 13"/>
            <p:cNvSpPr>
              <a:spLocks noChangeShapeType="1"/>
            </p:cNvSpPr>
            <p:nvPr/>
          </p:nvSpPr>
          <p:spPr bwMode="auto">
            <a:xfrm>
              <a:off x="3418855" y="4224611"/>
              <a:ext cx="525463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Text Box 14"/>
            <p:cNvSpPr txBox="1">
              <a:spLocks noChangeArrowheads="1"/>
            </p:cNvSpPr>
            <p:nvPr/>
          </p:nvSpPr>
          <p:spPr bwMode="auto">
            <a:xfrm>
              <a:off x="3476005" y="4009108"/>
              <a:ext cx="391454" cy="9294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70000"/>
                </a:lnSpc>
              </a:pPr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054655" y="2937296"/>
            <a:ext cx="525463" cy="1430739"/>
            <a:chOff x="4138935" y="3507854"/>
            <a:chExt cx="525463" cy="1430739"/>
          </a:xfrm>
        </p:grpSpPr>
        <p:sp>
          <p:nvSpPr>
            <p:cNvPr id="40" name="Text Box 12"/>
            <p:cNvSpPr txBox="1">
              <a:spLocks noChangeArrowheads="1"/>
            </p:cNvSpPr>
            <p:nvPr/>
          </p:nvSpPr>
          <p:spPr bwMode="auto">
            <a:xfrm>
              <a:off x="4211960" y="3507854"/>
              <a:ext cx="391454" cy="9294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70000"/>
                </a:lnSpc>
              </a:pPr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Line 13"/>
            <p:cNvSpPr>
              <a:spLocks noChangeShapeType="1"/>
            </p:cNvSpPr>
            <p:nvPr/>
          </p:nvSpPr>
          <p:spPr bwMode="auto">
            <a:xfrm>
              <a:off x="4138935" y="4224611"/>
              <a:ext cx="525463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Text Box 14"/>
            <p:cNvSpPr txBox="1">
              <a:spLocks noChangeArrowheads="1"/>
            </p:cNvSpPr>
            <p:nvPr/>
          </p:nvSpPr>
          <p:spPr bwMode="auto">
            <a:xfrm>
              <a:off x="4196085" y="4009108"/>
              <a:ext cx="391454" cy="9294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70000"/>
                </a:lnSpc>
              </a:pPr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774732" y="2937296"/>
            <a:ext cx="525463" cy="1430739"/>
            <a:chOff x="4859015" y="3507854"/>
            <a:chExt cx="525463" cy="1430739"/>
          </a:xfrm>
        </p:grpSpPr>
        <p:sp>
          <p:nvSpPr>
            <p:cNvPr id="43" name="Text Box 12"/>
            <p:cNvSpPr txBox="1">
              <a:spLocks noChangeArrowheads="1"/>
            </p:cNvSpPr>
            <p:nvPr/>
          </p:nvSpPr>
          <p:spPr bwMode="auto">
            <a:xfrm>
              <a:off x="4932040" y="3507854"/>
              <a:ext cx="391454" cy="9294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70000"/>
                </a:lnSpc>
              </a:pPr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Line 13"/>
            <p:cNvSpPr>
              <a:spLocks noChangeShapeType="1"/>
            </p:cNvSpPr>
            <p:nvPr/>
          </p:nvSpPr>
          <p:spPr bwMode="auto">
            <a:xfrm>
              <a:off x="4859015" y="4224611"/>
              <a:ext cx="525463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Text Box 14"/>
            <p:cNvSpPr txBox="1">
              <a:spLocks noChangeArrowheads="1"/>
            </p:cNvSpPr>
            <p:nvPr/>
          </p:nvSpPr>
          <p:spPr bwMode="auto">
            <a:xfrm>
              <a:off x="4916165" y="4009108"/>
              <a:ext cx="391454" cy="9294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70000"/>
                </a:lnSpc>
              </a:pPr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566823" y="2937296"/>
            <a:ext cx="525463" cy="1430739"/>
            <a:chOff x="5651103" y="3507854"/>
            <a:chExt cx="525463" cy="1430739"/>
          </a:xfrm>
        </p:grpSpPr>
        <p:sp>
          <p:nvSpPr>
            <p:cNvPr id="46" name="Text Box 12"/>
            <p:cNvSpPr txBox="1">
              <a:spLocks noChangeArrowheads="1"/>
            </p:cNvSpPr>
            <p:nvPr/>
          </p:nvSpPr>
          <p:spPr bwMode="auto">
            <a:xfrm>
              <a:off x="5724128" y="3507854"/>
              <a:ext cx="391454" cy="9294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70000"/>
                </a:lnSpc>
              </a:pPr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Line 13"/>
            <p:cNvSpPr>
              <a:spLocks noChangeShapeType="1"/>
            </p:cNvSpPr>
            <p:nvPr/>
          </p:nvSpPr>
          <p:spPr bwMode="auto">
            <a:xfrm>
              <a:off x="5651103" y="4224611"/>
              <a:ext cx="525463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Text Box 14"/>
            <p:cNvSpPr txBox="1">
              <a:spLocks noChangeArrowheads="1"/>
            </p:cNvSpPr>
            <p:nvPr/>
          </p:nvSpPr>
          <p:spPr bwMode="auto">
            <a:xfrm>
              <a:off x="5708253" y="4009108"/>
              <a:ext cx="391454" cy="9294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70000"/>
                </a:lnSpc>
              </a:pPr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30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1520" y="483521"/>
            <a:ext cx="8013700" cy="2974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30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5816" y="3435847"/>
            <a:ext cx="2592288" cy="1087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32" name="Oval 5"/>
          <p:cNvSpPr>
            <a:spLocks noChangeArrowheads="1"/>
          </p:cNvSpPr>
          <p:nvPr/>
        </p:nvSpPr>
        <p:spPr bwMode="auto">
          <a:xfrm>
            <a:off x="542032" y="869280"/>
            <a:ext cx="431800" cy="6477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33" name="Oval 6"/>
          <p:cNvSpPr>
            <a:spLocks noChangeArrowheads="1"/>
          </p:cNvSpPr>
          <p:nvPr/>
        </p:nvSpPr>
        <p:spPr bwMode="auto">
          <a:xfrm>
            <a:off x="529332" y="1506264"/>
            <a:ext cx="431800" cy="6477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34" name="Oval 7"/>
          <p:cNvSpPr>
            <a:spLocks noChangeArrowheads="1"/>
          </p:cNvSpPr>
          <p:nvPr/>
        </p:nvSpPr>
        <p:spPr bwMode="auto">
          <a:xfrm>
            <a:off x="1777107" y="1455067"/>
            <a:ext cx="433388" cy="6477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35" name="Oval 8"/>
          <p:cNvSpPr>
            <a:spLocks noChangeArrowheads="1"/>
          </p:cNvSpPr>
          <p:nvPr/>
        </p:nvSpPr>
        <p:spPr bwMode="auto">
          <a:xfrm>
            <a:off x="529332" y="2153964"/>
            <a:ext cx="431800" cy="6477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36" name="Oval 9"/>
          <p:cNvSpPr>
            <a:spLocks noChangeArrowheads="1"/>
          </p:cNvSpPr>
          <p:nvPr/>
        </p:nvSpPr>
        <p:spPr bwMode="auto">
          <a:xfrm>
            <a:off x="1764407" y="2156346"/>
            <a:ext cx="433388" cy="6477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37" name="Oval 10"/>
          <p:cNvSpPr>
            <a:spLocks noChangeArrowheads="1"/>
          </p:cNvSpPr>
          <p:nvPr/>
        </p:nvSpPr>
        <p:spPr bwMode="auto">
          <a:xfrm>
            <a:off x="3028057" y="2153964"/>
            <a:ext cx="431800" cy="6477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38" name="Rectangle 11"/>
          <p:cNvSpPr>
            <a:spLocks noChangeArrowheads="1"/>
          </p:cNvSpPr>
          <p:nvPr/>
        </p:nvSpPr>
        <p:spPr bwMode="auto">
          <a:xfrm>
            <a:off x="1764407" y="914525"/>
            <a:ext cx="419100" cy="485775"/>
          </a:xfrm>
          <a:prstGeom prst="rect">
            <a:avLst/>
          </a:prstGeom>
          <a:solidFill>
            <a:srgbClr val="FF9900">
              <a:alpha val="39999"/>
            </a:srgbClr>
          </a:solidFill>
          <a:ln w="2857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39" name="Rectangle 12"/>
          <p:cNvSpPr>
            <a:spLocks noChangeArrowheads="1"/>
          </p:cNvSpPr>
          <p:nvPr/>
        </p:nvSpPr>
        <p:spPr bwMode="auto">
          <a:xfrm>
            <a:off x="2989964" y="1562225"/>
            <a:ext cx="417513" cy="485775"/>
          </a:xfrm>
          <a:prstGeom prst="rect">
            <a:avLst/>
          </a:prstGeom>
          <a:solidFill>
            <a:srgbClr val="FF9900">
              <a:alpha val="39999"/>
            </a:srgbClr>
          </a:solidFill>
          <a:ln w="2857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40" name="Rectangle 13"/>
          <p:cNvSpPr>
            <a:spLocks noChangeArrowheads="1"/>
          </p:cNvSpPr>
          <p:nvPr/>
        </p:nvSpPr>
        <p:spPr bwMode="auto">
          <a:xfrm>
            <a:off x="4285364" y="2211116"/>
            <a:ext cx="417513" cy="485775"/>
          </a:xfrm>
          <a:prstGeom prst="rect">
            <a:avLst/>
          </a:prstGeom>
          <a:solidFill>
            <a:srgbClr val="FF9900">
              <a:alpha val="39999"/>
            </a:srgbClr>
          </a:solidFill>
          <a:ln w="2857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84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2" grpId="0" bldLvl="0" animBg="1"/>
      <p:bldP spid="184333" grpId="0" bldLvl="0" animBg="1"/>
      <p:bldP spid="184334" grpId="0" bldLvl="0" animBg="1"/>
      <p:bldP spid="184335" grpId="0" bldLvl="0" animBg="1"/>
      <p:bldP spid="184336" grpId="0" bldLvl="0" animBg="1"/>
      <p:bldP spid="184337" grpId="0" bldLvl="0" animBg="1"/>
      <p:bldP spid="184338" grpId="0" bldLvl="0" animBg="1"/>
      <p:bldP spid="184339" grpId="0" bldLvl="0" animBg="1"/>
      <p:bldP spid="18434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6983766" y="482972"/>
            <a:ext cx="1692275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</a:rPr>
              <a:t>×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7055768" y="843015"/>
            <a:ext cx="165576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</a:rPr>
              <a:t>√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215578" y="2283223"/>
            <a:ext cx="7920038" cy="1159668"/>
            <a:chOff x="-45" y="121"/>
            <a:chExt cx="4989" cy="974"/>
          </a:xfrm>
        </p:grpSpPr>
        <p:sp>
          <p:nvSpPr>
            <p:cNvPr id="11269" name="Text Box 5"/>
            <p:cNvSpPr txBox="1">
              <a:spLocks noChangeArrowheads="1"/>
            </p:cNvSpPr>
            <p:nvPr/>
          </p:nvSpPr>
          <p:spPr bwMode="auto">
            <a:xfrm>
              <a:off x="-45" y="242"/>
              <a:ext cx="4944" cy="85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所有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分数都比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小。	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spcBef>
                  <a:spcPct val="50000"/>
                </a:spcBef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70" name="Text Box 6"/>
            <p:cNvSpPr txBox="1">
              <a:spLocks noChangeArrowheads="1"/>
            </p:cNvSpPr>
            <p:nvPr/>
          </p:nvSpPr>
          <p:spPr bwMode="auto">
            <a:xfrm>
              <a:off x="2268" y="121"/>
              <a:ext cx="2676" cy="49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>
                  <a:latin typeface="Arial" panose="020B0604020202020204"/>
                </a:rPr>
                <a:t>…………………</a:t>
              </a:r>
              <a:r>
                <a:rPr lang="en-US" altLang="zh-CN" sz="3200" b="1" dirty="0"/>
                <a:t> (      )</a:t>
              </a:r>
              <a:endParaRPr lang="en-US" altLang="zh-CN" sz="3200" b="1" dirty="0"/>
            </a:p>
          </p:txBody>
        </p:sp>
      </p:grp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7055774" y="1491084"/>
            <a:ext cx="1692275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</a:rPr>
              <a:t>×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grpSp>
        <p:nvGrpSpPr>
          <p:cNvPr id="3" name="Group 8"/>
          <p:cNvGrpSpPr/>
          <p:nvPr/>
        </p:nvGrpSpPr>
        <p:grpSpPr bwMode="auto">
          <a:xfrm>
            <a:off x="215782" y="1346772"/>
            <a:ext cx="8426451" cy="606029"/>
            <a:chOff x="-15" y="333"/>
            <a:chExt cx="5308" cy="509"/>
          </a:xfrm>
        </p:grpSpPr>
        <p:sp>
          <p:nvSpPr>
            <p:cNvPr id="11273" name="Text Box 9"/>
            <p:cNvSpPr txBox="1">
              <a:spLocks noChangeArrowheads="1"/>
            </p:cNvSpPr>
            <p:nvPr/>
          </p:nvSpPr>
          <p:spPr bwMode="auto">
            <a:xfrm>
              <a:off x="-15" y="454"/>
              <a:ext cx="4445" cy="38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假分数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有时比真分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数小。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74" name="Text Box 10"/>
            <p:cNvSpPr txBox="1">
              <a:spLocks noChangeArrowheads="1"/>
            </p:cNvSpPr>
            <p:nvPr/>
          </p:nvSpPr>
          <p:spPr bwMode="auto">
            <a:xfrm>
              <a:off x="2525" y="333"/>
              <a:ext cx="2768" cy="49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>
                  <a:latin typeface="Arial" panose="020B0604020202020204"/>
                </a:rPr>
                <a:t>………………</a:t>
              </a:r>
              <a:r>
                <a:rPr lang="en-US" altLang="zh-CN" sz="3200" b="1" dirty="0"/>
                <a:t> (      )</a:t>
              </a:r>
              <a:endParaRPr lang="en-US" altLang="zh-CN" sz="3200" b="1" dirty="0"/>
            </a:p>
          </p:txBody>
        </p:sp>
      </p:grp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7055768" y="1851127"/>
            <a:ext cx="165576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</a:rPr>
              <a:t>√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grpSp>
        <p:nvGrpSpPr>
          <p:cNvPr id="4" name="Group 12"/>
          <p:cNvGrpSpPr/>
          <p:nvPr/>
        </p:nvGrpSpPr>
        <p:grpSpPr bwMode="auto">
          <a:xfrm>
            <a:off x="215461" y="1851126"/>
            <a:ext cx="7993063" cy="606029"/>
            <a:chOff x="76" y="349"/>
            <a:chExt cx="5035" cy="509"/>
          </a:xfrm>
        </p:grpSpPr>
        <p:sp>
          <p:nvSpPr>
            <p:cNvPr id="11277" name="Text Box 13"/>
            <p:cNvSpPr txBox="1">
              <a:spLocks noChangeArrowheads="1"/>
            </p:cNvSpPr>
            <p:nvPr/>
          </p:nvSpPr>
          <p:spPr bwMode="auto">
            <a:xfrm>
              <a:off x="76" y="470"/>
              <a:ext cx="5035" cy="38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等于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的分数也是假分数。	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78" name="Text Box 14"/>
            <p:cNvSpPr txBox="1">
              <a:spLocks noChangeArrowheads="1"/>
            </p:cNvSpPr>
            <p:nvPr/>
          </p:nvSpPr>
          <p:spPr bwMode="auto">
            <a:xfrm>
              <a:off x="2933" y="349"/>
              <a:ext cx="2132" cy="49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>
                  <a:latin typeface="Arial" panose="020B0604020202020204"/>
                </a:rPr>
                <a:t>……………</a:t>
              </a:r>
              <a:r>
                <a:rPr lang="en-US" altLang="zh-CN" sz="3200" b="1" dirty="0"/>
                <a:t>(      ) </a:t>
              </a:r>
              <a:endParaRPr lang="en-US" altLang="zh-CN" sz="3200" b="1" dirty="0"/>
            </a:p>
          </p:txBody>
        </p:sp>
      </p:grpSp>
      <p:sp>
        <p:nvSpPr>
          <p:cNvPr id="11279" name="Text Box 15"/>
          <p:cNvSpPr txBox="1">
            <a:spLocks noChangeArrowheads="1"/>
          </p:cNvSpPr>
          <p:nvPr/>
        </p:nvSpPr>
        <p:spPr bwMode="auto">
          <a:xfrm>
            <a:off x="7055774" y="2427188"/>
            <a:ext cx="1692275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</a:rPr>
              <a:t>×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280" name="Rectangle 16"/>
          <p:cNvSpPr>
            <a:spLocks noChangeArrowheads="1"/>
          </p:cNvSpPr>
          <p:nvPr/>
        </p:nvSpPr>
        <p:spPr bwMode="auto">
          <a:xfrm>
            <a:off x="-252536" y="1880052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endParaRPr lang="zh-CN" altLang="en-US" b="1"/>
          </a:p>
        </p:txBody>
      </p:sp>
      <p:sp>
        <p:nvSpPr>
          <p:cNvPr id="11281" name="Rectangle 17"/>
          <p:cNvSpPr>
            <a:spLocks noChangeArrowheads="1"/>
          </p:cNvSpPr>
          <p:nvPr/>
        </p:nvSpPr>
        <p:spPr bwMode="auto">
          <a:xfrm>
            <a:off x="-252536" y="1880052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endParaRPr lang="zh-CN" altLang="en-US" b="1"/>
          </a:p>
        </p:txBody>
      </p:sp>
      <p:sp>
        <p:nvSpPr>
          <p:cNvPr id="11282" name="Rectangle 18"/>
          <p:cNvSpPr>
            <a:spLocks noChangeArrowheads="1"/>
          </p:cNvSpPr>
          <p:nvPr/>
        </p:nvSpPr>
        <p:spPr bwMode="auto">
          <a:xfrm>
            <a:off x="-252536" y="1880052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endParaRPr lang="zh-CN" altLang="en-US" b="1"/>
          </a:p>
        </p:txBody>
      </p:sp>
      <p:grpSp>
        <p:nvGrpSpPr>
          <p:cNvPr id="5" name="Group 20"/>
          <p:cNvGrpSpPr/>
          <p:nvPr/>
        </p:nvGrpSpPr>
        <p:grpSpPr bwMode="auto">
          <a:xfrm>
            <a:off x="215783" y="339505"/>
            <a:ext cx="7921625" cy="1158479"/>
            <a:chOff x="-15" y="444"/>
            <a:chExt cx="4990" cy="973"/>
          </a:xfrm>
        </p:grpSpPr>
        <p:sp>
          <p:nvSpPr>
            <p:cNvPr id="11285" name="Text Box 21"/>
            <p:cNvSpPr txBox="1">
              <a:spLocks noChangeArrowheads="1"/>
            </p:cNvSpPr>
            <p:nvPr/>
          </p:nvSpPr>
          <p:spPr bwMode="auto">
            <a:xfrm>
              <a:off x="-15" y="564"/>
              <a:ext cx="4990" cy="85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假分数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都大于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	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spcBef>
                  <a:spcPct val="50000"/>
                </a:spcBef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86" name="Text Box 22"/>
            <p:cNvSpPr txBox="1">
              <a:spLocks noChangeArrowheads="1"/>
            </p:cNvSpPr>
            <p:nvPr/>
          </p:nvSpPr>
          <p:spPr bwMode="auto">
            <a:xfrm>
              <a:off x="1935" y="444"/>
              <a:ext cx="2903" cy="49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>
                  <a:latin typeface="Arial" panose="020B0604020202020204"/>
                </a:rPr>
                <a:t>………………</a:t>
              </a:r>
              <a:r>
                <a:rPr lang="en-US" altLang="zh-CN" sz="3200" b="1" dirty="0"/>
                <a:t> </a:t>
              </a:r>
              <a:r>
                <a:rPr lang="en-US" altLang="zh-CN" sz="3200" b="1" dirty="0">
                  <a:latin typeface="Arial" panose="020B0604020202020204"/>
                </a:rPr>
                <a:t>……</a:t>
              </a:r>
              <a:r>
                <a:rPr lang="en-US" altLang="zh-CN" sz="3200" b="1" dirty="0"/>
                <a:t> (      )</a:t>
              </a:r>
              <a:endParaRPr lang="en-US" altLang="zh-CN" sz="3200" b="1" dirty="0"/>
            </a:p>
          </p:txBody>
        </p:sp>
      </p:grpSp>
      <p:grpSp>
        <p:nvGrpSpPr>
          <p:cNvPr id="6" name="Group 23"/>
          <p:cNvGrpSpPr/>
          <p:nvPr/>
        </p:nvGrpSpPr>
        <p:grpSpPr bwMode="auto">
          <a:xfrm>
            <a:off x="215784" y="843139"/>
            <a:ext cx="7848601" cy="606029"/>
            <a:chOff x="7" y="438"/>
            <a:chExt cx="4944" cy="509"/>
          </a:xfrm>
        </p:grpSpPr>
        <p:sp>
          <p:nvSpPr>
            <p:cNvPr id="11288" name="Text Box 24"/>
            <p:cNvSpPr txBox="1">
              <a:spLocks noChangeArrowheads="1"/>
            </p:cNvSpPr>
            <p:nvPr/>
          </p:nvSpPr>
          <p:spPr bwMode="auto">
            <a:xfrm>
              <a:off x="7" y="559"/>
              <a:ext cx="3040" cy="38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真分数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都小于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89" name="Text Box 25"/>
            <p:cNvSpPr txBox="1">
              <a:spLocks noChangeArrowheads="1"/>
            </p:cNvSpPr>
            <p:nvPr/>
          </p:nvSpPr>
          <p:spPr bwMode="auto">
            <a:xfrm>
              <a:off x="2048" y="438"/>
              <a:ext cx="2903" cy="49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>
                  <a:latin typeface="Arial" panose="020B0604020202020204"/>
                </a:rPr>
                <a:t>……………………</a:t>
              </a:r>
              <a:r>
                <a:rPr lang="en-US" altLang="zh-CN" sz="3200" b="1" dirty="0"/>
                <a:t> (      )</a:t>
              </a:r>
              <a:endParaRPr lang="en-US" altLang="zh-CN" sz="3200" b="1" dirty="0"/>
            </a:p>
          </p:txBody>
        </p:sp>
      </p:grpSp>
      <p:sp>
        <p:nvSpPr>
          <p:cNvPr id="11297" name="Text Box 33"/>
          <p:cNvSpPr txBox="1">
            <a:spLocks noChangeArrowheads="1"/>
          </p:cNvSpPr>
          <p:nvPr/>
        </p:nvSpPr>
        <p:spPr bwMode="auto">
          <a:xfrm>
            <a:off x="7055774" y="3435300"/>
            <a:ext cx="1692275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</a:rPr>
              <a:t>×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grpSp>
        <p:nvGrpSpPr>
          <p:cNvPr id="9" name="Group 34"/>
          <p:cNvGrpSpPr/>
          <p:nvPr/>
        </p:nvGrpSpPr>
        <p:grpSpPr bwMode="auto">
          <a:xfrm>
            <a:off x="215008" y="3290717"/>
            <a:ext cx="8210550" cy="1159669"/>
            <a:chOff x="0" y="-10"/>
            <a:chExt cx="5172" cy="974"/>
          </a:xfrm>
        </p:grpSpPr>
        <p:sp>
          <p:nvSpPr>
            <p:cNvPr id="11299" name="Text Box 35"/>
            <p:cNvSpPr txBox="1">
              <a:spLocks noChangeArrowheads="1"/>
            </p:cNvSpPr>
            <p:nvPr/>
          </p:nvSpPr>
          <p:spPr bwMode="auto">
            <a:xfrm>
              <a:off x="0" y="111"/>
              <a:ext cx="3629" cy="85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假分数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不是分数。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spcBef>
                  <a:spcPct val="50000"/>
                </a:spcBef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300" name="Text Box 36"/>
            <p:cNvSpPr txBox="1">
              <a:spLocks noChangeArrowheads="1"/>
            </p:cNvSpPr>
            <p:nvPr/>
          </p:nvSpPr>
          <p:spPr bwMode="auto">
            <a:xfrm>
              <a:off x="1996" y="-10"/>
              <a:ext cx="3176" cy="49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>
                  <a:latin typeface="Arial" panose="020B0604020202020204"/>
                </a:rPr>
                <a:t>……………………</a:t>
              </a:r>
              <a:r>
                <a:rPr lang="en-US" altLang="zh-CN" sz="3200" b="1" dirty="0"/>
                <a:t>  (      )</a:t>
              </a:r>
              <a:endParaRPr lang="en-US" altLang="zh-CN" sz="3200" b="1" dirty="0"/>
            </a:p>
          </p:txBody>
        </p:sp>
      </p:grpSp>
      <p:sp>
        <p:nvSpPr>
          <p:cNvPr id="11301" name="Text Box 37"/>
          <p:cNvSpPr txBox="1">
            <a:spLocks noChangeArrowheads="1"/>
          </p:cNvSpPr>
          <p:nvPr/>
        </p:nvSpPr>
        <p:spPr bwMode="auto">
          <a:xfrm>
            <a:off x="7055774" y="3939356"/>
            <a:ext cx="1692275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</a:rPr>
              <a:t>×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grpSp>
        <p:nvGrpSpPr>
          <p:cNvPr id="10" name="Group 38"/>
          <p:cNvGrpSpPr/>
          <p:nvPr/>
        </p:nvGrpSpPr>
        <p:grpSpPr bwMode="auto">
          <a:xfrm>
            <a:off x="180214" y="2715818"/>
            <a:ext cx="10404475" cy="1656160"/>
            <a:chOff x="-181" y="-1227"/>
            <a:chExt cx="6554" cy="1391"/>
          </a:xfrm>
        </p:grpSpPr>
        <p:sp>
          <p:nvSpPr>
            <p:cNvPr id="11303" name="Text Box 39"/>
            <p:cNvSpPr txBox="1">
              <a:spLocks noChangeArrowheads="1"/>
            </p:cNvSpPr>
            <p:nvPr/>
          </p:nvSpPr>
          <p:spPr bwMode="auto">
            <a:xfrm>
              <a:off x="-181" y="-224"/>
              <a:ext cx="6554" cy="38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8.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生活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中，真分数和假分数的个数是有限的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304" name="Text Box 40"/>
            <p:cNvSpPr txBox="1">
              <a:spLocks noChangeArrowheads="1"/>
            </p:cNvSpPr>
            <p:nvPr/>
          </p:nvSpPr>
          <p:spPr bwMode="auto">
            <a:xfrm>
              <a:off x="3764" y="-1227"/>
              <a:ext cx="1452" cy="49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>
                  <a:latin typeface="Arial" panose="020B0604020202020204"/>
                </a:rPr>
                <a:t>…</a:t>
              </a:r>
              <a:r>
                <a:rPr lang="en-US" altLang="zh-CN" sz="3200" b="1" dirty="0"/>
                <a:t>(      )</a:t>
              </a:r>
              <a:endParaRPr lang="en-US" altLang="zh-CN" sz="3200" b="1" dirty="0"/>
            </a:p>
          </p:txBody>
        </p:sp>
      </p:grpSp>
      <p:sp>
        <p:nvSpPr>
          <p:cNvPr id="11283" name="Text Box 19"/>
          <p:cNvSpPr txBox="1">
            <a:spLocks noChangeArrowheads="1"/>
          </p:cNvSpPr>
          <p:nvPr/>
        </p:nvSpPr>
        <p:spPr bwMode="auto">
          <a:xfrm>
            <a:off x="7055774" y="2931244"/>
            <a:ext cx="1692275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</a:rPr>
              <a:t>×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15776" y="2750522"/>
            <a:ext cx="8496970" cy="1557589"/>
            <a:chOff x="468312" y="3111104"/>
            <a:chExt cx="8496970" cy="1557589"/>
          </a:xfrm>
        </p:grpSpPr>
        <p:grpSp>
          <p:nvGrpSpPr>
            <p:cNvPr id="7" name="Group 26"/>
            <p:cNvGrpSpPr/>
            <p:nvPr/>
          </p:nvGrpSpPr>
          <p:grpSpPr bwMode="auto">
            <a:xfrm>
              <a:off x="468312" y="3111104"/>
              <a:ext cx="6624638" cy="739379"/>
              <a:chOff x="-15" y="290"/>
              <a:chExt cx="4173" cy="621"/>
            </a:xfrm>
          </p:grpSpPr>
          <p:graphicFrame>
            <p:nvGraphicFramePr>
              <p:cNvPr id="11291" name="Object 27"/>
              <p:cNvGraphicFramePr>
                <a:graphicFrameLocks noChangeAspect="1"/>
              </p:cNvGraphicFramePr>
              <p:nvPr/>
            </p:nvGraphicFramePr>
            <p:xfrm>
              <a:off x="393" y="290"/>
              <a:ext cx="227" cy="62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8689" name="" r:id="rId1" imgW="139700" imgH="394335" progId="Equation.3">
                      <p:embed/>
                    </p:oleObj>
                  </mc:Choice>
                  <mc:Fallback>
                    <p:oleObj name="" r:id="rId1" imgW="139700" imgH="394335" progId="Equation.3">
                      <p:embed/>
                      <p:pic>
                        <p:nvPicPr>
                          <p:cNvPr id="0" name="Picture 1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93" y="290"/>
                            <a:ext cx="227" cy="621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1292" name="Object 28"/>
              <p:cNvGraphicFramePr>
                <a:graphicFrameLocks noChangeAspect="1"/>
              </p:cNvGraphicFramePr>
              <p:nvPr/>
            </p:nvGraphicFramePr>
            <p:xfrm>
              <a:off x="754" y="322"/>
              <a:ext cx="229" cy="58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8690" name="" r:id="rId3" imgW="152400" imgH="394335" progId="Equation.3">
                      <p:embed/>
                    </p:oleObj>
                  </mc:Choice>
                  <mc:Fallback>
                    <p:oleObj name="" r:id="rId3" imgW="152400" imgH="394335" progId="Equation.3">
                      <p:embed/>
                      <p:pic>
                        <p:nvPicPr>
                          <p:cNvPr id="0" name="Picture 1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754" y="322"/>
                            <a:ext cx="229" cy="589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1293" name="Object 29"/>
              <p:cNvGraphicFramePr>
                <a:graphicFrameLocks noChangeAspect="1"/>
              </p:cNvGraphicFramePr>
              <p:nvPr/>
            </p:nvGraphicFramePr>
            <p:xfrm>
              <a:off x="1119" y="321"/>
              <a:ext cx="216" cy="59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8691" name="" r:id="rId5" imgW="139700" imgH="394335" progId="Equation.3">
                      <p:embed/>
                    </p:oleObj>
                  </mc:Choice>
                  <mc:Fallback>
                    <p:oleObj name="" r:id="rId5" imgW="139700" imgH="394335" progId="Equation.3">
                      <p:embed/>
                      <p:pic>
                        <p:nvPicPr>
                          <p:cNvPr id="0" name="Picture 1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119" y="321"/>
                            <a:ext cx="216" cy="59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1295" name="Text Box 31"/>
              <p:cNvSpPr txBox="1">
                <a:spLocks noChangeArrowheads="1"/>
              </p:cNvSpPr>
              <p:nvPr/>
            </p:nvSpPr>
            <p:spPr bwMode="auto">
              <a:xfrm>
                <a:off x="-15" y="442"/>
                <a:ext cx="4173" cy="3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.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  、  、 这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三个分数都是真分数。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1" name="Text Box 40"/>
            <p:cNvSpPr txBox="1">
              <a:spLocks noChangeArrowheads="1"/>
            </p:cNvSpPr>
            <p:nvPr/>
          </p:nvSpPr>
          <p:spPr bwMode="auto">
            <a:xfrm>
              <a:off x="6660232" y="4083918"/>
              <a:ext cx="2305050" cy="58477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>
                  <a:latin typeface="Arial" panose="020B0604020202020204"/>
                </a:rPr>
                <a:t>…</a:t>
              </a:r>
              <a:r>
                <a:rPr lang="en-US" altLang="zh-CN" sz="3200" b="1" dirty="0"/>
                <a:t>(      )</a:t>
              </a:r>
              <a:endParaRPr lang="en-US" altLang="zh-CN" sz="32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112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113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utoUpdateAnimBg="0"/>
      <p:bldP spid="11267" grpId="0" autoUpdateAnimBg="0"/>
      <p:bldP spid="11271" grpId="0" autoUpdateAnimBg="0"/>
      <p:bldP spid="11275" grpId="0" autoUpdateAnimBg="0"/>
      <p:bldP spid="11279" grpId="0" autoUpdateAnimBg="0"/>
      <p:bldP spid="11297" grpId="0" autoUpdateAnimBg="0"/>
      <p:bldP spid="11301" grpId="0" autoUpdateAnimBg="0"/>
      <p:bldP spid="1128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4" y="1751774"/>
            <a:ext cx="7500895" cy="2620176"/>
          </a:xfrm>
          <a:prstGeom prst="rect">
            <a:avLst/>
          </a:prstGeom>
        </p:spPr>
      </p:pic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3090739" y="2058986"/>
            <a:ext cx="265649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分子比分母小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13"/>
          <p:cNvSpPr txBox="1">
            <a:spLocks noChangeArrowheads="1"/>
          </p:cNvSpPr>
          <p:nvPr/>
        </p:nvSpPr>
        <p:spPr bwMode="auto">
          <a:xfrm>
            <a:off x="6229226" y="2058986"/>
            <a:ext cx="1727200" cy="5847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小于</a:t>
            </a:r>
            <a:r>
              <a:rPr 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1403648" y="2058986"/>
            <a:ext cx="15494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真分数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3419878" y="2707058"/>
            <a:ext cx="306846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分子和分母相等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3347864" y="3651873"/>
            <a:ext cx="265649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分子比分母大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6731775" y="2715769"/>
            <a:ext cx="1296615" cy="5847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等于</a:t>
            </a:r>
            <a:r>
              <a:rPr 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12"/>
          <p:cNvSpPr txBox="1">
            <a:spLocks noChangeArrowheads="1"/>
          </p:cNvSpPr>
          <p:nvPr/>
        </p:nvSpPr>
        <p:spPr bwMode="auto">
          <a:xfrm>
            <a:off x="6370910" y="3643162"/>
            <a:ext cx="1441450" cy="5847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大于</a:t>
            </a:r>
            <a:r>
              <a:rPr 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AutoShape 9"/>
          <p:cNvSpPr/>
          <p:nvPr/>
        </p:nvSpPr>
        <p:spPr bwMode="auto">
          <a:xfrm>
            <a:off x="3258559" y="3003798"/>
            <a:ext cx="216024" cy="900882"/>
          </a:xfrm>
          <a:prstGeom prst="leftBrace">
            <a:avLst>
              <a:gd name="adj1" fmla="val 204747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1475662" y="3147817"/>
            <a:ext cx="154622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假分数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AutoShape 15"/>
          <p:cNvSpPr/>
          <p:nvPr/>
        </p:nvSpPr>
        <p:spPr bwMode="auto">
          <a:xfrm>
            <a:off x="1331646" y="2265813"/>
            <a:ext cx="214313" cy="1161325"/>
          </a:xfrm>
          <a:prstGeom prst="leftBrace">
            <a:avLst>
              <a:gd name="adj1" fmla="val 109198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AutoShape 19"/>
          <p:cNvSpPr>
            <a:spLocks noChangeArrowheads="1"/>
          </p:cNvSpPr>
          <p:nvPr/>
        </p:nvSpPr>
        <p:spPr bwMode="auto">
          <a:xfrm>
            <a:off x="2699792" y="2311124"/>
            <a:ext cx="431800" cy="161925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hlink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" name="AutoShape 20"/>
          <p:cNvSpPr>
            <a:spLocks noChangeArrowheads="1"/>
          </p:cNvSpPr>
          <p:nvPr/>
        </p:nvSpPr>
        <p:spPr bwMode="auto">
          <a:xfrm>
            <a:off x="5796136" y="2311124"/>
            <a:ext cx="431800" cy="161925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hlink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" name="AutoShape 21"/>
          <p:cNvSpPr>
            <a:spLocks noChangeArrowheads="1"/>
          </p:cNvSpPr>
          <p:nvPr/>
        </p:nvSpPr>
        <p:spPr bwMode="auto">
          <a:xfrm>
            <a:off x="2771800" y="3435848"/>
            <a:ext cx="431800" cy="161925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hlink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" name="AutoShape 22"/>
          <p:cNvSpPr>
            <a:spLocks noChangeArrowheads="1"/>
          </p:cNvSpPr>
          <p:nvPr/>
        </p:nvSpPr>
        <p:spPr bwMode="auto">
          <a:xfrm>
            <a:off x="6372206" y="2950220"/>
            <a:ext cx="370461" cy="161925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hlink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" name="AutoShape 23"/>
          <p:cNvSpPr>
            <a:spLocks noChangeArrowheads="1"/>
          </p:cNvSpPr>
          <p:nvPr/>
        </p:nvSpPr>
        <p:spPr bwMode="auto">
          <a:xfrm>
            <a:off x="5938862" y="3931193"/>
            <a:ext cx="431800" cy="161925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hlink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" name="Text Box 16"/>
          <p:cNvSpPr txBox="1">
            <a:spLocks noChangeArrowheads="1"/>
          </p:cNvSpPr>
          <p:nvPr/>
        </p:nvSpPr>
        <p:spPr bwMode="auto">
          <a:xfrm>
            <a:off x="827956" y="2301479"/>
            <a:ext cx="647700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3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40" name="Rectangle 5"/>
          <p:cNvSpPr>
            <a:spLocks noChangeArrowheads="1"/>
          </p:cNvSpPr>
          <p:nvPr/>
        </p:nvSpPr>
        <p:spPr bwMode="auto">
          <a:xfrm>
            <a:off x="783819" y="1059585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bldLvl="0" animBg="1"/>
      <p:bldP spid="23" grpId="0"/>
      <p:bldP spid="24" grpId="0"/>
      <p:bldP spid="25" grpId="0"/>
      <p:bldP spid="26" grpId="0" bldLvl="0" animBg="1"/>
      <p:bldP spid="27" grpId="0" bldLvl="0" animBg="1"/>
      <p:bldP spid="28" grpId="0" bldLvl="0" animBg="1"/>
      <p:bldP spid="29" grpId="0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4" y="1059582"/>
            <a:ext cx="5437285" cy="4130864"/>
          </a:xfrm>
          <a:prstGeom prst="rect">
            <a:avLst/>
          </a:prstGeom>
        </p:spPr>
      </p:pic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3347864" y="1673248"/>
            <a:ext cx="2448272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25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9" y="494144"/>
            <a:ext cx="366861" cy="456339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 bwMode="auto">
          <a:xfrm>
            <a:off x="179512" y="877170"/>
            <a:ext cx="7274560" cy="902494"/>
            <a:chOff x="0" y="0"/>
            <a:chExt cx="11453" cy="1894"/>
          </a:xfrm>
        </p:grpSpPr>
        <p:sp>
          <p:nvSpPr>
            <p:cNvPr id="173066" name="Text Box 4"/>
            <p:cNvSpPr txBox="1">
              <a:spLocks noChangeArrowheads="1"/>
            </p:cNvSpPr>
            <p:nvPr/>
          </p:nvSpPr>
          <p:spPr bwMode="auto">
            <a:xfrm>
              <a:off x="0" y="383"/>
              <a:ext cx="11453" cy="12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1</a:t>
              </a:r>
              <a:r>
                <a:rPr 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. 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说一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说  </a:t>
              </a:r>
              <a:r>
                <a:rPr 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,  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表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示的意义是什么？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173067" name="对象 174091"/>
            <p:cNvGraphicFramePr>
              <a:graphicFrameLocks noChangeAspect="1"/>
            </p:cNvGraphicFramePr>
            <p:nvPr/>
          </p:nvGraphicFramePr>
          <p:xfrm>
            <a:off x="3628" y="0"/>
            <a:ext cx="677" cy="18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6" name="" r:id="rId1" imgW="3962400" imgH="12192000" progId="Equation.3">
                    <p:embed/>
                  </p:oleObj>
                </mc:Choice>
                <mc:Fallback>
                  <p:oleObj name="" r:id="rId1" imgW="3962400" imgH="12192000" progId="Equation.3">
                    <p:embed/>
                    <p:pic>
                      <p:nvPicPr>
                        <p:cNvPr id="0" name="Picture 1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28" y="0"/>
                          <a:ext cx="677" cy="189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3068" name="对象 174092"/>
            <p:cNvGraphicFramePr>
              <a:graphicFrameLocks noChangeAspect="1"/>
            </p:cNvGraphicFramePr>
            <p:nvPr/>
          </p:nvGraphicFramePr>
          <p:xfrm>
            <a:off x="4761" y="0"/>
            <a:ext cx="676" cy="18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7" name="" r:id="rId3" imgW="3962400" imgH="12192000" progId="Equation.3">
                    <p:embed/>
                  </p:oleObj>
                </mc:Choice>
                <mc:Fallback>
                  <p:oleObj name="" r:id="rId3" imgW="3962400" imgH="12192000" progId="Equation.3">
                    <p:embed/>
                    <p:pic>
                      <p:nvPicPr>
                        <p:cNvPr id="0" name="Picture 1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61" y="0"/>
                          <a:ext cx="676" cy="189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Group 15"/>
          <p:cNvGrpSpPr/>
          <p:nvPr/>
        </p:nvGrpSpPr>
        <p:grpSpPr bwMode="auto">
          <a:xfrm>
            <a:off x="539552" y="1713632"/>
            <a:ext cx="7992888" cy="1777605"/>
            <a:chOff x="0" y="0"/>
            <a:chExt cx="4717" cy="1493"/>
          </a:xfrm>
        </p:grpSpPr>
        <p:sp>
          <p:nvSpPr>
            <p:cNvPr id="173070" name="Text Box 8"/>
            <p:cNvSpPr txBox="1">
              <a:spLocks noChangeArrowheads="1"/>
            </p:cNvSpPr>
            <p:nvPr/>
          </p:nvSpPr>
          <p:spPr bwMode="auto">
            <a:xfrm>
              <a:off x="0" y="92"/>
              <a:ext cx="4717" cy="140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6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  表示把单位“1”平均分成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份，取其中的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份。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173071" name="对象 174095"/>
            <p:cNvGraphicFramePr>
              <a:graphicFrameLocks noChangeAspect="1"/>
            </p:cNvGraphicFramePr>
            <p:nvPr/>
          </p:nvGraphicFramePr>
          <p:xfrm>
            <a:off x="513" y="0"/>
            <a:ext cx="349" cy="8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8" name="" r:id="rId5" imgW="3657600" imgH="9448800" progId="Equation.3">
                    <p:embed/>
                  </p:oleObj>
                </mc:Choice>
                <mc:Fallback>
                  <p:oleObj name="" r:id="rId5" imgW="3657600" imgH="9448800" progId="Equation.3">
                    <p:embed/>
                    <p:pic>
                      <p:nvPicPr>
                        <p:cNvPr id="0" name="Picture 2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3" y="0"/>
                          <a:ext cx="349" cy="81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Group 16"/>
          <p:cNvGrpSpPr/>
          <p:nvPr/>
        </p:nvGrpSpPr>
        <p:grpSpPr bwMode="auto">
          <a:xfrm>
            <a:off x="539552" y="3193084"/>
            <a:ext cx="8208912" cy="1726405"/>
            <a:chOff x="0" y="0"/>
            <a:chExt cx="4762" cy="1450"/>
          </a:xfrm>
        </p:grpSpPr>
        <p:sp>
          <p:nvSpPr>
            <p:cNvPr id="173073" name="Text Box 11"/>
            <p:cNvSpPr txBox="1">
              <a:spLocks noChangeArrowheads="1"/>
            </p:cNvSpPr>
            <p:nvPr/>
          </p:nvSpPr>
          <p:spPr bwMode="auto">
            <a:xfrm>
              <a:off x="0" y="132"/>
              <a:ext cx="4762" cy="13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  表示把单位“1”平均分成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份，取其中的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份。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173074" name="对象 174098"/>
            <p:cNvGraphicFramePr>
              <a:graphicFrameLocks noChangeAspect="1"/>
            </p:cNvGraphicFramePr>
            <p:nvPr/>
          </p:nvGraphicFramePr>
          <p:xfrm>
            <a:off x="526" y="0"/>
            <a:ext cx="348" cy="8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9" name="" r:id="rId7" imgW="3657600" imgH="9448800" progId="Equation.3">
                    <p:embed/>
                  </p:oleObj>
                </mc:Choice>
                <mc:Fallback>
                  <p:oleObj name="" r:id="rId7" imgW="3657600" imgH="9448800" progId="Equation.3">
                    <p:embed/>
                    <p:pic>
                      <p:nvPicPr>
                        <p:cNvPr id="0" name="Picture 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6" y="0"/>
                          <a:ext cx="348" cy="81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9" name="Text Box 7"/>
          <p:cNvSpPr txBox="1">
            <a:spLocks noChangeArrowheads="1"/>
          </p:cNvSpPr>
          <p:nvPr/>
        </p:nvSpPr>
        <p:spPr bwMode="auto">
          <a:xfrm>
            <a:off x="395536" y="411513"/>
            <a:ext cx="7848600" cy="18466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. </a:t>
            </a:r>
            <a:r>
              <a:rPr lang="en-US" sz="32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说出</a:t>
            </a:r>
            <a:r>
              <a:rPr 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 </a:t>
            </a:r>
            <a:r>
              <a:rPr lang="en-US" sz="32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的分数单位及有几个这样的</a:t>
            </a:r>
            <a:r>
              <a:rPr 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分数单位。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Group 22"/>
          <p:cNvGrpSpPr/>
          <p:nvPr/>
        </p:nvGrpSpPr>
        <p:grpSpPr bwMode="auto">
          <a:xfrm>
            <a:off x="468313" y="1610198"/>
            <a:ext cx="7848600" cy="1431133"/>
            <a:chOff x="0" y="-67"/>
            <a:chExt cx="4944" cy="1202"/>
          </a:xfrm>
        </p:grpSpPr>
        <p:graphicFrame>
          <p:nvGraphicFramePr>
            <p:cNvPr id="174091" name="对象 175115"/>
            <p:cNvGraphicFramePr>
              <a:graphicFrameLocks noChangeAspect="1"/>
            </p:cNvGraphicFramePr>
            <p:nvPr/>
          </p:nvGraphicFramePr>
          <p:xfrm>
            <a:off x="453" y="296"/>
            <a:ext cx="288" cy="7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6" name="" r:id="rId1" imgW="3657600" imgH="9448800" progId="Equation.3">
                    <p:embed/>
                  </p:oleObj>
                </mc:Choice>
                <mc:Fallback>
                  <p:oleObj name="" r:id="rId1" imgW="3657600" imgH="9448800" progId="Equation.3">
                    <p:embed/>
                    <p:pic>
                      <p:nvPicPr>
                        <p:cNvPr id="0" name="Picture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3" y="296"/>
                          <a:ext cx="288" cy="74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4092" name="Text Box 10"/>
            <p:cNvSpPr txBox="1">
              <a:spLocks noChangeArrowheads="1"/>
            </p:cNvSpPr>
            <p:nvPr/>
          </p:nvSpPr>
          <p:spPr bwMode="auto">
            <a:xfrm>
              <a:off x="0" y="227"/>
              <a:ext cx="4944" cy="6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7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  的分数单位是   ，有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个这样的分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数单位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4093" name="Text Box 12"/>
            <p:cNvSpPr txBox="1">
              <a:spLocks noChangeArrowheads="1"/>
            </p:cNvSpPr>
            <p:nvPr/>
          </p:nvSpPr>
          <p:spPr bwMode="auto">
            <a:xfrm>
              <a:off x="2131" y="-67"/>
              <a:ext cx="247" cy="78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7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4094" name="Line 13"/>
            <p:cNvSpPr>
              <a:spLocks noChangeShapeType="1"/>
            </p:cNvSpPr>
            <p:nvPr/>
          </p:nvSpPr>
          <p:spPr bwMode="auto">
            <a:xfrm>
              <a:off x="2085" y="535"/>
              <a:ext cx="331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4095" name="Text Box 14"/>
            <p:cNvSpPr txBox="1">
              <a:spLocks noChangeArrowheads="1"/>
            </p:cNvSpPr>
            <p:nvPr/>
          </p:nvSpPr>
          <p:spPr bwMode="auto">
            <a:xfrm>
              <a:off x="2121" y="354"/>
              <a:ext cx="247" cy="78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7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Group 24"/>
          <p:cNvGrpSpPr/>
          <p:nvPr/>
        </p:nvGrpSpPr>
        <p:grpSpPr bwMode="auto">
          <a:xfrm>
            <a:off x="250825" y="2859785"/>
            <a:ext cx="8135938" cy="1463279"/>
            <a:chOff x="0" y="-104"/>
            <a:chExt cx="5125" cy="1229"/>
          </a:xfrm>
        </p:grpSpPr>
        <p:sp>
          <p:nvSpPr>
            <p:cNvPr id="174097" name="Text Box 19"/>
            <p:cNvSpPr txBox="1">
              <a:spLocks noChangeArrowheads="1"/>
            </p:cNvSpPr>
            <p:nvPr/>
          </p:nvSpPr>
          <p:spPr bwMode="auto">
            <a:xfrm>
              <a:off x="2178" y="-104"/>
              <a:ext cx="247" cy="78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7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4098" name="Text Box 17"/>
            <p:cNvSpPr txBox="1">
              <a:spLocks noChangeArrowheads="1"/>
            </p:cNvSpPr>
            <p:nvPr/>
          </p:nvSpPr>
          <p:spPr bwMode="auto">
            <a:xfrm>
              <a:off x="0" y="208"/>
              <a:ext cx="5125" cy="78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7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  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的分数单位是   ，有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个这样的分数单位。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174099" name="对象 175123"/>
            <p:cNvGraphicFramePr>
              <a:graphicFrameLocks noChangeAspect="1"/>
            </p:cNvGraphicFramePr>
            <p:nvPr/>
          </p:nvGraphicFramePr>
          <p:xfrm>
            <a:off x="590" y="259"/>
            <a:ext cx="294" cy="7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7" name="" r:id="rId3" imgW="3352800" imgH="9448800" progId="Equation.3">
                    <p:embed/>
                  </p:oleObj>
                </mc:Choice>
                <mc:Fallback>
                  <p:oleObj name="" r:id="rId3" imgW="3352800" imgH="9448800" progId="Equation.3">
                    <p:embed/>
                    <p:pic>
                      <p:nvPicPr>
                        <p:cNvPr id="0" name="Picture 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90" y="259"/>
                          <a:ext cx="294" cy="74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4100" name="Line 20"/>
            <p:cNvSpPr>
              <a:spLocks noChangeShapeType="1"/>
            </p:cNvSpPr>
            <p:nvPr/>
          </p:nvSpPr>
          <p:spPr bwMode="auto">
            <a:xfrm>
              <a:off x="2176" y="535"/>
              <a:ext cx="272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4101" name="Text Box 21"/>
            <p:cNvSpPr txBox="1">
              <a:spLocks noChangeArrowheads="1"/>
            </p:cNvSpPr>
            <p:nvPr/>
          </p:nvSpPr>
          <p:spPr bwMode="auto">
            <a:xfrm>
              <a:off x="2176" y="344"/>
              <a:ext cx="247" cy="78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7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1835696" y="441552"/>
            <a:ext cx="1104900" cy="906065"/>
            <a:chOff x="0" y="0"/>
            <a:chExt cx="1740" cy="1903"/>
          </a:xfrm>
        </p:grpSpPr>
        <p:graphicFrame>
          <p:nvGraphicFramePr>
            <p:cNvPr id="174103" name="对象 175127"/>
            <p:cNvGraphicFramePr>
              <a:graphicFrameLocks noChangeAspect="1"/>
            </p:cNvGraphicFramePr>
            <p:nvPr/>
          </p:nvGraphicFramePr>
          <p:xfrm>
            <a:off x="0" y="0"/>
            <a:ext cx="720" cy="186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8" name="" r:id="rId5" imgW="3657600" imgH="9448800" progId="Equation.3">
                    <p:embed/>
                  </p:oleObj>
                </mc:Choice>
                <mc:Fallback>
                  <p:oleObj name="" r:id="rId5" imgW="3657600" imgH="9448800" progId="Equation.3">
                    <p:embed/>
                    <p:pic>
                      <p:nvPicPr>
                        <p:cNvPr id="0" name="Picture 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0"/>
                          <a:ext cx="720" cy="186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4104" name="对象 175128"/>
            <p:cNvGraphicFramePr>
              <a:graphicFrameLocks noChangeAspect="1"/>
            </p:cNvGraphicFramePr>
            <p:nvPr/>
          </p:nvGraphicFramePr>
          <p:xfrm>
            <a:off x="1082" y="39"/>
            <a:ext cx="659" cy="186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9" name="" r:id="rId6" imgW="3352800" imgH="9448800" progId="Equation.3">
                    <p:embed/>
                  </p:oleObj>
                </mc:Choice>
                <mc:Fallback>
                  <p:oleObj name="" r:id="rId6" imgW="3352800" imgH="9448800" progId="Equation.3">
                    <p:embed/>
                    <p:pic>
                      <p:nvPicPr>
                        <p:cNvPr id="0" name="Picture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82" y="39"/>
                          <a:ext cx="659" cy="186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12" name="Text Box 2"/>
          <p:cNvSpPr txBox="1">
            <a:spLocks noChangeArrowheads="1"/>
          </p:cNvSpPr>
          <p:nvPr/>
        </p:nvSpPr>
        <p:spPr bwMode="auto">
          <a:xfrm>
            <a:off x="611560" y="918468"/>
            <a:ext cx="8332788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以1个圆为单位“1”，在下面的图中涂上颜色表示相应的分数。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5113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1561" y="2070448"/>
            <a:ext cx="8181975" cy="1653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6140" name="Text Box 6"/>
          <p:cNvSpPr txBox="1">
            <a:spLocks noChangeArrowheads="1"/>
          </p:cNvSpPr>
          <p:nvPr/>
        </p:nvSpPr>
        <p:spPr bwMode="auto">
          <a:xfrm>
            <a:off x="611560" y="3859186"/>
            <a:ext cx="833278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每个分数里各有几个它的分数单位？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76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40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3629" y="1409803"/>
            <a:ext cx="8201025" cy="1402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6"/>
          <p:cNvGrpSpPr/>
          <p:nvPr/>
        </p:nvGrpSpPr>
        <p:grpSpPr bwMode="auto">
          <a:xfrm>
            <a:off x="539752" y="2859744"/>
            <a:ext cx="945900" cy="624607"/>
            <a:chOff x="113" y="-28"/>
            <a:chExt cx="1491" cy="1311"/>
          </a:xfrm>
        </p:grpSpPr>
        <p:sp>
          <p:nvSpPr>
            <p:cNvPr id="176139" name="Text Box 7"/>
            <p:cNvSpPr txBox="1">
              <a:spLocks noChangeArrowheads="1"/>
            </p:cNvSpPr>
            <p:nvPr/>
          </p:nvSpPr>
          <p:spPr bwMode="auto">
            <a:xfrm>
              <a:off x="113" y="-28"/>
              <a:ext cx="1475" cy="12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2个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176140" name="对象 177164"/>
            <p:cNvGraphicFramePr>
              <a:graphicFrameLocks noChangeAspect="1"/>
            </p:cNvGraphicFramePr>
            <p:nvPr/>
          </p:nvGraphicFramePr>
          <p:xfrm>
            <a:off x="1150" y="0"/>
            <a:ext cx="454" cy="12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0" name="" r:id="rId2" imgW="3352800" imgH="9448800" progId="Equation.3">
                    <p:embed/>
                  </p:oleObj>
                </mc:Choice>
                <mc:Fallback>
                  <p:oleObj name="" r:id="rId2" imgW="3352800" imgH="9448800" progId="Equation.3">
                    <p:embed/>
                    <p:pic>
                      <p:nvPicPr>
                        <p:cNvPr id="0" name="Picture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50" y="0"/>
                          <a:ext cx="454" cy="128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Group 9"/>
          <p:cNvGrpSpPr/>
          <p:nvPr/>
        </p:nvGrpSpPr>
        <p:grpSpPr bwMode="auto">
          <a:xfrm>
            <a:off x="2338803" y="2890940"/>
            <a:ext cx="983593" cy="616985"/>
            <a:chOff x="56" y="0"/>
            <a:chExt cx="1548" cy="1295"/>
          </a:xfrm>
        </p:grpSpPr>
        <p:sp>
          <p:nvSpPr>
            <p:cNvPr id="176142" name="Text Box 10"/>
            <p:cNvSpPr txBox="1">
              <a:spLocks noChangeArrowheads="1"/>
            </p:cNvSpPr>
            <p:nvPr/>
          </p:nvSpPr>
          <p:spPr bwMode="auto">
            <a:xfrm>
              <a:off x="56" y="68"/>
              <a:ext cx="1475" cy="12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3个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176143" name="对象 177167"/>
            <p:cNvGraphicFramePr>
              <a:graphicFrameLocks noChangeAspect="1"/>
            </p:cNvGraphicFramePr>
            <p:nvPr/>
          </p:nvGraphicFramePr>
          <p:xfrm>
            <a:off x="1150" y="0"/>
            <a:ext cx="454" cy="12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1" name="" r:id="rId4" imgW="3352800" imgH="9448800" progId="Equation.3">
                    <p:embed/>
                  </p:oleObj>
                </mc:Choice>
                <mc:Fallback>
                  <p:oleObj name="" r:id="rId4" imgW="3352800" imgH="9448800" progId="Equation.3">
                    <p:embed/>
                    <p:pic>
                      <p:nvPicPr>
                        <p:cNvPr id="0" name="Picture 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50" y="0"/>
                          <a:ext cx="454" cy="128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Group 12"/>
          <p:cNvGrpSpPr/>
          <p:nvPr/>
        </p:nvGrpSpPr>
        <p:grpSpPr bwMode="auto">
          <a:xfrm>
            <a:off x="4643216" y="2900464"/>
            <a:ext cx="977874" cy="611268"/>
            <a:chOff x="65" y="0"/>
            <a:chExt cx="1539" cy="1283"/>
          </a:xfrm>
        </p:grpSpPr>
        <p:sp>
          <p:nvSpPr>
            <p:cNvPr id="176145" name="Text Box 13"/>
            <p:cNvSpPr txBox="1">
              <a:spLocks noChangeArrowheads="1"/>
            </p:cNvSpPr>
            <p:nvPr/>
          </p:nvSpPr>
          <p:spPr bwMode="auto">
            <a:xfrm>
              <a:off x="65" y="48"/>
              <a:ext cx="1475" cy="12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4个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176146" name="对象 177170"/>
            <p:cNvGraphicFramePr>
              <a:graphicFrameLocks noChangeAspect="1"/>
            </p:cNvGraphicFramePr>
            <p:nvPr/>
          </p:nvGraphicFramePr>
          <p:xfrm>
            <a:off x="1150" y="0"/>
            <a:ext cx="454" cy="12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2" name="" r:id="rId5" imgW="3352800" imgH="9448800" progId="Equation.3">
                    <p:embed/>
                  </p:oleObj>
                </mc:Choice>
                <mc:Fallback>
                  <p:oleObj name="" r:id="rId5" imgW="3352800" imgH="9448800" progId="Equation.3">
                    <p:embed/>
                    <p:pic>
                      <p:nvPicPr>
                        <p:cNvPr id="0" name="Picture 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50" y="0"/>
                          <a:ext cx="454" cy="128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" name="Group 15"/>
          <p:cNvGrpSpPr/>
          <p:nvPr/>
        </p:nvGrpSpPr>
        <p:grpSpPr bwMode="auto">
          <a:xfrm>
            <a:off x="7234972" y="2854032"/>
            <a:ext cx="972156" cy="611266"/>
            <a:chOff x="74" y="0"/>
            <a:chExt cx="1530" cy="1283"/>
          </a:xfrm>
        </p:grpSpPr>
        <p:sp>
          <p:nvSpPr>
            <p:cNvPr id="176148" name="Text Box 16"/>
            <p:cNvSpPr txBox="1">
              <a:spLocks noChangeArrowheads="1"/>
            </p:cNvSpPr>
            <p:nvPr/>
          </p:nvSpPr>
          <p:spPr bwMode="auto">
            <a:xfrm>
              <a:off x="74" y="12"/>
              <a:ext cx="1475" cy="12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8个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176149" name="对象 177173"/>
            <p:cNvGraphicFramePr>
              <a:graphicFrameLocks noChangeAspect="1"/>
            </p:cNvGraphicFramePr>
            <p:nvPr/>
          </p:nvGraphicFramePr>
          <p:xfrm>
            <a:off x="1150" y="0"/>
            <a:ext cx="454" cy="12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3" name="" r:id="rId6" imgW="3352800" imgH="9448800" progId="Equation.3">
                    <p:embed/>
                  </p:oleObj>
                </mc:Choice>
                <mc:Fallback>
                  <p:oleObj name="" r:id="rId6" imgW="3352800" imgH="9448800" progId="Equation.3">
                    <p:embed/>
                    <p:pic>
                      <p:nvPicPr>
                        <p:cNvPr id="0" name="Picture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50" y="0"/>
                          <a:ext cx="454" cy="128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77175" name="Text Box 18"/>
          <p:cNvSpPr txBox="1">
            <a:spLocks noChangeArrowheads="1"/>
          </p:cNvSpPr>
          <p:nvPr/>
        </p:nvSpPr>
        <p:spPr bwMode="auto">
          <a:xfrm>
            <a:off x="1184192" y="3723881"/>
            <a:ext cx="748506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观察上面的图形，你发现了什么？</a:t>
            </a:r>
            <a:endParaRPr lang="zh-CN" altLang="en-US" sz="3200" b="1" dirty="0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7176" name="Picture 19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37914" y="1468144"/>
            <a:ext cx="8210550" cy="1375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6152" name="Text Box 20"/>
          <p:cNvSpPr txBox="1">
            <a:spLocks noChangeArrowheads="1"/>
          </p:cNvSpPr>
          <p:nvPr/>
        </p:nvSpPr>
        <p:spPr bwMode="auto">
          <a:xfrm>
            <a:off x="323528" y="411510"/>
            <a:ext cx="8468600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以1个圆为单位“1”，在下面的图中涂上颜色表示相应的分数。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1000"/>
                                        <p:tgtEl>
                                          <p:spTgt spid="17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75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8185" name="表格 178184"/>
          <p:cNvGraphicFramePr/>
          <p:nvPr/>
        </p:nvGraphicFramePr>
        <p:xfrm>
          <a:off x="1835697" y="2977100"/>
          <a:ext cx="5616575" cy="2042922"/>
        </p:xfrm>
        <a:graphic>
          <a:graphicData uri="http://schemas.openxmlformats.org/drawingml/2006/table">
            <a:tbl>
              <a:tblPr/>
              <a:tblGrid>
                <a:gridCol w="1520825"/>
                <a:gridCol w="1589088"/>
                <a:gridCol w="2506662"/>
              </a:tblGrid>
              <a:tr h="87325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FFFF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写出</a:t>
                      </a:r>
                      <a:endParaRPr lang="en-US" altLang="zh-CN" sz="2400" b="1" dirty="0" smtClean="0">
                        <a:solidFill>
                          <a:srgbClr val="FFFF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lvl="0" indent="0" algn="ctr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FFFF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分数</a:t>
                      </a:r>
                      <a:endParaRPr lang="zh-CN" altLang="en-US" sz="2400" b="1" dirty="0">
                        <a:solidFill>
                          <a:srgbClr val="FFFF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0" marB="3429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FFFF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概括</a:t>
                      </a:r>
                      <a:endParaRPr lang="en-US" altLang="zh-CN" sz="2400" b="1" dirty="0" smtClean="0">
                        <a:solidFill>
                          <a:srgbClr val="FFFF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lvl="0" indent="0" algn="ctr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FFFF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特征</a:t>
                      </a:r>
                      <a:endParaRPr lang="zh-CN" altLang="en-US" sz="2400" b="1" dirty="0">
                        <a:solidFill>
                          <a:srgbClr val="FFFF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0" marB="3429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FFFF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与“</a:t>
                      </a:r>
                      <a:r>
                        <a:rPr lang="en-US" altLang="zh-CN" sz="2000" b="1" dirty="0">
                          <a:solidFill>
                            <a:srgbClr val="FFFF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lang="en-US" altLang="zh-CN" sz="2000" b="1" dirty="0" smtClean="0">
                          <a:solidFill>
                            <a:srgbClr val="FFFF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”</a:t>
                      </a:r>
                      <a:endParaRPr lang="en-US" altLang="zh-CN" sz="2000" b="1" dirty="0" smtClean="0">
                        <a:solidFill>
                          <a:srgbClr val="FFFF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lvl="0" indent="0" algn="ctr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000" b="1" dirty="0" smtClean="0">
                          <a:solidFill>
                            <a:srgbClr val="FFFF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比较</a:t>
                      </a:r>
                      <a:r>
                        <a:rPr lang="zh-CN" altLang="en-US" sz="2000" b="1" dirty="0">
                          <a:solidFill>
                            <a:srgbClr val="FFFF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大小</a:t>
                      </a:r>
                      <a:endParaRPr lang="zh-CN" altLang="en-US" sz="2000" b="1" dirty="0">
                        <a:solidFill>
                          <a:srgbClr val="FFFF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0" marB="3429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</a:tr>
              <a:tr h="38862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None/>
                      </a:pPr>
                      <a:endParaRPr lang="zh-CN" altLang="en-US" sz="2100">
                        <a:solidFill>
                          <a:srgbClr val="000000"/>
                        </a:solidFill>
                        <a:latin typeface="Calibri" panose="020F0502020204030204" pitchFamily="2"/>
                      </a:endParaRPr>
                    </a:p>
                  </a:txBody>
                  <a:tcPr marT="34290" marB="3429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None/>
                      </a:pPr>
                      <a:endParaRPr lang="zh-CN" altLang="en-US" sz="2100">
                        <a:solidFill>
                          <a:srgbClr val="000000"/>
                        </a:solidFill>
                        <a:latin typeface="Calibri" panose="020F0502020204030204" pitchFamily="2"/>
                      </a:endParaRPr>
                    </a:p>
                  </a:txBody>
                  <a:tcPr marT="34290" marB="3429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None/>
                      </a:pPr>
                      <a:endParaRPr lang="zh-CN" altLang="en-US" sz="2100" dirty="0">
                        <a:solidFill>
                          <a:srgbClr val="000000"/>
                        </a:solidFill>
                        <a:latin typeface="Calibri" panose="020F0502020204030204" pitchFamily="2"/>
                      </a:endParaRPr>
                    </a:p>
                  </a:txBody>
                  <a:tcPr marT="34290" marB="3429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390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None/>
                      </a:pPr>
                      <a:endParaRPr lang="zh-CN" altLang="en-US" sz="2100">
                        <a:solidFill>
                          <a:srgbClr val="000000"/>
                        </a:solidFill>
                        <a:latin typeface="Calibri" panose="020F0502020204030204" pitchFamily="2"/>
                      </a:endParaRPr>
                    </a:p>
                  </a:txBody>
                  <a:tcPr marT="34290" marB="3429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None/>
                      </a:pPr>
                      <a:endParaRPr lang="zh-CN" altLang="en-US" sz="2100" dirty="0">
                        <a:solidFill>
                          <a:srgbClr val="000000"/>
                        </a:solidFill>
                        <a:latin typeface="Calibri" panose="020F0502020204030204" pitchFamily="2"/>
                      </a:endParaRPr>
                    </a:p>
                  </a:txBody>
                  <a:tcPr marT="34290" marB="3429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None/>
                      </a:pPr>
                      <a:endParaRPr lang="zh-CN" altLang="en-US" sz="2100">
                        <a:solidFill>
                          <a:srgbClr val="000000"/>
                        </a:solidFill>
                        <a:latin typeface="Calibri" panose="020F0502020204030204" pitchFamily="2"/>
                      </a:endParaRPr>
                    </a:p>
                  </a:txBody>
                  <a:tcPr marT="34290" marB="3429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390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None/>
                      </a:pPr>
                      <a:endParaRPr lang="zh-CN" altLang="en-US" sz="2100">
                        <a:solidFill>
                          <a:srgbClr val="000000"/>
                        </a:solidFill>
                        <a:latin typeface="Calibri" panose="020F0502020204030204" pitchFamily="2"/>
                      </a:endParaRPr>
                    </a:p>
                  </a:txBody>
                  <a:tcPr marT="34290" marB="3429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None/>
                      </a:pPr>
                      <a:endParaRPr lang="zh-CN" altLang="en-US" sz="2100">
                        <a:solidFill>
                          <a:srgbClr val="000000"/>
                        </a:solidFill>
                        <a:latin typeface="Calibri" panose="020F0502020204030204" pitchFamily="2"/>
                      </a:endParaRPr>
                    </a:p>
                  </a:txBody>
                  <a:tcPr marT="34290" marB="3429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None/>
                      </a:pPr>
                      <a:endParaRPr lang="zh-CN" altLang="en-US" sz="2100" dirty="0">
                        <a:solidFill>
                          <a:srgbClr val="000000"/>
                        </a:solidFill>
                        <a:latin typeface="Calibri" panose="020F0502020204030204" pitchFamily="2"/>
                      </a:endParaRPr>
                    </a:p>
                  </a:txBody>
                  <a:tcPr marT="34290" marB="3429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77183" name="Text Box 3"/>
          <p:cNvSpPr txBox="1">
            <a:spLocks noChangeArrowheads="1"/>
          </p:cNvSpPr>
          <p:nvPr/>
        </p:nvSpPr>
        <p:spPr bwMode="auto">
          <a:xfrm>
            <a:off x="179512" y="195486"/>
            <a:ext cx="8172450" cy="28623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小组合作学习要求</a:t>
            </a:r>
            <a:endParaRPr lang="zh-CN" altLang="en-US" sz="2400" b="1" dirty="0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请同学们独立思考2分钟。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在小组内交流你的发现。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每个小组的记录员记录答案，完成“探究报告单”。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全班交流（每个小组的发言人汇报“探究报告单”）。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210" name="表格 179209"/>
          <p:cNvGraphicFramePr/>
          <p:nvPr/>
        </p:nvGraphicFramePr>
        <p:xfrm>
          <a:off x="539503" y="1635649"/>
          <a:ext cx="8208963" cy="1999061"/>
        </p:xfrm>
        <a:graphic>
          <a:graphicData uri="http://schemas.openxmlformats.org/drawingml/2006/table">
            <a:tbl>
              <a:tblPr/>
              <a:tblGrid>
                <a:gridCol w="1985963"/>
                <a:gridCol w="2709862"/>
                <a:gridCol w="3513138"/>
              </a:tblGrid>
              <a:tr h="434579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100" b="1" dirty="0">
                          <a:solidFill>
                            <a:srgbClr val="FFFF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写出分数</a:t>
                      </a:r>
                      <a:endParaRPr lang="zh-CN" altLang="en-US" sz="2100" b="1" dirty="0">
                        <a:solidFill>
                          <a:srgbClr val="FFFF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0" marB="3429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100" b="1">
                          <a:solidFill>
                            <a:srgbClr val="FFFF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概括特征</a:t>
                      </a:r>
                      <a:endParaRPr lang="zh-CN" altLang="en-US" sz="2100" b="1">
                        <a:solidFill>
                          <a:srgbClr val="FFFF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0" marB="3429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100" b="1" dirty="0">
                          <a:solidFill>
                            <a:srgbClr val="FFFF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与“</a:t>
                      </a:r>
                      <a:r>
                        <a:rPr lang="en-US" altLang="zh-CN" sz="2100" b="1" dirty="0">
                          <a:solidFill>
                            <a:srgbClr val="FFFF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1”</a:t>
                      </a:r>
                      <a:r>
                        <a:rPr lang="zh-CN" altLang="en-US" sz="2100" b="1" dirty="0">
                          <a:solidFill>
                            <a:srgbClr val="FFFF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比较大小</a:t>
                      </a:r>
                      <a:endParaRPr lang="zh-CN" altLang="en-US" sz="2100" b="1" dirty="0">
                        <a:solidFill>
                          <a:srgbClr val="FFFF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0" marB="3429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</a:tr>
              <a:tr h="521494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20000"/>
                        </a:spcBef>
                        <a:buNone/>
                      </a:pPr>
                      <a:endParaRPr lang="en-US" altLang="zh-CN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lvl="0" indent="0" algn="ctr">
                        <a:spcBef>
                          <a:spcPct val="20000"/>
                        </a:spcBef>
                        <a:buNone/>
                      </a:pPr>
                      <a:endParaRPr lang="zh-CN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4290" marB="3429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20000"/>
                        </a:spcBef>
                        <a:buNone/>
                      </a:pPr>
                      <a:endParaRPr lang="zh-CN" altLang="en-US" sz="1200" b="1">
                        <a:solidFill>
                          <a:srgbClr val="000000"/>
                        </a:solidFill>
                        <a:latin typeface="Calibri" panose="020F0502020204030204" pitchFamily="2"/>
                        <a:ea typeface="微软雅黑" panose="020B0503020204020204" pitchFamily="34" charset="-122"/>
                      </a:endParaRPr>
                    </a:p>
                  </a:txBody>
                  <a:tcPr marT="34290" marB="3429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20000"/>
                        </a:spcBef>
                        <a:buNone/>
                      </a:pPr>
                      <a:endParaRPr lang="zh-CN" altLang="en-US" sz="1200" b="1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4290" marB="3429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521494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20000"/>
                        </a:spcBef>
                        <a:buNone/>
                      </a:pPr>
                      <a:endParaRPr lang="en-US" altLang="zh-CN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lvl="0" indent="0" algn="ctr">
                        <a:spcBef>
                          <a:spcPct val="20000"/>
                        </a:spcBef>
                        <a:buNone/>
                      </a:pPr>
                      <a:endParaRPr lang="zh-CN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4290" marB="3429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20000"/>
                        </a:spcBef>
                        <a:buNone/>
                      </a:pPr>
                      <a:endParaRPr lang="zh-CN" altLang="en-US" sz="1200" b="1">
                        <a:solidFill>
                          <a:srgbClr val="000000"/>
                        </a:solidFill>
                        <a:latin typeface="Calibri" panose="020F0502020204030204" pitchFamily="2"/>
                        <a:ea typeface="微软雅黑" panose="020B0503020204020204" pitchFamily="34" charset="-122"/>
                      </a:endParaRPr>
                    </a:p>
                  </a:txBody>
                  <a:tcPr marT="34290" marB="3429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20000"/>
                        </a:spcBef>
                        <a:buNone/>
                      </a:pPr>
                      <a:endParaRPr lang="zh-CN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4290" marB="3429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521494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20000"/>
                        </a:spcBef>
                        <a:buNone/>
                      </a:pPr>
                      <a:endParaRPr lang="en-US" altLang="zh-CN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lvl="0" indent="0" algn="ctr">
                        <a:spcBef>
                          <a:spcPct val="20000"/>
                        </a:spcBef>
                        <a:buNone/>
                      </a:pPr>
                      <a:endParaRPr lang="zh-CN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4290" marB="3429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20000"/>
                        </a:spcBef>
                        <a:buNone/>
                      </a:pPr>
                      <a:endParaRPr lang="zh-CN" altLang="en-US" sz="1200" b="1">
                        <a:solidFill>
                          <a:srgbClr val="000000"/>
                        </a:solidFill>
                        <a:latin typeface="Calibri" panose="020F0502020204030204" pitchFamily="2"/>
                        <a:ea typeface="微软雅黑" panose="020B0503020204020204" pitchFamily="34" charset="-122"/>
                      </a:endParaRPr>
                    </a:p>
                  </a:txBody>
                  <a:tcPr marT="34290" marB="3429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20000"/>
                        </a:spcBef>
                        <a:buNone/>
                      </a:pPr>
                      <a:endParaRPr lang="zh-CN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4290" marB="3429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78207" name="Text Box 47"/>
          <p:cNvSpPr txBox="1">
            <a:spLocks noChangeArrowheads="1"/>
          </p:cNvSpPr>
          <p:nvPr/>
        </p:nvSpPr>
        <p:spPr bwMode="auto">
          <a:xfrm>
            <a:off x="179518" y="483521"/>
            <a:ext cx="514032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 dirty="0" smtClean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探究报告单</a:t>
            </a:r>
            <a:endParaRPr lang="zh-CN" altLang="en-US" sz="3600" b="1" dirty="0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79233" name="对象 179232"/>
          <p:cNvGraphicFramePr>
            <a:graphicFrameLocks noChangeAspect="1"/>
          </p:cNvGraphicFramePr>
          <p:nvPr/>
        </p:nvGraphicFramePr>
        <p:xfrm>
          <a:off x="1071319" y="3101305"/>
          <a:ext cx="277813" cy="5393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4" name="" r:id="rId1" imgW="3657600" imgH="9448800" progId="Equation.3">
                  <p:embed/>
                </p:oleObj>
              </mc:Choice>
              <mc:Fallback>
                <p:oleObj name="" r:id="rId1" imgW="3657600" imgH="9448800" progId="Equation.3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1319" y="3101305"/>
                        <a:ext cx="277813" cy="53935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9234" name="对象 179233"/>
          <p:cNvGraphicFramePr>
            <a:graphicFrameLocks noChangeAspect="1"/>
          </p:cNvGraphicFramePr>
          <p:nvPr/>
        </p:nvGraphicFramePr>
        <p:xfrm>
          <a:off x="1379288" y="2053556"/>
          <a:ext cx="295275" cy="5726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5" name="" r:id="rId3" imgW="3657600" imgH="9448800" progId="Equation.3">
                  <p:embed/>
                </p:oleObj>
              </mc:Choice>
              <mc:Fallback>
                <p:oleObj name="" r:id="rId3" imgW="3657600" imgH="9448800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9288" y="2053556"/>
                        <a:ext cx="295275" cy="5726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9235" name="对象 179234"/>
          <p:cNvGraphicFramePr>
            <a:graphicFrameLocks noChangeAspect="1"/>
          </p:cNvGraphicFramePr>
          <p:nvPr/>
        </p:nvGraphicFramePr>
        <p:xfrm>
          <a:off x="1388819" y="2571477"/>
          <a:ext cx="257175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6" name="" r:id="rId5" imgW="3352800" imgH="9448800" progId="Equation.3">
                  <p:embed/>
                </p:oleObj>
              </mc:Choice>
              <mc:Fallback>
                <p:oleObj name="" r:id="rId5" imgW="3352800" imgH="9448800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8819" y="2571477"/>
                        <a:ext cx="257175" cy="547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9236" name="对象 179235"/>
          <p:cNvGraphicFramePr>
            <a:graphicFrameLocks noChangeAspect="1"/>
          </p:cNvGraphicFramePr>
          <p:nvPr/>
        </p:nvGraphicFramePr>
        <p:xfrm>
          <a:off x="1734892" y="3090590"/>
          <a:ext cx="269875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7" name="" r:id="rId7" imgW="3352800" imgH="9448800" progId="Equation.3">
                  <p:embed/>
                </p:oleObj>
              </mc:Choice>
              <mc:Fallback>
                <p:oleObj name="" r:id="rId7" imgW="3352800" imgH="9448800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4892" y="3090590"/>
                        <a:ext cx="269875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9237" name="Text Box 52"/>
          <p:cNvSpPr txBox="1">
            <a:spLocks noChangeArrowheads="1"/>
          </p:cNvSpPr>
          <p:nvPr/>
        </p:nvSpPr>
        <p:spPr bwMode="auto">
          <a:xfrm>
            <a:off x="2569912" y="2113087"/>
            <a:ext cx="264953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分子比分母小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9238" name="Text Box 53"/>
          <p:cNvSpPr txBox="1">
            <a:spLocks noChangeArrowheads="1"/>
          </p:cNvSpPr>
          <p:nvPr/>
        </p:nvSpPr>
        <p:spPr bwMode="auto">
          <a:xfrm>
            <a:off x="2554037" y="2626247"/>
            <a:ext cx="264953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分子等于分母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9239" name="Text Box 54"/>
          <p:cNvSpPr txBox="1">
            <a:spLocks noChangeArrowheads="1"/>
          </p:cNvSpPr>
          <p:nvPr/>
        </p:nvSpPr>
        <p:spPr bwMode="auto">
          <a:xfrm>
            <a:off x="2554037" y="3173934"/>
            <a:ext cx="264953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分子比分母大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9240" name="Text Box 55"/>
          <p:cNvSpPr txBox="1">
            <a:spLocks noChangeArrowheads="1"/>
          </p:cNvSpPr>
          <p:nvPr/>
        </p:nvSpPr>
        <p:spPr bwMode="auto">
          <a:xfrm>
            <a:off x="5824288" y="2122612"/>
            <a:ext cx="180850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比“1”小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9241" name="Text Box 56"/>
          <p:cNvSpPr txBox="1">
            <a:spLocks noChangeArrowheads="1"/>
          </p:cNvSpPr>
          <p:nvPr/>
        </p:nvSpPr>
        <p:spPr bwMode="auto">
          <a:xfrm>
            <a:off x="5824288" y="2645297"/>
            <a:ext cx="180850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等于“1”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9242" name="Text Box 57"/>
          <p:cNvSpPr txBox="1">
            <a:spLocks noChangeArrowheads="1"/>
          </p:cNvSpPr>
          <p:nvPr/>
        </p:nvSpPr>
        <p:spPr bwMode="auto">
          <a:xfrm>
            <a:off x="5795713" y="3184649"/>
            <a:ext cx="180850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比“1”大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37" grpId="0" bldLvl="0"/>
      <p:bldP spid="179238" grpId="0" bldLvl="0"/>
      <p:bldP spid="179239" grpId="0" bldLvl="0"/>
      <p:bldP spid="179240" grpId="0" bldLvl="0"/>
      <p:bldP spid="179241" grpId="0" bldLvl="0"/>
      <p:bldP spid="179242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209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5536" y="1059582"/>
            <a:ext cx="8342312" cy="113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35" name="Text Box 4"/>
          <p:cNvSpPr txBox="1">
            <a:spLocks noChangeArrowheads="1"/>
          </p:cNvSpPr>
          <p:nvPr/>
        </p:nvSpPr>
        <p:spPr bwMode="auto">
          <a:xfrm>
            <a:off x="755651" y="1491630"/>
            <a:ext cx="234872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分子比分母小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0236" name="Text Box 5"/>
          <p:cNvSpPr txBox="1">
            <a:spLocks noChangeArrowheads="1"/>
          </p:cNvSpPr>
          <p:nvPr/>
        </p:nvSpPr>
        <p:spPr bwMode="auto">
          <a:xfrm>
            <a:off x="3276602" y="1491630"/>
            <a:ext cx="27093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分子和分母相等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0237" name="Text Box 6"/>
          <p:cNvSpPr txBox="1">
            <a:spLocks noChangeArrowheads="1"/>
          </p:cNvSpPr>
          <p:nvPr/>
        </p:nvSpPr>
        <p:spPr bwMode="auto">
          <a:xfrm>
            <a:off x="6084888" y="1491630"/>
            <a:ext cx="234872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分子比分母大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0238" name="Text Box 7"/>
          <p:cNvSpPr txBox="1">
            <a:spLocks noChangeArrowheads="1"/>
          </p:cNvSpPr>
          <p:nvPr/>
        </p:nvSpPr>
        <p:spPr bwMode="auto">
          <a:xfrm>
            <a:off x="806450" y="2283721"/>
            <a:ext cx="76073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分子比分母小的分数叫做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真分数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0239" name="Text Box 8"/>
          <p:cNvSpPr txBox="1">
            <a:spLocks noChangeArrowheads="1"/>
          </p:cNvSpPr>
          <p:nvPr/>
        </p:nvSpPr>
        <p:spPr bwMode="auto">
          <a:xfrm>
            <a:off x="823913" y="3296942"/>
            <a:ext cx="841375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分子比分母大或者相等的分数叫做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假分数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0240" name="Text Box 9"/>
          <p:cNvSpPr txBox="1">
            <a:spLocks noChangeArrowheads="1"/>
          </p:cNvSpPr>
          <p:nvPr/>
        </p:nvSpPr>
        <p:spPr bwMode="auto">
          <a:xfrm>
            <a:off x="820738" y="2767115"/>
            <a:ext cx="359886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真分数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小于1。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0241" name="Text Box 10"/>
          <p:cNvSpPr txBox="1">
            <a:spLocks noChangeArrowheads="1"/>
          </p:cNvSpPr>
          <p:nvPr/>
        </p:nvSpPr>
        <p:spPr bwMode="auto">
          <a:xfrm>
            <a:off x="820742" y="3838677"/>
            <a:ext cx="485933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假分数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大于1或等于1。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9217" name="Text Box 11"/>
          <p:cNvSpPr txBox="1">
            <a:spLocks noChangeArrowheads="1"/>
          </p:cNvSpPr>
          <p:nvPr/>
        </p:nvSpPr>
        <p:spPr bwMode="auto">
          <a:xfrm>
            <a:off x="279407" y="406965"/>
            <a:ext cx="540067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独立完成课本填表格。</a:t>
            </a:r>
            <a:endParaRPr lang="zh-CN" altLang="en-US" sz="3200" b="1" dirty="0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80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80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80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8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36" grpId="0" bldLvl="0"/>
      <p:bldP spid="180237" grpId="0" bldLvl="0"/>
      <p:bldP spid="180238" grpId="0" bldLvl="0"/>
      <p:bldP spid="180239" grpId="0" bldLvl="0"/>
      <p:bldP spid="180240" grpId="0" bldLvl="0"/>
      <p:bldP spid="180241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233" name="Picture 4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177" y="915566"/>
            <a:ext cx="85693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0234" name="Picture 5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6544" y="2726484"/>
            <a:ext cx="5934075" cy="597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1261" name="Picture 7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99887" y="3212257"/>
            <a:ext cx="3076575" cy="127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1262" name="Text Box 8"/>
          <p:cNvSpPr txBox="1">
            <a:spLocks noChangeArrowheads="1"/>
          </p:cNvSpPr>
          <p:nvPr/>
        </p:nvSpPr>
        <p:spPr bwMode="auto">
          <a:xfrm>
            <a:off x="804043" y="3396804"/>
            <a:ext cx="4392612" cy="11757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子是分母的倍数的假分数能化成整数。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1263" name="Text Box 9"/>
          <p:cNvSpPr txBox="1">
            <a:spLocks noChangeArrowheads="1"/>
          </p:cNvSpPr>
          <p:nvPr/>
        </p:nvSpPr>
        <p:spPr bwMode="auto">
          <a:xfrm>
            <a:off x="2213744" y="2722913"/>
            <a:ext cx="4700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264" name="Text Box 10"/>
          <p:cNvSpPr txBox="1">
            <a:spLocks noChangeArrowheads="1"/>
          </p:cNvSpPr>
          <p:nvPr/>
        </p:nvSpPr>
        <p:spPr bwMode="auto">
          <a:xfrm>
            <a:off x="5196656" y="2715769"/>
            <a:ext cx="4700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265" name="Text Box 11"/>
          <p:cNvSpPr txBox="1">
            <a:spLocks noChangeArrowheads="1"/>
          </p:cNvSpPr>
          <p:nvPr/>
        </p:nvSpPr>
        <p:spPr bwMode="auto">
          <a:xfrm>
            <a:off x="468318" y="1923681"/>
            <a:ext cx="156527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真分数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1266" name="Text Box 12"/>
          <p:cNvSpPr txBox="1">
            <a:spLocks noChangeArrowheads="1"/>
          </p:cNvSpPr>
          <p:nvPr/>
        </p:nvSpPr>
        <p:spPr bwMode="auto">
          <a:xfrm>
            <a:off x="5921380" y="1937968"/>
            <a:ext cx="156527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真分数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1267" name="Text Box 13"/>
          <p:cNvSpPr txBox="1">
            <a:spLocks noChangeArrowheads="1"/>
          </p:cNvSpPr>
          <p:nvPr/>
        </p:nvSpPr>
        <p:spPr bwMode="auto">
          <a:xfrm>
            <a:off x="7615243" y="1923681"/>
            <a:ext cx="156527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假分数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1268" name="Text Box 14"/>
          <p:cNvSpPr txBox="1">
            <a:spLocks noChangeArrowheads="1"/>
          </p:cNvSpPr>
          <p:nvPr/>
        </p:nvSpPr>
        <p:spPr bwMode="auto">
          <a:xfrm>
            <a:off x="4076699" y="1929633"/>
            <a:ext cx="156527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假分数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1269" name="Text Box 15"/>
          <p:cNvSpPr txBox="1">
            <a:spLocks noChangeArrowheads="1"/>
          </p:cNvSpPr>
          <p:nvPr/>
        </p:nvSpPr>
        <p:spPr bwMode="auto">
          <a:xfrm>
            <a:off x="2243139" y="1923681"/>
            <a:ext cx="156527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假分数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81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81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62" grpId="0" bldLvl="0"/>
      <p:bldP spid="181263" grpId="0" bldLvl="0"/>
      <p:bldP spid="181264" grpId="0" bldLvl="0"/>
      <p:bldP spid="181265" grpId="0" bldLvl="0"/>
      <p:bldP spid="181266" grpId="0" bldLvl="0"/>
      <p:bldP spid="181267" grpId="0" bldLvl="0"/>
      <p:bldP spid="181268" grpId="0" bldLvl="0"/>
      <p:bldP spid="181269" grpId="0" bldLvl="0"/>
    </p:bldLst>
  </p:timing>
</p:sld>
</file>

<file path=ppt/tags/tag1.xml><?xml version="1.0" encoding="utf-8"?>
<p:tagLst xmlns:p="http://schemas.openxmlformats.org/presentationml/2006/main">
  <p:tag name="KSO_WPP_MARK_KEY" val="96526e19-062b-41d4-bf82-472f1b83107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1035</Words>
  <Application>WPS 演示</Application>
  <PresentationFormat>全屏显示(16:9)</PresentationFormat>
  <Paragraphs>308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19</vt:i4>
      </vt:variant>
      <vt:variant>
        <vt:lpstr>幻灯片标题</vt:lpstr>
      </vt:variant>
      <vt:variant>
        <vt:i4>15</vt:i4>
      </vt:variant>
    </vt:vector>
  </HeadingPairs>
  <TitlesOfParts>
    <vt:vector size="48" baseType="lpstr">
      <vt:lpstr>Arial</vt:lpstr>
      <vt:lpstr>宋体</vt:lpstr>
      <vt:lpstr>Wingdings</vt:lpstr>
      <vt:lpstr>黑体</vt:lpstr>
      <vt:lpstr>华文楷体</vt:lpstr>
      <vt:lpstr>微软雅黑</vt:lpstr>
      <vt:lpstr>楷体</vt:lpstr>
      <vt:lpstr>幼圆</vt:lpstr>
      <vt:lpstr>Calibri</vt:lpstr>
      <vt:lpstr>Arial</vt:lpstr>
      <vt:lpstr>等线</vt:lpstr>
      <vt:lpstr>Arial Unicode MS</vt:lpstr>
      <vt:lpstr>第一PPT模板网-WWW.1PPT.COM</vt:lpstr>
      <vt:lpstr>4_Office 主题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306</cp:revision>
  <dcterms:created xsi:type="dcterms:W3CDTF">2018-07-24T12:10:00Z</dcterms:created>
  <dcterms:modified xsi:type="dcterms:W3CDTF">2023-02-09T05:30:41Z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A9D4B62DC3FE49CF8AACB6371B5EC1DB</vt:lpwstr>
  </property>
  <property fmtid="{D5CDD505-2E9C-101B-9397-08002B2CF9AE}" pid="3" name="KSOProductBuildVer">
    <vt:lpwstr>2052-11.1.0.13703</vt:lpwstr>
  </property>
</Properties>
</file>