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10" r:id="rId5"/>
    <p:sldId id="316" r:id="rId6"/>
    <p:sldId id="307" r:id="rId7"/>
    <p:sldId id="308" r:id="rId8"/>
    <p:sldId id="312" r:id="rId9"/>
    <p:sldId id="313" r:id="rId10"/>
    <p:sldId id="314" r:id="rId11"/>
    <p:sldId id="304" r:id="rId12"/>
    <p:sldId id="317" r:id="rId13"/>
    <p:sldId id="300" r:id="rId14"/>
    <p:sldId id="299" r:id="rId15"/>
    <p:sldId id="31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DF0"/>
    <a:srgbClr val="D5EDEF"/>
    <a:srgbClr val="A5D2CD"/>
    <a:srgbClr val="F8A5C8"/>
    <a:srgbClr val="FFFFFF"/>
    <a:srgbClr val="F369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03" autoAdjust="0"/>
    <p:restoredTop sz="94660"/>
  </p:normalViewPr>
  <p:slideViewPr>
    <p:cSldViewPr snapToGrid="0">
      <p:cViewPr>
        <p:scale>
          <a:sx n="100" d="100"/>
          <a:sy n="100" d="100"/>
        </p:scale>
        <p:origin x="-74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BC222-821E-4E63-8AA5-B71CF09815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8BFCF-3C62-4E26-BB6D-2CE3241276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http://tukuppt.com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83FCCC7-3803-42BA-A04E-C5FF4CDFB71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http://tukuppt.com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83FCCC7-3803-42BA-A04E-C5FF4CDFB71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60601" y="2217740"/>
            <a:ext cx="5060951" cy="1730372"/>
          </a:xfrm>
        </p:spPr>
        <p:txBody>
          <a:bodyPr anchor="b">
            <a:noAutofit/>
          </a:bodyPr>
          <a:lstStyle>
            <a:lvl1pPr algn="ctr">
              <a:lnSpc>
                <a:spcPct val="11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58761" y="4040189"/>
            <a:ext cx="5082511" cy="49371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9601" y="3797301"/>
            <a:ext cx="6813551" cy="73660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419601" y="4576765"/>
            <a:ext cx="6813551" cy="45243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3.wdp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968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24002"/>
            <a:ext cx="105156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658" l="7868" r="100000">
                        <a14:foregroundMark x1="98731" y1="28425" x2="98731" y2="28425"/>
                        <a14:foregroundMark x1="25635" y1="27740" x2="25635" y2="27740"/>
                        <a14:foregroundMark x1="23858" y1="31849" x2="23858" y2="31849"/>
                        <a14:foregroundMark x1="22843" y1="34589" x2="22843" y2="34589"/>
                        <a14:backgroundMark x1="30964" y1="41438" x2="30964" y2="41438"/>
                        <a14:backgroundMark x1="38832" y1="48973" x2="38832" y2="48973"/>
                        <a14:backgroundMark x1="48985" y1="52740" x2="48985" y2="52740"/>
                        <a14:backgroundMark x1="59137" y1="57192" x2="59137" y2="571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01200" y="-1"/>
            <a:ext cx="2587323" cy="19175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5.wmf"/><Relationship Id="rId1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oleObject" Target="../embeddings/oleObject37.bin"/><Relationship Id="rId7" Type="http://schemas.openxmlformats.org/officeDocument/2006/relationships/image" Target="../media/image40.wmf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9.wmf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32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oleObject" Target="../embeddings/oleObject8.bin"/><Relationship Id="rId7" Type="http://schemas.openxmlformats.org/officeDocument/2006/relationships/oleObject" Target="../embeddings/oleObject7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0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6.xml"/><Relationship Id="rId1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8.wmf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6.xml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8.wmf"/><Relationship Id="rId16" Type="http://schemas.openxmlformats.org/officeDocument/2006/relationships/vmlDrawing" Target="../drawings/vmlDrawing4.vml"/><Relationship Id="rId15" Type="http://schemas.openxmlformats.org/officeDocument/2006/relationships/slideLayout" Target="../slideLayouts/slideLayout6.xml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23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22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5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4.bin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13184" y="2232097"/>
            <a:ext cx="6048221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500" dirty="0">
                <a:solidFill>
                  <a:srgbClr val="FF0000"/>
                </a:solidFill>
              </a:rPr>
              <a:t>约     分</a:t>
            </a:r>
            <a:endParaRPr lang="zh-CN" altLang="en-US" sz="85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5487" y="438632"/>
            <a:ext cx="6658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西师版小学五年级下册第二单元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88214" y="4919061"/>
            <a:ext cx="5264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</a:rPr>
              <a:t>（</a:t>
            </a:r>
            <a:r>
              <a:rPr lang="en-US" altLang="zh-CN" sz="2400" dirty="0">
                <a:solidFill>
                  <a:sysClr val="windowText" lastClr="000000"/>
                </a:solidFill>
              </a:rPr>
              <a:t>1</a:t>
            </a:r>
            <a:r>
              <a:rPr lang="zh-CN" altLang="en-US" sz="2400" dirty="0">
                <a:solidFill>
                  <a:sysClr val="windowText" lastClr="000000"/>
                </a:solidFill>
              </a:rPr>
              <a:t>）客车的辆数是货车的几分之几？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229" y="5516645"/>
            <a:ext cx="4649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ysClr val="windowText" lastClr="000000"/>
                </a:solidFill>
              </a:rPr>
              <a:t>（</a:t>
            </a:r>
            <a:r>
              <a:rPr lang="en-US" altLang="zh-CN" sz="2400" dirty="0">
                <a:solidFill>
                  <a:sysClr val="windowText" lastClr="000000"/>
                </a:solidFill>
              </a:rPr>
              <a:t>2</a:t>
            </a:r>
            <a:r>
              <a:rPr lang="zh-CN" altLang="en-US" sz="2400" dirty="0">
                <a:solidFill>
                  <a:sysClr val="windowText" lastClr="000000"/>
                </a:solidFill>
              </a:rPr>
              <a:t>）你还能提出哪些数学问题？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8676" y="1573384"/>
            <a:ext cx="7567737" cy="2971811"/>
            <a:chOff x="1018674" y="2136089"/>
            <a:chExt cx="7567737" cy="2971811"/>
          </a:xfrm>
        </p:grpSpPr>
        <p:grpSp>
          <p:nvGrpSpPr>
            <p:cNvPr id="18" name="组合 17"/>
            <p:cNvGrpSpPr/>
            <p:nvPr/>
          </p:nvGrpSpPr>
          <p:grpSpPr>
            <a:xfrm>
              <a:off x="1018674" y="2136089"/>
              <a:ext cx="7567737" cy="2899611"/>
              <a:chOff x="1018674" y="2136089"/>
              <a:chExt cx="7567737" cy="2899611"/>
            </a:xfrm>
          </p:grpSpPr>
          <p:pic>
            <p:nvPicPr>
              <p:cNvPr id="7" name="Picture 4" descr="数学五年级下册_页面_032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16455" y="2136089"/>
                <a:ext cx="6769956" cy="28996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1018674" y="2161666"/>
                <a:ext cx="53091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FF0000"/>
                    </a:solidFill>
                  </a:rPr>
                  <a:t>2.</a:t>
                </a:r>
                <a:endParaRPr lang="zh-CN" altLang="en-US" sz="36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" name="云形标注 12"/>
            <p:cNvSpPr/>
            <p:nvPr/>
          </p:nvSpPr>
          <p:spPr>
            <a:xfrm>
              <a:off x="2847349" y="3399416"/>
              <a:ext cx="3453063" cy="1708484"/>
            </a:xfrm>
            <a:prstGeom prst="cloudCallout">
              <a:avLst>
                <a:gd name="adj1" fmla="val 65225"/>
                <a:gd name="adj2" fmla="val -3547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/>
                <a:t>停车场有</a:t>
              </a:r>
              <a:r>
                <a:rPr lang="en-US" altLang="zh-CN" sz="2400" dirty="0"/>
                <a:t>42</a:t>
              </a:r>
              <a:r>
                <a:rPr lang="zh-CN" altLang="en-US" sz="2400" dirty="0"/>
                <a:t>辆货车，</a:t>
              </a:r>
              <a:r>
                <a:rPr lang="en-US" altLang="zh-CN" sz="2400" dirty="0"/>
                <a:t>36</a:t>
              </a:r>
              <a:r>
                <a:rPr lang="zh-CN" altLang="en-US" sz="2400" dirty="0"/>
                <a:t>辆客车，</a:t>
              </a:r>
              <a:r>
                <a:rPr lang="en-US" altLang="zh-CN" sz="2400" dirty="0"/>
                <a:t>8</a:t>
              </a:r>
              <a:r>
                <a:rPr lang="zh-CN" altLang="en-US" sz="2400" dirty="0"/>
                <a:t>辆小轿车</a:t>
              </a:r>
              <a:endParaRPr lang="zh-CN" altLang="en-US" sz="2400" dirty="0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2431" y="644578"/>
            <a:ext cx="469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数学日记</a:t>
            </a:r>
            <a:endParaRPr lang="zh-CN" altLang="en-US" sz="4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2429" y="2068637"/>
            <a:ext cx="1004764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ysClr val="windowText" lastClr="000000"/>
                </a:solidFill>
              </a:rPr>
              <a:t>         今天，我学习了</a:t>
            </a:r>
            <a:r>
              <a:rPr lang="en-US" altLang="zh-CN" sz="2800" dirty="0">
                <a:solidFill>
                  <a:sysClr val="windowText" lastClr="000000"/>
                </a:solidFill>
              </a:rPr>
              <a:t>《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约分</a:t>
            </a:r>
            <a:r>
              <a:rPr lang="en-US" altLang="zh-CN" sz="2800" dirty="0">
                <a:solidFill>
                  <a:sysClr val="windowText" lastClr="000000"/>
                </a:solidFill>
              </a:rPr>
              <a:t>》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，知道了约分是把一个  分数变小 的过程；约分是根据分数的基本性质进行的；我还知道像这样的分数            、       、     都是最简分数。约分时，通常约到分子分母   没有公因数   为止。我觉得约成最简分数后，使分数更加简洁，为以后的计算带来方便！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96284" y="3446909"/>
            <a:ext cx="2237845" cy="677029"/>
            <a:chOff x="5554736" y="5726337"/>
            <a:chExt cx="1621034" cy="425973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554736" y="5726337"/>
            <a:ext cx="284439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0" name="公式" r:id="rId1" imgW="4876800" imgH="9448800" progId="Equation.3">
                    <p:embed/>
                  </p:oleObj>
                </mc:Choice>
                <mc:Fallback>
                  <p:oleObj name="公式" r:id="rId1" imgW="4876800" imgH="9448800" progId="Equation.3">
                    <p:embed/>
                    <p:pic>
                      <p:nvPicPr>
                        <p:cNvPr id="0" name="图片 61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554736" y="5726337"/>
                          <a:ext cx="284439" cy="3937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200307" y="5747852"/>
            <a:ext cx="294418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1" name="公式" r:id="rId3" imgW="5181600" imgH="9448800" progId="Equation.3">
                    <p:embed/>
                  </p:oleObj>
                </mc:Choice>
                <mc:Fallback>
                  <p:oleObj name="公式" r:id="rId3" imgW="5181600" imgH="9448800" progId="Equation.3">
                    <p:embed/>
                    <p:pic>
                      <p:nvPicPr>
                        <p:cNvPr id="0" name="图片 614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00307" y="5747852"/>
                          <a:ext cx="294418" cy="3937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831632" y="5758610"/>
            <a:ext cx="344138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2" name="公式" r:id="rId5" imgW="3657600" imgH="9448800" progId="Equation.3">
                    <p:embed/>
                  </p:oleObj>
                </mc:Choice>
                <mc:Fallback>
                  <p:oleObj name="公式" r:id="rId5" imgW="3657600" imgH="9448800" progId="Equation.3">
                    <p:embed/>
                    <p:pic>
                      <p:nvPicPr>
                        <p:cNvPr id="0" name="图片 614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831632" y="5758610"/>
                          <a:ext cx="344138" cy="3937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椭圆 8"/>
          <p:cNvSpPr/>
          <p:nvPr/>
        </p:nvSpPr>
        <p:spPr>
          <a:xfrm>
            <a:off x="8976792" y="2171541"/>
            <a:ext cx="1515979" cy="57751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867360" y="3410790"/>
            <a:ext cx="794089" cy="6617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44097" y="3442870"/>
            <a:ext cx="794089" cy="6617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518827" y="4085763"/>
            <a:ext cx="2057400" cy="6617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DMINI~1\appdata\roaming\360se6\USERDA~1\Temp\118734~1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8604739" y="1910864"/>
            <a:ext cx="2332892" cy="410307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69232" y="698498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defRPr>
            </a:lvl1pPr>
          </a:lstStyle>
          <a:p>
            <a:r>
              <a:rPr lang="zh-CN" altLang="en-US" dirty="0"/>
              <a:t>你知道吗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9233" y="1700464"/>
            <a:ext cx="79769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ysClr val="windowText" lastClr="000000"/>
                </a:solidFill>
                <a:latin typeface="+mj-ea"/>
                <a:ea typeface="+mj-ea"/>
              </a:rPr>
              <a:t>        我国古代的数学专著</a:t>
            </a:r>
            <a:r>
              <a:rPr lang="en-US" altLang="zh-CN" sz="2400" dirty="0">
                <a:solidFill>
                  <a:sysClr val="windowText" lastClr="000000"/>
                </a:solidFill>
                <a:latin typeface="+mj-ea"/>
                <a:ea typeface="+mj-ea"/>
              </a:rPr>
              <a:t>《</a:t>
            </a:r>
            <a:r>
              <a:rPr lang="zh-CN" altLang="en-US" sz="2400" dirty="0">
                <a:solidFill>
                  <a:sysClr val="windowText" lastClr="000000"/>
                </a:solidFill>
                <a:latin typeface="+mj-ea"/>
                <a:ea typeface="+mj-ea"/>
              </a:rPr>
              <a:t>九章算术</a:t>
            </a:r>
            <a:r>
              <a:rPr lang="en-US" altLang="zh-CN" sz="2400" dirty="0">
                <a:solidFill>
                  <a:sysClr val="windowText" lastClr="000000"/>
                </a:solidFill>
                <a:latin typeface="+mj-ea"/>
                <a:ea typeface="+mj-ea"/>
              </a:rPr>
              <a:t>》</a:t>
            </a:r>
            <a:r>
              <a:rPr lang="zh-CN" altLang="en-US" sz="2400" dirty="0">
                <a:solidFill>
                  <a:sysClr val="windowText" lastClr="000000"/>
                </a:solidFill>
                <a:latin typeface="+mj-ea"/>
                <a:ea typeface="+mj-ea"/>
              </a:rPr>
              <a:t>就介绍了“约分术”。“可半者半之，不可半者，副置分母、予之数，以少减多，更相减损，求其等也，以等数约之。”</a:t>
            </a:r>
            <a:endParaRPr lang="en-US" altLang="zh-CN" sz="2400" dirty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ysClr val="windowText" lastClr="000000"/>
                </a:solidFill>
                <a:latin typeface="+mj-ea"/>
                <a:ea typeface="+mj-ea"/>
              </a:rPr>
              <a:t>       意思是说：如果分子、分母全是偶数，就先除以</a:t>
            </a:r>
            <a:r>
              <a:rPr lang="en-US" altLang="zh-CN" sz="2400" dirty="0">
                <a:solidFill>
                  <a:sysClr val="windowText" lastClr="000000"/>
                </a:solidFill>
                <a:latin typeface="+mj-ea"/>
                <a:ea typeface="+mj-ea"/>
              </a:rPr>
              <a:t>2</a:t>
            </a:r>
            <a:r>
              <a:rPr lang="zh-CN" altLang="en-US" sz="2400" dirty="0">
                <a:solidFill>
                  <a:sysClr val="windowText" lastClr="000000"/>
                </a:solidFill>
                <a:latin typeface="+mj-ea"/>
                <a:ea typeface="+mj-ea"/>
              </a:rPr>
              <a:t>；否则以较大的数减去较小的数，把所得的差与上一步的减数比较，并再以大数减小数，如此重复下去当差与减数相等即出现“等数”时，用这个等数约分，这种方法被后人称为“更相减损数”。  </a:t>
            </a:r>
            <a:endParaRPr lang="zh-CN" altLang="en-US" sz="2400" dirty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38851" y="331946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公式" r:id="rId1" imgW="2743200" imgH="5181600" progId="Equation.3">
                  <p:embed/>
                </p:oleObj>
              </mc:Choice>
              <mc:Fallback>
                <p:oleObj name="公式" r:id="rId1" imgW="2743200" imgH="5181600" progId="Equation.3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1" y="3319463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38851" y="331946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公式" r:id="rId3" imgW="2743200" imgH="5181600" progId="Equation.3">
                  <p:embed/>
                </p:oleObj>
              </mc:Choice>
              <mc:Fallback>
                <p:oleObj name="公式" r:id="rId3" imgW="2743200" imgH="5181600" progId="Equation.3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1" y="3319463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038851" y="331946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公式" r:id="rId4" imgW="2743200" imgH="5181600" progId="Equation.3">
                  <p:embed/>
                </p:oleObj>
              </mc:Choice>
              <mc:Fallback>
                <p:oleObj name="公式" r:id="rId4" imgW="2743200" imgH="5181600" progId="Equation.3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1" y="3319463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038851" y="331946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公式" r:id="rId5" imgW="2743200" imgH="5181600" progId="Equation.3">
                  <p:embed/>
                </p:oleObj>
              </mc:Choice>
              <mc:Fallback>
                <p:oleObj name="公式" r:id="rId5" imgW="2743200" imgH="5181600" progId="Equation.3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1" y="3319463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038851" y="3211513"/>
          <a:ext cx="114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公式" r:id="rId6" imgW="2743200" imgH="10363200" progId="Equation.3">
                  <p:embed/>
                </p:oleObj>
              </mc:Choice>
              <mc:Fallback>
                <p:oleObj name="公式" r:id="rId6" imgW="2743200" imgH="10363200" progId="Equation.3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38851" y="3211513"/>
                        <a:ext cx="114300" cy="431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038851" y="331946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公式" r:id="rId8" imgW="2743200" imgH="5181600" progId="Equation.3">
                  <p:embed/>
                </p:oleObj>
              </mc:Choice>
              <mc:Fallback>
                <p:oleObj name="公式" r:id="rId8" imgW="2743200" imgH="5181600" progId="Equation.3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1" y="3319463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05305" y="2754923"/>
            <a:ext cx="91378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</a:rPr>
              <a:t>第一步：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333-259=74</a:t>
            </a: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</a:rPr>
              <a:t>第二步：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259-74=185</a:t>
            </a: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</a:rPr>
              <a:t>第三步：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185-74=111</a:t>
            </a: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</a:rPr>
              <a:t>第四步：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111-74=37</a:t>
            </a: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endParaRPr lang="en-US" altLang="zh-CN" sz="3200" dirty="0">
              <a:solidFill>
                <a:sysClr val="windowText" lastClr="000000"/>
              </a:solidFill>
            </a:endParaRPr>
          </a:p>
          <a:p>
            <a:pPr>
              <a:lnSpc>
                <a:spcPts val="2800"/>
              </a:lnSpc>
            </a:pPr>
            <a:r>
              <a:rPr lang="zh-CN" altLang="en-US" sz="3200" dirty="0">
                <a:solidFill>
                  <a:sysClr val="windowText" lastClr="000000"/>
                </a:solidFill>
              </a:rPr>
              <a:t>第五步：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74-37=37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111258" y="4739515"/>
            <a:ext cx="4968735" cy="1200329"/>
            <a:chOff x="4103077" y="4739513"/>
            <a:chExt cx="4968734" cy="1200329"/>
          </a:xfrm>
        </p:grpSpPr>
        <p:cxnSp>
          <p:nvCxnSpPr>
            <p:cNvPr id="21" name="直接箭头连接符 20"/>
            <p:cNvCxnSpPr/>
            <p:nvPr/>
          </p:nvCxnSpPr>
          <p:spPr>
            <a:xfrm flipV="1">
              <a:off x="4103077" y="5197639"/>
              <a:ext cx="1419418" cy="6521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5546559" y="4739513"/>
              <a:ext cx="35252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ysClr val="windowText" lastClr="000000"/>
                  </a:solidFill>
                </a:rPr>
                <a:t>当减数和差相等时，这个差就是分子和分母的最大公因数。</a:t>
              </a:r>
              <a:endParaRPr lang="zh-CN" altLang="en-US" sz="24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31829" y="745957"/>
            <a:ext cx="4295275" cy="1491915"/>
            <a:chOff x="2631829" y="757678"/>
            <a:chExt cx="4295275" cy="1491915"/>
          </a:xfrm>
        </p:grpSpPr>
        <p:graphicFrame>
          <p:nvGraphicFramePr>
            <p:cNvPr id="32780" name="Object 12"/>
            <p:cNvGraphicFramePr>
              <a:graphicFrameLocks noChangeAspect="1"/>
            </p:cNvGraphicFramePr>
            <p:nvPr/>
          </p:nvGraphicFramePr>
          <p:xfrm>
            <a:off x="2631829" y="757678"/>
            <a:ext cx="1203157" cy="14919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4" name="公式" r:id="rId9" imgW="7315200" imgH="9448800" progId="Equation.3">
                    <p:embed/>
                  </p:oleObj>
                </mc:Choice>
                <mc:Fallback>
                  <p:oleObj name="公式" r:id="rId9" imgW="7315200" imgH="9448800" progId="Equation.3">
                    <p:embed/>
                    <p:pic>
                      <p:nvPicPr>
                        <p:cNvPr id="0" name="图片 717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631829" y="757678"/>
                          <a:ext cx="1203157" cy="149191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3955302" y="1335193"/>
              <a:ext cx="29718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</a:rPr>
                <a:t> 约成最简分数</a:t>
              </a:r>
              <a:endParaRPr lang="zh-CN" altLang="en-US" sz="32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11754" y="471118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ysClr val="windowText" lastClr="000000"/>
                </a:solidFill>
              </a:rPr>
              <a:t>矮和尚</a:t>
            </a:r>
            <a:endParaRPr lang="zh-CN" altLang="en-US" sz="2000" dirty="0">
              <a:solidFill>
                <a:sysClr val="windowText" lastClr="000000"/>
              </a:solidFill>
            </a:endParaRPr>
          </a:p>
        </p:txBody>
      </p:sp>
      <p:grpSp>
        <p:nvGrpSpPr>
          <p:cNvPr id="15" name="组合 30"/>
          <p:cNvGrpSpPr/>
          <p:nvPr/>
        </p:nvGrpSpPr>
        <p:grpSpPr>
          <a:xfrm>
            <a:off x="1130113" y="5099919"/>
            <a:ext cx="2106529" cy="938300"/>
            <a:chOff x="3226423" y="1071813"/>
            <a:chExt cx="2106529" cy="938300"/>
          </a:xfrm>
        </p:grpSpPr>
        <p:sp>
          <p:nvSpPr>
            <p:cNvPr id="26" name="TextBox 25"/>
            <p:cNvSpPr txBox="1"/>
            <p:nvPr/>
          </p:nvSpPr>
          <p:spPr>
            <a:xfrm>
              <a:off x="3226423" y="1340908"/>
              <a:ext cx="17235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ysClr val="windowText" lastClr="000000"/>
                  </a:solidFill>
                </a:rPr>
                <a:t>分得这个饼的</a:t>
              </a:r>
              <a:endParaRPr lang="zh-CN" altLang="en-US" sz="200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4848412" y="1071813"/>
            <a:ext cx="484540" cy="938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2" name="公式" r:id="rId1" imgW="3657600" imgH="9448800" progId="Equation.3">
                    <p:embed/>
                  </p:oleObj>
                </mc:Choice>
                <mc:Fallback>
                  <p:oleObj name="公式" r:id="rId1" imgW="3657600" imgH="9448800" progId="Equation.3">
                    <p:embed/>
                    <p:pic>
                      <p:nvPicPr>
                        <p:cNvPr id="0" name="图片 10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48412" y="1071813"/>
                          <a:ext cx="484540" cy="9383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" name="TextBox 29"/>
          <p:cNvSpPr txBox="1"/>
          <p:nvPr/>
        </p:nvSpPr>
        <p:spPr>
          <a:xfrm>
            <a:off x="5495150" y="471118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ysClr val="windowText" lastClr="000000"/>
                </a:solidFill>
              </a:rPr>
              <a:t>胖和尚</a:t>
            </a:r>
            <a:endParaRPr lang="zh-CN" altLang="en-US" sz="2000" dirty="0">
              <a:solidFill>
                <a:sysClr val="windowText" lastClr="000000"/>
              </a:solidFill>
            </a:endParaRPr>
          </a:p>
        </p:txBody>
      </p:sp>
      <p:grpSp>
        <p:nvGrpSpPr>
          <p:cNvPr id="31" name="组合 32"/>
          <p:cNvGrpSpPr/>
          <p:nvPr/>
        </p:nvGrpSpPr>
        <p:grpSpPr>
          <a:xfrm>
            <a:off x="4930600" y="5092473"/>
            <a:ext cx="2118114" cy="953195"/>
            <a:chOff x="3119434" y="1380175"/>
            <a:chExt cx="2118115" cy="953195"/>
          </a:xfrm>
        </p:grpSpPr>
        <p:sp>
          <p:nvSpPr>
            <p:cNvPr id="33" name="TextBox 32"/>
            <p:cNvSpPr txBox="1"/>
            <p:nvPr/>
          </p:nvSpPr>
          <p:spPr>
            <a:xfrm>
              <a:off x="3119434" y="1656717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ysClr val="windowText" lastClr="000000"/>
                  </a:solidFill>
                </a:rPr>
                <a:t>分得这个饼的</a:t>
              </a:r>
              <a:endParaRPr lang="zh-CN" altLang="en-US" sz="200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4749062" y="1380175"/>
            <a:ext cx="488487" cy="953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" name="公式" r:id="rId3" imgW="3657600" imgH="9448800" progId="Equation.3">
                    <p:embed/>
                  </p:oleObj>
                </mc:Choice>
                <mc:Fallback>
                  <p:oleObj name="公式" r:id="rId3" imgW="3657600" imgH="9448800" progId="Equation.3">
                    <p:embed/>
                    <p:pic>
                      <p:nvPicPr>
                        <p:cNvPr id="0" name="图片 104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749062" y="1380175"/>
                          <a:ext cx="488487" cy="95319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36"/>
          <p:cNvSpPr txBox="1"/>
          <p:nvPr/>
        </p:nvSpPr>
        <p:spPr>
          <a:xfrm>
            <a:off x="9278546" y="471118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ysClr val="windowText" lastClr="000000"/>
                </a:solidFill>
              </a:rPr>
              <a:t>高和尚</a:t>
            </a:r>
            <a:endParaRPr lang="zh-CN" altLang="en-US" sz="2000" dirty="0">
              <a:solidFill>
                <a:sysClr val="windowText" lastClr="000000"/>
              </a:solidFill>
            </a:endParaRPr>
          </a:p>
        </p:txBody>
      </p:sp>
      <p:grpSp>
        <p:nvGrpSpPr>
          <p:cNvPr id="38" name="组合 43"/>
          <p:cNvGrpSpPr/>
          <p:nvPr/>
        </p:nvGrpSpPr>
        <p:grpSpPr>
          <a:xfrm>
            <a:off x="8643284" y="5099732"/>
            <a:ext cx="2224633" cy="938672"/>
            <a:chOff x="2989637" y="1293399"/>
            <a:chExt cx="2224633" cy="938672"/>
          </a:xfrm>
        </p:grpSpPr>
        <p:sp>
          <p:nvSpPr>
            <p:cNvPr id="40" name="TextBox 39"/>
            <p:cNvSpPr txBox="1"/>
            <p:nvPr/>
          </p:nvSpPr>
          <p:spPr>
            <a:xfrm>
              <a:off x="2989637" y="156268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ysClr val="windowText" lastClr="000000"/>
                  </a:solidFill>
                </a:rPr>
                <a:t>分得这个饼的</a:t>
              </a:r>
              <a:endParaRPr lang="zh-CN" altLang="en-US" sz="200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4672698" y="1293399"/>
            <a:ext cx="541572" cy="9386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" name="公式" r:id="rId5" imgW="4876800" imgH="9448800" progId="Equation.3">
                    <p:embed/>
                  </p:oleObj>
                </mc:Choice>
                <mc:Fallback>
                  <p:oleObj name="公式" r:id="rId5" imgW="4876800" imgH="9448800" progId="Equation.3">
                    <p:embed/>
                    <p:pic>
                      <p:nvPicPr>
                        <p:cNvPr id="0" name="图片 104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72698" y="1293399"/>
                          <a:ext cx="541572" cy="93867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TextBox 22"/>
          <p:cNvSpPr txBox="1"/>
          <p:nvPr/>
        </p:nvSpPr>
        <p:spPr>
          <a:xfrm>
            <a:off x="4693009" y="124835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/>
              <a:t>不公平</a:t>
            </a:r>
            <a:endParaRPr lang="zh-CN" altLang="en-US" sz="4000" dirty="0"/>
          </a:p>
        </p:txBody>
      </p:sp>
      <p:sp>
        <p:nvSpPr>
          <p:cNvPr id="24" name="TextBox 23"/>
          <p:cNvSpPr txBox="1"/>
          <p:nvPr/>
        </p:nvSpPr>
        <p:spPr>
          <a:xfrm>
            <a:off x="6160842" y="114007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</a:rPr>
              <a:t>？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5" name="图片 4" descr="图片包含 玩具, 玩偶, 室内, 短棒&#10;&#10;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7026" y="2713612"/>
            <a:ext cx="1600001" cy="1773496"/>
          </a:xfrm>
          <a:prstGeom prst="rect">
            <a:avLst/>
          </a:prstGeom>
        </p:spPr>
      </p:pic>
      <p:pic>
        <p:nvPicPr>
          <p:cNvPr id="7" name="图片 6" descr="图片包含 玩具, 玩偶&#10;&#10;描述已自动生成"/>
          <p:cNvPicPr>
            <a:picLocks noChangeAspect="1"/>
          </p:cNvPicPr>
          <p:nvPr/>
        </p:nvPicPr>
        <p:blipFill rotWithShape="1">
          <a:blip r:embed="rId8" cstate="email"/>
          <a:srcRect t="3942"/>
          <a:stretch>
            <a:fillRect/>
          </a:stretch>
        </p:blipFill>
        <p:spPr>
          <a:xfrm>
            <a:off x="9274683" y="1848678"/>
            <a:ext cx="899739" cy="2525820"/>
          </a:xfrm>
          <a:prstGeom prst="rect">
            <a:avLst/>
          </a:prstGeom>
        </p:spPr>
      </p:pic>
      <p:pic>
        <p:nvPicPr>
          <p:cNvPr id="9" name="图片 8" descr="图片包含 黄色&#10;&#10;描述已自动生成"/>
          <p:cNvPicPr>
            <a:picLocks noChangeAspect="1"/>
          </p:cNvPicPr>
          <p:nvPr/>
        </p:nvPicPr>
        <p:blipFill rotWithShape="1">
          <a:blip r:embed="rId9" cstate="email"/>
          <a:srcRect l="21890" t="11941" r="22517" b="8603"/>
          <a:stretch>
            <a:fillRect/>
          </a:stretch>
        </p:blipFill>
        <p:spPr>
          <a:xfrm>
            <a:off x="4562062" y="2284339"/>
            <a:ext cx="2486652" cy="209016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82882" y="236668"/>
            <a:ext cx="3001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和尚分饼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702067" y="2067709"/>
            <a:ext cx="3000396" cy="271464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8" idx="2"/>
            <a:endCxn id="8" idx="6"/>
          </p:cNvCxnSpPr>
          <p:nvPr/>
        </p:nvCxnSpPr>
        <p:spPr>
          <a:xfrm rot="10800000" flipH="1">
            <a:off x="1702067" y="3425031"/>
            <a:ext cx="3000396" cy="1588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8" idx="4"/>
            <a:endCxn id="8" idx="0"/>
          </p:cNvCxnSpPr>
          <p:nvPr/>
        </p:nvCxnSpPr>
        <p:spPr>
          <a:xfrm rot="5400000" flipH="1">
            <a:off x="1844942" y="3425032"/>
            <a:ext cx="2714644" cy="1588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8" idx="3"/>
            <a:endCxn id="8" idx="7"/>
          </p:cNvCxnSpPr>
          <p:nvPr/>
        </p:nvCxnSpPr>
        <p:spPr>
          <a:xfrm rot="5400000" flipH="1" flipV="1">
            <a:off x="2242492" y="2364231"/>
            <a:ext cx="1919544" cy="2121600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8" idx="1"/>
            <a:endCxn id="8" idx="5"/>
          </p:cNvCxnSpPr>
          <p:nvPr/>
        </p:nvCxnSpPr>
        <p:spPr>
          <a:xfrm rot="16200000" flipH="1">
            <a:off x="2242492" y="2364231"/>
            <a:ext cx="1919544" cy="2121600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 flipH="1" flipV="1">
            <a:off x="1952101" y="2889246"/>
            <a:ext cx="2500328" cy="1143011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 flipH="1">
            <a:off x="1952099" y="2817809"/>
            <a:ext cx="2500330" cy="1285884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773504" y="2924965"/>
            <a:ext cx="2786083" cy="1000132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844944" y="2853527"/>
            <a:ext cx="2786083" cy="1143008"/>
          </a:xfrm>
          <a:prstGeom prst="line">
            <a:avLst/>
          </a:prstGeom>
          <a:ln w="381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饼形 17"/>
          <p:cNvSpPr/>
          <p:nvPr/>
        </p:nvSpPr>
        <p:spPr>
          <a:xfrm flipH="1" flipV="1">
            <a:off x="1773505" y="2139147"/>
            <a:ext cx="2928959" cy="2643206"/>
          </a:xfrm>
          <a:prstGeom prst="pie">
            <a:avLst>
              <a:gd name="adj1" fmla="val 10747567"/>
              <a:gd name="adj2" fmla="val 1620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饼形 18"/>
          <p:cNvSpPr/>
          <p:nvPr/>
        </p:nvSpPr>
        <p:spPr>
          <a:xfrm flipH="1">
            <a:off x="1773505" y="2067709"/>
            <a:ext cx="2928959" cy="2714644"/>
          </a:xfrm>
          <a:prstGeom prst="pie">
            <a:avLst>
              <a:gd name="adj1" fmla="val 10747567"/>
              <a:gd name="adj2" fmla="val 1620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饼形 19"/>
          <p:cNvSpPr/>
          <p:nvPr/>
        </p:nvSpPr>
        <p:spPr>
          <a:xfrm>
            <a:off x="1702067" y="2067709"/>
            <a:ext cx="3000396" cy="2714644"/>
          </a:xfrm>
          <a:prstGeom prst="pie">
            <a:avLst>
              <a:gd name="adj1" fmla="val 10747567"/>
              <a:gd name="adj2" fmla="val 1620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202133" y="2349704"/>
          <a:ext cx="504828" cy="896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公式" r:id="rId1" imgW="3657600" imgH="9448800" progId="Equation.3">
                  <p:embed/>
                </p:oleObj>
              </mc:Choice>
              <mc:Fallback>
                <p:oleObj name="公式" r:id="rId1" imgW="3657600" imgH="9448800" progId="Equation.3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2133" y="2349704"/>
                        <a:ext cx="504828" cy="8967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630892" y="2353932"/>
          <a:ext cx="500067" cy="888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公式" r:id="rId3" imgW="3657600" imgH="9448800" progId="Equation.3">
                  <p:embed/>
                </p:oleObj>
              </mc:Choice>
              <mc:Fallback>
                <p:oleObj name="公式" r:id="rId3" imgW="3657600" imgH="9448800" progId="Equation.3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0892" y="2353932"/>
                        <a:ext cx="500067" cy="8882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643588" y="3567907"/>
          <a:ext cx="474675" cy="822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公式" r:id="rId5" imgW="4876800" imgH="9448800" progId="Equation.3">
                  <p:embed/>
                </p:oleObj>
              </mc:Choice>
              <mc:Fallback>
                <p:oleObj name="公式" r:id="rId5" imgW="4876800" imgH="9448800" progId="Equation.3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43588" y="3567907"/>
                        <a:ext cx="474675" cy="82272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5691031" y="2474840"/>
            <a:ext cx="2839153" cy="1251471"/>
            <a:chOff x="3500430" y="4286664"/>
            <a:chExt cx="2034840" cy="896939"/>
          </a:xfrm>
        </p:grpSpPr>
        <p:sp>
          <p:nvSpPr>
            <p:cNvPr id="25" name="TextBox 24"/>
            <p:cNvSpPr txBox="1"/>
            <p:nvPr/>
          </p:nvSpPr>
          <p:spPr>
            <a:xfrm>
              <a:off x="3500430" y="4429132"/>
              <a:ext cx="1965969" cy="59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   =   =   </a:t>
              </a:r>
              <a:endParaRPr lang="zh-CN" altLang="en-US" sz="4800" dirty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26" name="Object 5"/>
            <p:cNvGraphicFramePr>
              <a:graphicFrameLocks noChangeAspect="1"/>
            </p:cNvGraphicFramePr>
            <p:nvPr/>
          </p:nvGraphicFramePr>
          <p:xfrm>
            <a:off x="3544788" y="4286665"/>
            <a:ext cx="504825" cy="896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" name="公式" r:id="rId7" imgW="3657600" imgH="9448800" progId="Equation.3">
                    <p:embed/>
                  </p:oleObj>
                </mc:Choice>
                <mc:Fallback>
                  <p:oleObj name="公式" r:id="rId7" imgW="3657600" imgH="9448800" progId="Equation.3">
                    <p:embed/>
                    <p:pic>
                      <p:nvPicPr>
                        <p:cNvPr id="0" name="图片 205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44788" y="4286665"/>
                          <a:ext cx="504825" cy="89693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6"/>
            <p:cNvGraphicFramePr>
              <a:graphicFrameLocks noChangeAspect="1"/>
            </p:cNvGraphicFramePr>
            <p:nvPr/>
          </p:nvGraphicFramePr>
          <p:xfrm>
            <a:off x="4227575" y="4286664"/>
            <a:ext cx="500062" cy="889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name="公式" r:id="rId8" imgW="3657600" imgH="9448800" progId="Equation.3">
                    <p:embed/>
                  </p:oleObj>
                </mc:Choice>
                <mc:Fallback>
                  <p:oleObj name="公式" r:id="rId8" imgW="3657600" imgH="9448800" progId="Equation.3">
                    <p:embed/>
                    <p:pic>
                      <p:nvPicPr>
                        <p:cNvPr id="0" name="图片 205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27575" y="4286664"/>
                          <a:ext cx="500062" cy="8890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7"/>
            <p:cNvGraphicFramePr>
              <a:graphicFrameLocks noChangeAspect="1"/>
            </p:cNvGraphicFramePr>
            <p:nvPr/>
          </p:nvGraphicFramePr>
          <p:xfrm>
            <a:off x="5022121" y="4286664"/>
            <a:ext cx="513149" cy="889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2" name="公式" r:id="rId9" imgW="4876800" imgH="9448800" progId="Equation.3">
                    <p:embed/>
                  </p:oleObj>
                </mc:Choice>
                <mc:Fallback>
                  <p:oleObj name="公式" r:id="rId9" imgW="4876800" imgH="9448800" progId="Equation.3">
                    <p:embed/>
                    <p:pic>
                      <p:nvPicPr>
                        <p:cNvPr id="0" name="图片 205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022121" y="4286664"/>
                          <a:ext cx="513149" cy="8890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数学五年级下册_页面_0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799" y="674898"/>
            <a:ext cx="4771813" cy="165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133139" y="4410783"/>
            <a:ext cx="8479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要求：</a:t>
            </a:r>
            <a:r>
              <a:rPr lang="en-US" altLang="zh-CN" sz="2800" dirty="0">
                <a:solidFill>
                  <a:sysClr val="windowText" lastClr="000000"/>
                </a:solidFill>
              </a:rPr>
              <a:t>1. 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把这个分数化成分子分母都比较小的分数</a:t>
            </a:r>
            <a:endParaRPr lang="en-US" altLang="zh-CN" sz="280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ysClr val="windowText" lastClr="000000"/>
                </a:solidFill>
              </a:rPr>
              <a:t>             2. 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写出具体过程，依据是什么？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5937317"/>
            <a:ext cx="5595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先独立思考，再与同桌交流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00210" y="527212"/>
            <a:ext cx="6134759" cy="3580481"/>
            <a:chOff x="4200210" y="527210"/>
            <a:chExt cx="6134758" cy="358048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8293497" y="1461855"/>
              <a:ext cx="2041471" cy="2645836"/>
            </a:xfrm>
            <a:prstGeom prst="rect">
              <a:avLst/>
            </a:prstGeom>
          </p:spPr>
        </p:pic>
        <p:sp>
          <p:nvSpPr>
            <p:cNvPr id="4" name="思想气泡: 云 3"/>
            <p:cNvSpPr/>
            <p:nvPr/>
          </p:nvSpPr>
          <p:spPr>
            <a:xfrm flipH="1">
              <a:off x="4200210" y="527210"/>
              <a:ext cx="4191951" cy="1948069"/>
            </a:xfrm>
            <a:prstGeom prst="cloudCallout">
              <a:avLst>
                <a:gd name="adj1" fmla="val -60874"/>
                <a:gd name="adj2" fmla="val 32126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41625" y="1085745"/>
              <a:ext cx="326243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ysClr val="windowText" lastClr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这堆卡片有</a:t>
              </a:r>
              <a:r>
                <a:rPr lang="en-US" altLang="zh-CN" sz="2400" dirty="0">
                  <a:solidFill>
                    <a:sysClr val="windowText" lastClr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50</a:t>
              </a:r>
              <a:r>
                <a:rPr lang="zh-CN" altLang="en-US" sz="2400" dirty="0">
                  <a:solidFill>
                    <a:sysClr val="windowText" lastClr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张，其中</a:t>
              </a:r>
              <a:endParaRPr lang="en-US" altLang="zh-CN" sz="2400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en-US" altLang="zh-CN" sz="2400" dirty="0">
                  <a:solidFill>
                    <a:sysClr val="windowText" lastClr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30</a:t>
              </a:r>
              <a:r>
                <a:rPr lang="zh-CN" altLang="en-US" sz="2400" dirty="0">
                  <a:solidFill>
                    <a:sysClr val="windowText" lastClr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张是彩色卡片。</a:t>
              </a:r>
              <a:endParaRPr lang="zh-CN" altLang="en-US" sz="2400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39603" y="2881572"/>
            <a:ext cx="3823423" cy="813724"/>
            <a:chOff x="828966" y="2327588"/>
            <a:chExt cx="3823422" cy="813724"/>
          </a:xfrm>
        </p:grpSpPr>
        <p:sp>
          <p:nvSpPr>
            <p:cNvPr id="11" name="文本框 10"/>
            <p:cNvSpPr txBox="1"/>
            <p:nvPr/>
          </p:nvSpPr>
          <p:spPr>
            <a:xfrm>
              <a:off x="828966" y="2463426"/>
              <a:ext cx="3823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ysClr val="windowText" lastClr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彩色卡片占全部卡片的   。</a:t>
              </a:r>
              <a:endParaRPr lang="zh-CN" altLang="en-US" sz="2400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Object 5"/>
                <p:cNvSpPr txBox="1"/>
                <p:nvPr/>
              </p:nvSpPr>
              <p:spPr bwMode="auto">
                <a:xfrm>
                  <a:off x="3980506" y="2327588"/>
                  <a:ext cx="439407" cy="813724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zh-CN" altLang="en-US" sz="2000" i="1" smtClean="0">
                                <a:solidFill>
                                  <a:srgbClr val="000000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30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50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14" name="Object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980506" y="2327588"/>
                  <a:ext cx="439407" cy="813724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数学五年级下册_页面_0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63516" y="2261937"/>
            <a:ext cx="3502024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362117" y="3708558"/>
            <a:ext cx="8903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把一个分数化成和它相等，但分子分母都比较小的分数，叫做约分。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Picture 6" descr="数学五年级下册_页面_0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9527" y="753979"/>
            <a:ext cx="3502024" cy="103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99249" y="580915"/>
            <a:ext cx="6992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把下列各数分类：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287379" y="3477128"/>
            <a:ext cx="3236495" cy="180487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723069" y="3485478"/>
            <a:ext cx="3646843" cy="1828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376979" y="5680039"/>
            <a:ext cx="9025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想一想：为什么这样分？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609261" y="1975913"/>
          <a:ext cx="785987" cy="1216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公式" r:id="rId1" imgW="5181600" imgH="9448800" progId="Equation.3">
                  <p:embed/>
                </p:oleObj>
              </mc:Choice>
              <mc:Fallback>
                <p:oleObj name="公式" r:id="rId1" imgW="5181600" imgH="9448800" progId="Equation.3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9261" y="1975913"/>
                        <a:ext cx="785987" cy="12169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47675" y="1861072"/>
          <a:ext cx="714533" cy="1331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公式" r:id="rId3" imgW="4876800" imgH="9448800" progId="Equation.3">
                  <p:embed/>
                </p:oleObj>
              </mc:Choice>
              <mc:Fallback>
                <p:oleObj name="公式" r:id="rId3" imgW="4876800" imgH="9448800" progId="Equation.3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7675" y="1861072"/>
                        <a:ext cx="714533" cy="13316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86084" y="1900741"/>
          <a:ext cx="654360" cy="126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公式" r:id="rId5" imgW="3352800" imgH="9448800" progId="Equation.3">
                  <p:embed/>
                </p:oleObj>
              </mc:Choice>
              <mc:Fallback>
                <p:oleObj name="公式" r:id="rId5" imgW="3352800" imgH="9448800" progId="Equation.3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86084" y="1900741"/>
                        <a:ext cx="654360" cy="126344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46923" y="1886530"/>
          <a:ext cx="788395" cy="1289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公式" r:id="rId7" imgW="4876800" imgH="9448800" progId="Equation.3">
                  <p:embed/>
                </p:oleObj>
              </mc:Choice>
              <mc:Fallback>
                <p:oleObj name="公式" r:id="rId7" imgW="4876800" imgH="9448800" progId="Equation.3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6923" y="1886530"/>
                        <a:ext cx="788395" cy="12897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050906" y="1913022"/>
          <a:ext cx="698813" cy="1308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公式" r:id="rId9" imgW="5486400" imgH="9448800" progId="Equation.3">
                  <p:embed/>
                </p:oleObj>
              </mc:Choice>
              <mc:Fallback>
                <p:oleObj name="公式" r:id="rId9" imgW="5486400" imgH="9448800" progId="Equation.3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50906" y="1913022"/>
                        <a:ext cx="698813" cy="130859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031743" y="1970909"/>
          <a:ext cx="558807" cy="1294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公式" r:id="rId11" imgW="3657600" imgH="9448800" progId="Equation.3">
                  <p:embed/>
                </p:oleObj>
              </mc:Choice>
              <mc:Fallback>
                <p:oleObj name="公式" r:id="rId11" imgW="3657600" imgH="9448800" progId="Equation.3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31743" y="1970909"/>
                        <a:ext cx="558807" cy="1294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123390" y="1913020"/>
          <a:ext cx="592095" cy="1371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公式" r:id="rId13" imgW="3657600" imgH="9448800" progId="Equation.3">
                  <p:embed/>
                </p:oleObj>
              </mc:Choice>
              <mc:Fallback>
                <p:oleObj name="公式" r:id="rId13" imgW="3657600" imgH="9448800" progId="Equation.3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23390" y="1913020"/>
                        <a:ext cx="592095" cy="13711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883E-6 -1.85185E-6 L -0.00691 0.26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5678E-6 2.96296E-6 L -0.05418 0.2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732E-6 -1.48148E-6 L -0.18354 0.281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4174E-6 4.44444E-6 L -0.20425 0.271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0034E-7 -2.96296E-6 L 0.17377 0.27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1562E-6 4.81481E-6 L 0.00404 0.275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0508E-6 -2.96296E-6 L 0.00299 0.27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44433" y="580915"/>
            <a:ext cx="6992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把下列各数分类：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55093" y="2485293"/>
            <a:ext cx="3415672" cy="190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68068" y="2492322"/>
            <a:ext cx="3848736" cy="19300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476909" y="2806059"/>
          <a:ext cx="785987" cy="1216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公式" r:id="rId1" imgW="5181600" imgH="9448800" progId="Equation.3">
                  <p:embed/>
                </p:oleObj>
              </mc:Choice>
              <mc:Fallback>
                <p:oleObj name="公式" r:id="rId1" imgW="5181600" imgH="9448800" progId="Equation.3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6909" y="2806059"/>
                        <a:ext cx="785987" cy="12169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34058" y="2751377"/>
          <a:ext cx="714533" cy="1331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公式" r:id="rId3" imgW="4876800" imgH="9448800" progId="Equation.3">
                  <p:embed/>
                </p:oleObj>
              </mc:Choice>
              <mc:Fallback>
                <p:oleObj name="公式" r:id="rId3" imgW="4876800" imgH="9448800" progId="Equation.3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34058" y="2751377"/>
                        <a:ext cx="714533" cy="13316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456316" y="2803075"/>
          <a:ext cx="654360" cy="1263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公式" r:id="rId5" imgW="3352800" imgH="9448800" progId="Equation.3">
                  <p:embed/>
                </p:oleObj>
              </mc:Choice>
              <mc:Fallback>
                <p:oleObj name="公式" r:id="rId5" imgW="3352800" imgH="9448800" progId="Equation.3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56316" y="2803075"/>
                        <a:ext cx="654360" cy="126344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41390" y="2800896"/>
          <a:ext cx="619959" cy="1289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公式" r:id="rId7" imgW="4876800" imgH="9448800" progId="Equation.3">
                  <p:embed/>
                </p:oleObj>
              </mc:Choice>
              <mc:Fallback>
                <p:oleObj name="公式" r:id="rId7" imgW="4876800" imgH="9448800" progId="Equation.3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41390" y="2800896"/>
                        <a:ext cx="619959" cy="12897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84421" y="2779262"/>
          <a:ext cx="674755" cy="1308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公式" r:id="rId9" imgW="5486400" imgH="9448800" progId="Equation.3">
                  <p:embed/>
                </p:oleObj>
              </mc:Choice>
              <mc:Fallback>
                <p:oleObj name="公式" r:id="rId9" imgW="5486400" imgH="9448800" progId="Equation.3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84421" y="2779262"/>
                        <a:ext cx="674755" cy="130859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007694" y="2837150"/>
          <a:ext cx="558807" cy="1294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公式" r:id="rId11" imgW="3657600" imgH="9448800" progId="Equation.3">
                  <p:embed/>
                </p:oleObj>
              </mc:Choice>
              <mc:Fallback>
                <p:oleObj name="公式" r:id="rId11" imgW="3657600" imgH="9448800" progId="Equation.3">
                  <p:embed/>
                  <p:pic>
                    <p:nvPicPr>
                      <p:cNvPr id="0" name="图片 4101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07694" y="2837150"/>
                        <a:ext cx="558807" cy="1294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219654" y="2755194"/>
          <a:ext cx="592095" cy="1371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公式" r:id="rId13" imgW="3657600" imgH="9448800" progId="Equation.3">
                  <p:embed/>
                </p:oleObj>
              </mc:Choice>
              <mc:Fallback>
                <p:oleObj name="公式" r:id="rId13" imgW="3657600" imgH="9448800" progId="Equation.3">
                  <p:embed/>
                  <p:pic>
                    <p:nvPicPr>
                      <p:cNvPr id="0" name="图片 4102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19654" y="2755194"/>
                        <a:ext cx="592095" cy="13711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460955" y="162423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最简分数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2286" y="164427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非最简分数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91121" y="4656316"/>
            <a:ext cx="9107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ysClr val="windowText" lastClr="000000"/>
                </a:solidFill>
              </a:rPr>
              <a:t>分子分母只有公因数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1</a:t>
            </a:r>
            <a:r>
              <a:rPr lang="zh-CN" altLang="en-US" sz="3200" dirty="0">
                <a:solidFill>
                  <a:sysClr val="windowText" lastClr="000000"/>
                </a:solidFill>
              </a:rPr>
              <a:t>的分数叫做最简分数。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0958" y="5678973"/>
            <a:ext cx="6906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约分通常约成最简分数。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5021" y="1565652"/>
            <a:ext cx="6992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判断下列分数是不是最简分数：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2120123" y="3429002"/>
          <a:ext cx="831851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公式" r:id="rId1" imgW="5486400" imgH="9448800" progId="Equation.3">
                  <p:embed/>
                </p:oleObj>
              </mc:Choice>
              <mc:Fallback>
                <p:oleObj name="公式" r:id="rId1" imgW="5486400" imgH="9448800" progId="Equation.3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0123" y="3429002"/>
                        <a:ext cx="831851" cy="1216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3435995" y="3416300"/>
          <a:ext cx="554037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公式" r:id="rId3" imgW="3657600" imgH="9448800" progId="Equation.3">
                  <p:embed/>
                </p:oleObj>
              </mc:Choice>
              <mc:Fallback>
                <p:oleObj name="公式" r:id="rId3" imgW="3657600" imgH="9448800" progId="Equation.3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35995" y="3416300"/>
                        <a:ext cx="554037" cy="1216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5837229" y="3416300"/>
          <a:ext cx="831851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公式" r:id="rId5" imgW="5486400" imgH="9448800" progId="Equation.3">
                  <p:embed/>
                </p:oleObj>
              </mc:Choice>
              <mc:Fallback>
                <p:oleObj name="公式" r:id="rId5" imgW="5486400" imgH="9448800" progId="Equation.3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37229" y="3416300"/>
                        <a:ext cx="831851" cy="1216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4361255" y="3428835"/>
          <a:ext cx="10160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公式" r:id="rId7" imgW="6705600" imgH="9448800" progId="Equation.3">
                  <p:embed/>
                </p:oleObj>
              </mc:Choice>
              <mc:Fallback>
                <p:oleObj name="公式" r:id="rId7" imgW="6705600" imgH="9448800" progId="Equation.3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61255" y="3428835"/>
                        <a:ext cx="1016000" cy="1216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7305052" y="3440358"/>
          <a:ext cx="831851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公式" r:id="rId9" imgW="5486400" imgH="9448800" progId="Equation.3">
                  <p:embed/>
                </p:oleObj>
              </mc:Choice>
              <mc:Fallback>
                <p:oleObj name="公式" r:id="rId9" imgW="5486400" imgH="9448800" progId="Equation.3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05052" y="3440358"/>
                        <a:ext cx="831851" cy="1216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21978" y="2334137"/>
            <a:ext cx="5751148" cy="2189729"/>
            <a:chOff x="1022684" y="12031"/>
            <a:chExt cx="5751148" cy="2189729"/>
          </a:xfrm>
        </p:grpSpPr>
        <p:grpSp>
          <p:nvGrpSpPr>
            <p:cNvPr id="16" name="组合 15"/>
            <p:cNvGrpSpPr/>
            <p:nvPr/>
          </p:nvGrpSpPr>
          <p:grpSpPr>
            <a:xfrm>
              <a:off x="1844818" y="982578"/>
              <a:ext cx="4929014" cy="1219182"/>
              <a:chOff x="1844818" y="982578"/>
              <a:chExt cx="4929014" cy="1219182"/>
            </a:xfrm>
          </p:grpSpPr>
          <p:pic>
            <p:nvPicPr>
              <p:cNvPr id="14" name="Picture 4" descr="数学五年级下册_页面_032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027782" y="986582"/>
                <a:ext cx="746050" cy="1153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5" descr="数学五年级下册_页面_032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75710" y="1026533"/>
                <a:ext cx="955357" cy="1175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" name="Picture 4" descr="数学五年级下册_页面_03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68014" y="982578"/>
                <a:ext cx="899304" cy="1153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" name="Picture 4" descr="数学五年级下册_页面_032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44818" y="1014662"/>
                <a:ext cx="803923" cy="1153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1022684" y="12031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FF0000"/>
                  </a:solidFill>
                </a:rPr>
                <a:t>1.</a:t>
              </a:r>
              <a:r>
                <a:rPr lang="zh-CN" altLang="en-US" sz="3600" dirty="0">
                  <a:solidFill>
                    <a:srgbClr val="FF0000"/>
                  </a:solidFill>
                </a:rPr>
                <a:t>化简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_TYPE" val="#NeiR#"/>
  <p:tag name="MH_NUMBER" val="4"/>
  <p:tag name="MH_CATEGORY" val="#XunHChF#"/>
  <p:tag name="MH_LAYOUT" val="SubTitleText"/>
  <p:tag name="MH" val="20160817230343"/>
  <p:tag name="MH_LIBRARY" val="GRAPHIC"/>
</p:tagLst>
</file>

<file path=ppt/tags/tag2.xml><?xml version="1.0" encoding="utf-8"?>
<p:tagLst xmlns:p="http://schemas.openxmlformats.org/presentationml/2006/main">
  <p:tag name="MH_TYPE" val="#NeiR#"/>
  <p:tag name="MH_NUMBER" val="4"/>
  <p:tag name="MH_CATEGORY" val="#XunHChF#"/>
  <p:tag name="MH_LAYOUT" val="SubTitleText"/>
  <p:tag name="MH" val="20160817230343"/>
  <p:tag name="MH_LIBRARY" val="GRAPHIC"/>
</p:tagLst>
</file>

<file path=ppt/tags/tag3.xml><?xml version="1.0" encoding="utf-8"?>
<p:tagLst xmlns:p="http://schemas.openxmlformats.org/presentationml/2006/main">
  <p:tag name="KSO_WPP_MARK_KEY" val="b1d7bcf1-7c5f-4bd3-b929-b96d3d2f6b2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346660"/>
      </a:accent1>
      <a:accent2>
        <a:srgbClr val="E94D26"/>
      </a:accent2>
      <a:accent3>
        <a:srgbClr val="1CA8CE"/>
      </a:accent3>
      <a:accent4>
        <a:srgbClr val="E37D31"/>
      </a:accent4>
      <a:accent5>
        <a:srgbClr val="1B367B"/>
      </a:accent5>
      <a:accent6>
        <a:srgbClr val="476D2D"/>
      </a:accent6>
      <a:hlink>
        <a:srgbClr val="0563C1"/>
      </a:hlink>
      <a:folHlink>
        <a:srgbClr val="954F72"/>
      </a:folHlink>
    </a:clrScheme>
    <a:fontScheme name="自定义 10">
      <a:majorFont>
        <a:latin typeface="Calibri Light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800</Words>
  <Application>WPS 演示</Application>
  <PresentationFormat>自定义</PresentationFormat>
  <Paragraphs>87</Paragraphs>
  <Slides>13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38</vt:i4>
      </vt:variant>
      <vt:variant>
        <vt:lpstr>幻灯片标题</vt:lpstr>
      </vt:variant>
      <vt:variant>
        <vt:i4>13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Cambria Math</vt:lpstr>
      <vt:lpstr>Cambria Math</vt:lpstr>
      <vt:lpstr>Arial Narrow</vt:lpstr>
      <vt:lpstr>Calibri</vt:lpstr>
      <vt:lpstr>华文隶书</vt:lpstr>
      <vt:lpstr>Arial</vt:lpstr>
      <vt:lpstr>Calibri Light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48</cp:revision>
  <dcterms:created xsi:type="dcterms:W3CDTF">2017-05-04T06:06:00Z</dcterms:created>
  <dcterms:modified xsi:type="dcterms:W3CDTF">2023-02-09T05:32:14Z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DB3AF727FB9B4BBB8278F6D8F7644A07</vt:lpwstr>
  </property>
</Properties>
</file>