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1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50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8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1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41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35.wmf"/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652E829F-FCC5-4736-BB21-059A7032E4D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E6243DA-5EF6-42EA-974E-FC4A43BFE2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32739B-234B-4872-8072-214065E03A7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ACD83F9D-B75E-4D27-9980-9D1F411677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8ED81253-F433-4188-9D4D-F0CB402F7E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90ACD82-5EB2-448A-9032-BD6406F6C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BE9E824-5F7A-4A9C-B20F-A9C67FE89A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5.bin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6.xml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9.bin"/><Relationship Id="rId1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3.png"/><Relationship Id="rId10" Type="http://schemas.openxmlformats.org/officeDocument/2006/relationships/vmlDrawing" Target="../drawings/vmlDrawing6.v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7.wmf"/><Relationship Id="rId19" Type="http://schemas.openxmlformats.org/officeDocument/2006/relationships/notesSlide" Target="../notesSlides/notesSlide1.xml"/><Relationship Id="rId18" Type="http://schemas.openxmlformats.org/officeDocument/2006/relationships/vmlDrawing" Target="../drawings/vmlDrawing7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5.wmf"/><Relationship Id="rId17" Type="http://schemas.openxmlformats.org/officeDocument/2006/relationships/vmlDrawing" Target="../drawings/vmlDrawing8.vml"/><Relationship Id="rId16" Type="http://schemas.openxmlformats.org/officeDocument/2006/relationships/slideLayout" Target="../slideLayouts/slideLayout6.xml"/><Relationship Id="rId15" Type="http://schemas.openxmlformats.org/officeDocument/2006/relationships/oleObject" Target="../embeddings/oleObject38.bin"/><Relationship Id="rId14" Type="http://schemas.openxmlformats.org/officeDocument/2006/relationships/image" Target="../media/image41.wmf"/><Relationship Id="rId13" Type="http://schemas.openxmlformats.org/officeDocument/2006/relationships/oleObject" Target="../embeddings/oleObject37.bin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3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39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4.wmf"/><Relationship Id="rId17" Type="http://schemas.openxmlformats.org/officeDocument/2006/relationships/vmlDrawing" Target="../drawings/vmlDrawing10.vml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51.png"/><Relationship Id="rId14" Type="http://schemas.openxmlformats.org/officeDocument/2006/relationships/image" Target="../media/image50.wmf"/><Relationship Id="rId13" Type="http://schemas.openxmlformats.org/officeDocument/2006/relationships/oleObject" Target="../embeddings/oleObject48.bin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4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5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3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副标题 6"/>
          <p:cNvSpPr txBox="1">
            <a:spLocks noChangeArrowheads="1"/>
          </p:cNvSpPr>
          <p:nvPr/>
        </p:nvSpPr>
        <p:spPr bwMode="auto">
          <a:xfrm>
            <a:off x="2417762" y="2676526"/>
            <a:ext cx="430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 dirty="0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31913" y="2427288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文本框 4"/>
          <p:cNvSpPr txBox="1">
            <a:spLocks noChangeArrowheads="1"/>
          </p:cNvSpPr>
          <p:nvPr/>
        </p:nvSpPr>
        <p:spPr bwMode="auto">
          <a:xfrm>
            <a:off x="1656557" y="1419622"/>
            <a:ext cx="59039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 分</a:t>
            </a:r>
            <a:endParaRPr lang="zh-CN" altLang="en-US" sz="5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6913" y="144463"/>
            <a:ext cx="26701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3"/>
          <p:cNvSpPr txBox="1">
            <a:spLocks noChangeArrowheads="1"/>
          </p:cNvSpPr>
          <p:nvPr/>
        </p:nvSpPr>
        <p:spPr bwMode="auto">
          <a:xfrm>
            <a:off x="3292475" y="265113"/>
            <a:ext cx="2471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议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一   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议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文本框 3"/>
          <p:cNvSpPr txBox="1">
            <a:spLocks noChangeArrowheads="1"/>
          </p:cNvSpPr>
          <p:nvPr/>
        </p:nvSpPr>
        <p:spPr bwMode="auto">
          <a:xfrm>
            <a:off x="1187450" y="1131888"/>
            <a:ext cx="68405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比较     和      的大小。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2" name="Object 77"/>
          <p:cNvGraphicFramePr>
            <a:graphicFrameLocks noChangeAspect="1"/>
          </p:cNvGraphicFramePr>
          <p:nvPr/>
        </p:nvGraphicFramePr>
        <p:xfrm>
          <a:off x="2051050" y="1030288"/>
          <a:ext cx="344488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2" imgW="152400" imgH="405765" progId="">
                  <p:embed/>
                </p:oleObj>
              </mc:Choice>
              <mc:Fallback>
                <p:oleObj name="Equation" r:id="rId2" imgW="152400" imgH="405765" progId="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030288"/>
                        <a:ext cx="344488" cy="91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78"/>
          <p:cNvGraphicFramePr>
            <a:graphicFrameLocks noChangeAspect="1"/>
          </p:cNvGraphicFramePr>
          <p:nvPr/>
        </p:nvGraphicFramePr>
        <p:xfrm>
          <a:off x="2908300" y="1030288"/>
          <a:ext cx="3143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4" imgW="139700" imgH="406400" progId="">
                  <p:embed/>
                </p:oleObj>
              </mc:Choice>
              <mc:Fallback>
                <p:oleObj name="Equation" r:id="rId4" imgW="139700" imgH="406400" progId="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1030288"/>
                        <a:ext cx="314325" cy="915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9"/>
          <p:cNvGraphicFramePr>
            <a:graphicFrameLocks noChangeAspect="1"/>
          </p:cNvGraphicFramePr>
          <p:nvPr/>
        </p:nvGraphicFramePr>
        <p:xfrm>
          <a:off x="3082925" y="2112963"/>
          <a:ext cx="1004888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6" imgW="443865" imgH="405765" progId="">
                  <p:embed/>
                </p:oleObj>
              </mc:Choice>
              <mc:Fallback>
                <p:oleObj name="Equation" r:id="rId6" imgW="443865" imgH="405765" progId="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925" y="2112963"/>
                        <a:ext cx="1004888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0"/>
          <p:cNvGraphicFramePr>
            <a:graphicFrameLocks noChangeAspect="1"/>
          </p:cNvGraphicFramePr>
          <p:nvPr/>
        </p:nvGraphicFramePr>
        <p:xfrm>
          <a:off x="5056188" y="2112963"/>
          <a:ext cx="100488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8" imgW="443865" imgH="405765" progId="">
                  <p:embed/>
                </p:oleObj>
              </mc:Choice>
              <mc:Fallback>
                <p:oleObj name="Equation" r:id="rId8" imgW="443865" imgH="405765" progId="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6188" y="2112963"/>
                        <a:ext cx="1004887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1"/>
          <p:cNvGraphicFramePr>
            <a:graphicFrameLocks noChangeAspect="1"/>
          </p:cNvGraphicFramePr>
          <p:nvPr/>
        </p:nvGraphicFramePr>
        <p:xfrm>
          <a:off x="4097338" y="3292475"/>
          <a:ext cx="890587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10" imgW="393065" imgH="405765" progId="">
                  <p:embed/>
                </p:oleObj>
              </mc:Choice>
              <mc:Fallback>
                <p:oleObj name="Equation" r:id="rId10" imgW="393065" imgH="405765" progId="">
                  <p:embed/>
                  <p:pic>
                    <p:nvPicPr>
                      <p:cNvPr id="0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7338" y="3292475"/>
                        <a:ext cx="890587" cy="915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课堂活动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0" name="文本框 2"/>
          <p:cNvSpPr txBox="1">
            <a:spLocks noChangeArrowheads="1"/>
          </p:cNvSpPr>
          <p:nvPr/>
        </p:nvSpPr>
        <p:spPr bwMode="auto">
          <a:xfrm>
            <a:off x="1187450" y="1131888"/>
            <a:ext cx="6840538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想一想，议一议。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）看图写出分数。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）把两个分数通分并在图中表示出来。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1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6825" y="2995613"/>
            <a:ext cx="2719388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813" y="2957513"/>
            <a:ext cx="270986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文本框 7"/>
          <p:cNvSpPr txBox="1">
            <a:spLocks noChangeArrowheads="1"/>
          </p:cNvSpPr>
          <p:nvPr/>
        </p:nvSpPr>
        <p:spPr bwMode="auto">
          <a:xfrm>
            <a:off x="2038350" y="4041775"/>
            <a:ext cx="172878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4" name="文本框 8"/>
          <p:cNvSpPr txBox="1">
            <a:spLocks noChangeArrowheads="1"/>
          </p:cNvSpPr>
          <p:nvPr/>
        </p:nvSpPr>
        <p:spPr bwMode="auto">
          <a:xfrm>
            <a:off x="5572125" y="4041775"/>
            <a:ext cx="172878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47"/>
          <p:cNvGraphicFramePr>
            <a:graphicFrameLocks noChangeAspect="1"/>
          </p:cNvGraphicFramePr>
          <p:nvPr/>
        </p:nvGraphicFramePr>
        <p:xfrm>
          <a:off x="2700338" y="3816350"/>
          <a:ext cx="3778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3" imgW="152400" imgH="405765" progId="">
                  <p:embed/>
                </p:oleObj>
              </mc:Choice>
              <mc:Fallback>
                <p:oleObj name="Equation" r:id="rId3" imgW="152400" imgH="405765" progId="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3816350"/>
                        <a:ext cx="37782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8"/>
          <p:cNvGraphicFramePr>
            <a:graphicFrameLocks noChangeAspect="1"/>
          </p:cNvGraphicFramePr>
          <p:nvPr/>
        </p:nvGraphicFramePr>
        <p:xfrm>
          <a:off x="6156325" y="3816350"/>
          <a:ext cx="3778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152400" imgH="405765" progId="">
                  <p:embed/>
                </p:oleObj>
              </mc:Choice>
              <mc:Fallback>
                <p:oleObj name="Equation" r:id="rId5" imgW="152400" imgH="405765" progId="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816350"/>
                        <a:ext cx="37782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9"/>
          <p:cNvGraphicFramePr>
            <a:graphicFrameLocks noChangeAspect="1"/>
          </p:cNvGraphicFramePr>
          <p:nvPr/>
        </p:nvGraphicFramePr>
        <p:xfrm>
          <a:off x="3508375" y="3816350"/>
          <a:ext cx="6286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7" imgW="254000" imgH="405765" progId="">
                  <p:embed/>
                </p:oleObj>
              </mc:Choice>
              <mc:Fallback>
                <p:oleObj name="Equation" r:id="rId7" imgW="254000" imgH="405765" progId="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75" y="3816350"/>
                        <a:ext cx="62865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2509838" y="3076575"/>
            <a:ext cx="0" cy="8461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48038" y="3076575"/>
            <a:ext cx="0" cy="8461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9" name="文本框 2"/>
          <p:cNvSpPr txBox="1">
            <a:spLocks noChangeArrowheads="1"/>
          </p:cNvSpPr>
          <p:nvPr/>
        </p:nvSpPr>
        <p:spPr bwMode="auto">
          <a:xfrm>
            <a:off x="1187450" y="1131888"/>
            <a:ext cx="27368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通分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170" name="Object 138"/>
          <p:cNvGraphicFramePr>
            <a:graphicFrameLocks noChangeAspect="1"/>
          </p:cNvGraphicFramePr>
          <p:nvPr/>
        </p:nvGraphicFramePr>
        <p:xfrm>
          <a:off x="1273175" y="1724025"/>
          <a:ext cx="8651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1" imgW="431800" imgH="406400" progId="">
                  <p:embed/>
                </p:oleObj>
              </mc:Choice>
              <mc:Fallback>
                <p:oleObj name="Equation" r:id="rId1" imgW="431800" imgH="406400" progId="">
                  <p:embed/>
                  <p:pic>
                    <p:nvPicPr>
                      <p:cNvPr id="0" name="Object 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1724025"/>
                        <a:ext cx="865188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139"/>
          <p:cNvGraphicFramePr>
            <a:graphicFrameLocks noChangeAspect="1"/>
          </p:cNvGraphicFramePr>
          <p:nvPr/>
        </p:nvGraphicFramePr>
        <p:xfrm>
          <a:off x="3225800" y="1724025"/>
          <a:ext cx="863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3" imgW="431800" imgH="406400" progId="">
                  <p:embed/>
                </p:oleObj>
              </mc:Choice>
              <mc:Fallback>
                <p:oleObj name="Equation" r:id="rId3" imgW="431800" imgH="406400" progId="">
                  <p:embed/>
                  <p:pic>
                    <p:nvPicPr>
                      <p:cNvPr id="0" name="Object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724025"/>
                        <a:ext cx="86360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40"/>
          <p:cNvGraphicFramePr>
            <a:graphicFrameLocks noChangeAspect="1"/>
          </p:cNvGraphicFramePr>
          <p:nvPr/>
        </p:nvGraphicFramePr>
        <p:xfrm>
          <a:off x="5106988" y="1724025"/>
          <a:ext cx="8651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5" imgW="431800" imgH="406400" progId="">
                  <p:embed/>
                </p:oleObj>
              </mc:Choice>
              <mc:Fallback>
                <p:oleObj name="Equation" r:id="rId5" imgW="431800" imgH="406400" progId="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6988" y="1724025"/>
                        <a:ext cx="865187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141"/>
          <p:cNvGraphicFramePr>
            <a:graphicFrameLocks noChangeAspect="1"/>
          </p:cNvGraphicFramePr>
          <p:nvPr/>
        </p:nvGraphicFramePr>
        <p:xfrm>
          <a:off x="7092950" y="1724025"/>
          <a:ext cx="863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7" imgW="431800" imgH="406400" progId="">
                  <p:embed/>
                </p:oleObj>
              </mc:Choice>
              <mc:Fallback>
                <p:oleObj name="Equation" r:id="rId7" imgW="431800" imgH="406400" progId="">
                  <p:embed/>
                  <p:pic>
                    <p:nvPicPr>
                      <p:cNvPr id="0" name="Object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1724025"/>
                        <a:ext cx="86360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42"/>
          <p:cNvGraphicFramePr>
            <a:graphicFrameLocks noChangeAspect="1"/>
          </p:cNvGraphicFramePr>
          <p:nvPr/>
        </p:nvGraphicFramePr>
        <p:xfrm>
          <a:off x="1146175" y="2787650"/>
          <a:ext cx="11191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9" imgW="558800" imgH="406400" progId="">
                  <p:embed/>
                </p:oleObj>
              </mc:Choice>
              <mc:Fallback>
                <p:oleObj name="Equation" r:id="rId9" imgW="558800" imgH="406400" progId="">
                  <p:embed/>
                  <p:pic>
                    <p:nvPicPr>
                      <p:cNvPr id="0" name="Object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2787650"/>
                        <a:ext cx="1119188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3"/>
          <p:cNvGraphicFramePr>
            <a:graphicFrameLocks noChangeAspect="1"/>
          </p:cNvGraphicFramePr>
          <p:nvPr/>
        </p:nvGraphicFramePr>
        <p:xfrm>
          <a:off x="3106738" y="2787650"/>
          <a:ext cx="11699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11" imgW="584200" imgH="406400" progId="">
                  <p:embed/>
                </p:oleObj>
              </mc:Choice>
              <mc:Fallback>
                <p:oleObj name="Equation" r:id="rId11" imgW="584200" imgH="406400" progId="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6738" y="2787650"/>
                        <a:ext cx="1169987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44"/>
          <p:cNvGraphicFramePr>
            <a:graphicFrameLocks noChangeAspect="1"/>
          </p:cNvGraphicFramePr>
          <p:nvPr/>
        </p:nvGraphicFramePr>
        <p:xfrm>
          <a:off x="4954588" y="2787650"/>
          <a:ext cx="11699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13" imgW="584200" imgH="406400" progId="">
                  <p:embed/>
                </p:oleObj>
              </mc:Choice>
              <mc:Fallback>
                <p:oleObj name="Equation" r:id="rId13" imgW="584200" imgH="406400" progId="">
                  <p:embed/>
                  <p:pic>
                    <p:nvPicPr>
                      <p:cNvPr id="0" name="Object 1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4588" y="2787650"/>
                        <a:ext cx="1169987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45"/>
          <p:cNvGraphicFramePr>
            <a:graphicFrameLocks noChangeAspect="1"/>
          </p:cNvGraphicFramePr>
          <p:nvPr/>
        </p:nvGraphicFramePr>
        <p:xfrm>
          <a:off x="6938963" y="2787650"/>
          <a:ext cx="11699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15" imgW="584200" imgH="406400" progId="">
                  <p:embed/>
                </p:oleObj>
              </mc:Choice>
              <mc:Fallback>
                <p:oleObj name="Equation" r:id="rId15" imgW="584200" imgH="406400" progId="">
                  <p:embed/>
                  <p:pic>
                    <p:nvPicPr>
                      <p:cNvPr id="0" name="Object 1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8963" y="2787650"/>
                        <a:ext cx="1169987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文本框 1"/>
          <p:cNvSpPr txBox="1">
            <a:spLocks noChangeArrowheads="1"/>
          </p:cNvSpPr>
          <p:nvPr/>
        </p:nvSpPr>
        <p:spPr bwMode="auto">
          <a:xfrm>
            <a:off x="1187450" y="1131888"/>
            <a:ext cx="70564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       里填“＞”或“＜”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79613" y="1203325"/>
            <a:ext cx="504825" cy="504825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204" name="组合 6"/>
          <p:cNvGrpSpPr/>
          <p:nvPr/>
        </p:nvGrpSpPr>
        <p:grpSpPr bwMode="auto">
          <a:xfrm>
            <a:off x="1152525" y="1970088"/>
            <a:ext cx="1236663" cy="917575"/>
            <a:chOff x="1151894" y="1970088"/>
            <a:chExt cx="1237294" cy="917575"/>
          </a:xfrm>
        </p:grpSpPr>
        <p:graphicFrame>
          <p:nvGraphicFramePr>
            <p:cNvPr id="8200" name="Object 138"/>
            <p:cNvGraphicFramePr>
              <a:graphicFrameLocks noChangeAspect="1"/>
            </p:cNvGraphicFramePr>
            <p:nvPr/>
          </p:nvGraphicFramePr>
          <p:xfrm>
            <a:off x="1151894" y="1970848"/>
            <a:ext cx="343520" cy="916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7" name="Equation" r:id="rId1" imgW="152400" imgH="405765" progId="">
                    <p:embed/>
                  </p:oleObj>
                </mc:Choice>
                <mc:Fallback>
                  <p:oleObj name="Equation" r:id="rId1" imgW="152400" imgH="405765" progId="">
                    <p:embed/>
                    <p:pic>
                      <p:nvPicPr>
                        <p:cNvPr id="0" name="Object 1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1894" y="1970848"/>
                          <a:ext cx="343520" cy="9160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1" name="Object 139"/>
            <p:cNvGraphicFramePr>
              <a:graphicFrameLocks noChangeAspect="1"/>
            </p:cNvGraphicFramePr>
            <p:nvPr/>
          </p:nvGraphicFramePr>
          <p:xfrm>
            <a:off x="2074863" y="1970088"/>
            <a:ext cx="314325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8" name="Equation" r:id="rId3" imgW="139700" imgH="406400" progId="">
                    <p:embed/>
                  </p:oleObj>
                </mc:Choice>
                <mc:Fallback>
                  <p:oleObj name="Equation" r:id="rId3" imgW="139700" imgH="406400" progId="">
                    <p:embed/>
                    <p:pic>
                      <p:nvPicPr>
                        <p:cNvPr id="0" name="Object 1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4863" y="1970088"/>
                          <a:ext cx="314325" cy="917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椭圆 5"/>
            <p:cNvSpPr/>
            <p:nvPr/>
          </p:nvSpPr>
          <p:spPr>
            <a:xfrm>
              <a:off x="1494969" y="2176463"/>
              <a:ext cx="505083" cy="504825"/>
            </a:xfrm>
            <a:prstGeom prst="ellipse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205" name="组合 8"/>
          <p:cNvGrpSpPr/>
          <p:nvPr/>
        </p:nvGrpSpPr>
        <p:grpSpPr bwMode="auto">
          <a:xfrm>
            <a:off x="3032125" y="1970088"/>
            <a:ext cx="1236663" cy="917575"/>
            <a:chOff x="1151894" y="1970088"/>
            <a:chExt cx="1237294" cy="917575"/>
          </a:xfrm>
        </p:grpSpPr>
        <p:graphicFrame>
          <p:nvGraphicFramePr>
            <p:cNvPr id="8198" name="Object 140"/>
            <p:cNvGraphicFramePr>
              <a:graphicFrameLocks noChangeAspect="1"/>
            </p:cNvGraphicFramePr>
            <p:nvPr/>
          </p:nvGraphicFramePr>
          <p:xfrm>
            <a:off x="1151894" y="1970848"/>
            <a:ext cx="343520" cy="916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9" name="Equation" r:id="rId5" imgW="152400" imgH="405765" progId="">
                    <p:embed/>
                  </p:oleObj>
                </mc:Choice>
                <mc:Fallback>
                  <p:oleObj name="Equation" r:id="rId5" imgW="152400" imgH="405765" progId="">
                    <p:embed/>
                    <p:pic>
                      <p:nvPicPr>
                        <p:cNvPr id="0" name="Object 1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1894" y="1970848"/>
                          <a:ext cx="343520" cy="9160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9" name="Object 141"/>
            <p:cNvGraphicFramePr>
              <a:graphicFrameLocks noChangeAspect="1"/>
            </p:cNvGraphicFramePr>
            <p:nvPr/>
          </p:nvGraphicFramePr>
          <p:xfrm>
            <a:off x="2074863" y="1970088"/>
            <a:ext cx="314325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0" name="Equation" r:id="rId7" imgW="139700" imgH="406400" progId="">
                    <p:embed/>
                  </p:oleObj>
                </mc:Choice>
                <mc:Fallback>
                  <p:oleObj name="Equation" r:id="rId7" imgW="139700" imgH="406400" progId="">
                    <p:embed/>
                    <p:pic>
                      <p:nvPicPr>
                        <p:cNvPr id="0" name="Object 1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4863" y="1970088"/>
                          <a:ext cx="314325" cy="917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椭圆 11"/>
            <p:cNvSpPr/>
            <p:nvPr/>
          </p:nvSpPr>
          <p:spPr>
            <a:xfrm>
              <a:off x="1494969" y="2176463"/>
              <a:ext cx="505083" cy="504825"/>
            </a:xfrm>
            <a:prstGeom prst="ellipse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206" name="组合 12"/>
          <p:cNvGrpSpPr/>
          <p:nvPr/>
        </p:nvGrpSpPr>
        <p:grpSpPr bwMode="auto">
          <a:xfrm>
            <a:off x="4895850" y="1970088"/>
            <a:ext cx="1252538" cy="917575"/>
            <a:chOff x="1151894" y="1970088"/>
            <a:chExt cx="1251754" cy="917575"/>
          </a:xfrm>
        </p:grpSpPr>
        <p:graphicFrame>
          <p:nvGraphicFramePr>
            <p:cNvPr id="8196" name="Object 142"/>
            <p:cNvGraphicFramePr>
              <a:graphicFrameLocks noChangeAspect="1"/>
            </p:cNvGraphicFramePr>
            <p:nvPr/>
          </p:nvGraphicFramePr>
          <p:xfrm>
            <a:off x="1151894" y="1970848"/>
            <a:ext cx="343520" cy="916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1" name="Equation" r:id="rId9" imgW="152400" imgH="405765" progId="">
                    <p:embed/>
                  </p:oleObj>
                </mc:Choice>
                <mc:Fallback>
                  <p:oleObj name="Equation" r:id="rId9" imgW="152400" imgH="405765" progId="">
                    <p:embed/>
                    <p:pic>
                      <p:nvPicPr>
                        <p:cNvPr id="0" name="Object 1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1894" y="1970848"/>
                          <a:ext cx="343520" cy="9160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7" name="Object 143"/>
            <p:cNvGraphicFramePr>
              <a:graphicFrameLocks noChangeAspect="1"/>
            </p:cNvGraphicFramePr>
            <p:nvPr/>
          </p:nvGraphicFramePr>
          <p:xfrm>
            <a:off x="2060748" y="1970088"/>
            <a:ext cx="342900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2" name="Equation" r:id="rId11" imgW="152400" imgH="405765" progId="">
                    <p:embed/>
                  </p:oleObj>
                </mc:Choice>
                <mc:Fallback>
                  <p:oleObj name="Equation" r:id="rId11" imgW="152400" imgH="405765" progId="">
                    <p:embed/>
                    <p:pic>
                      <p:nvPicPr>
                        <p:cNvPr id="0" name="Object 1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0748" y="1970088"/>
                          <a:ext cx="342900" cy="917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椭圆 15"/>
            <p:cNvSpPr/>
            <p:nvPr/>
          </p:nvSpPr>
          <p:spPr>
            <a:xfrm>
              <a:off x="1496166" y="2176463"/>
              <a:ext cx="502922" cy="504825"/>
            </a:xfrm>
            <a:prstGeom prst="ellipse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207" name="组合 16"/>
          <p:cNvGrpSpPr/>
          <p:nvPr/>
        </p:nvGrpSpPr>
        <p:grpSpPr bwMode="auto">
          <a:xfrm>
            <a:off x="6781800" y="1970088"/>
            <a:ext cx="1236663" cy="917575"/>
            <a:chOff x="1151894" y="1970088"/>
            <a:chExt cx="1237294" cy="917575"/>
          </a:xfrm>
        </p:grpSpPr>
        <p:graphicFrame>
          <p:nvGraphicFramePr>
            <p:cNvPr id="8194" name="Object 144"/>
            <p:cNvGraphicFramePr>
              <a:graphicFrameLocks noChangeAspect="1"/>
            </p:cNvGraphicFramePr>
            <p:nvPr/>
          </p:nvGraphicFramePr>
          <p:xfrm>
            <a:off x="1151894" y="1970848"/>
            <a:ext cx="343520" cy="916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3" name="Equation" r:id="rId13" imgW="152400" imgH="405765" progId="">
                    <p:embed/>
                  </p:oleObj>
                </mc:Choice>
                <mc:Fallback>
                  <p:oleObj name="Equation" r:id="rId13" imgW="152400" imgH="405765" progId="">
                    <p:embed/>
                    <p:pic>
                      <p:nvPicPr>
                        <p:cNvPr id="0" name="Object 1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1894" y="1970848"/>
                          <a:ext cx="343520" cy="9160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5" name="Object 145"/>
            <p:cNvGraphicFramePr>
              <a:graphicFrameLocks noChangeAspect="1"/>
            </p:cNvGraphicFramePr>
            <p:nvPr/>
          </p:nvGraphicFramePr>
          <p:xfrm>
            <a:off x="2074863" y="1970088"/>
            <a:ext cx="314325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4" name="Equation" r:id="rId15" imgW="139700" imgH="406400" progId="">
                    <p:embed/>
                  </p:oleObj>
                </mc:Choice>
                <mc:Fallback>
                  <p:oleObj name="Equation" r:id="rId15" imgW="139700" imgH="406400" progId="">
                    <p:embed/>
                    <p:pic>
                      <p:nvPicPr>
                        <p:cNvPr id="0" name="Object 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4863" y="1970088"/>
                          <a:ext cx="314325" cy="917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椭圆 19"/>
            <p:cNvSpPr/>
            <p:nvPr/>
          </p:nvSpPr>
          <p:spPr>
            <a:xfrm>
              <a:off x="1494969" y="2176463"/>
              <a:ext cx="505083" cy="504825"/>
            </a:xfrm>
            <a:prstGeom prst="ellipse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208" name="文本框 20"/>
          <p:cNvSpPr txBox="1">
            <a:spLocks noChangeArrowheads="1"/>
          </p:cNvSpPr>
          <p:nvPr/>
        </p:nvSpPr>
        <p:spPr bwMode="auto">
          <a:xfrm>
            <a:off x="1187450" y="3300413"/>
            <a:ext cx="70564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说说你是怎么比较的？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386138" y="2084388"/>
            <a:ext cx="53022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441450" y="2089150"/>
            <a:ext cx="531813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243513" y="2084388"/>
            <a:ext cx="5318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7097713" y="2089150"/>
            <a:ext cx="53181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文本框 1"/>
          <p:cNvSpPr txBox="1">
            <a:spLocks noChangeArrowheads="1"/>
          </p:cNvSpPr>
          <p:nvPr/>
        </p:nvSpPr>
        <p:spPr bwMode="auto">
          <a:xfrm>
            <a:off x="395288" y="1060450"/>
            <a:ext cx="8497887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有两块一样大的水田，用两部插秧机分别在两块田里插秧。在相同的时间内，第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部插秧机插了一块田的   ，第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部插秧机插了另一块田的    。哪部插秧机插秧的速度快一些？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218" name="Object 50"/>
          <p:cNvGraphicFramePr>
            <a:graphicFrameLocks noChangeAspect="1"/>
          </p:cNvGraphicFramePr>
          <p:nvPr/>
        </p:nvGraphicFramePr>
        <p:xfrm>
          <a:off x="1563688" y="2106613"/>
          <a:ext cx="3111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1" imgW="152400" imgH="405765" progId="">
                  <p:embed/>
                </p:oleObj>
              </mc:Choice>
              <mc:Fallback>
                <p:oleObj name="Equation" r:id="rId1" imgW="152400" imgH="405765" progId="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2106613"/>
                        <a:ext cx="311150" cy="833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51"/>
          <p:cNvGraphicFramePr>
            <a:graphicFrameLocks noChangeAspect="1"/>
          </p:cNvGraphicFramePr>
          <p:nvPr/>
        </p:nvGraphicFramePr>
        <p:xfrm>
          <a:off x="6675438" y="2106613"/>
          <a:ext cx="312737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3" imgW="152400" imgH="405765" progId="">
                  <p:embed/>
                </p:oleObj>
              </mc:Choice>
              <mc:Fallback>
                <p:oleObj name="Equation" r:id="rId3" imgW="152400" imgH="405765" progId="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5438" y="2106613"/>
                        <a:ext cx="312737" cy="833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6"/>
          <p:cNvGrpSpPr/>
          <p:nvPr/>
        </p:nvGrpSpPr>
        <p:grpSpPr bwMode="auto">
          <a:xfrm>
            <a:off x="1258888" y="3556000"/>
            <a:ext cx="6192837" cy="863600"/>
            <a:chOff x="1331640" y="3504907"/>
            <a:chExt cx="6192688" cy="864096"/>
          </a:xfrm>
        </p:grpSpPr>
        <p:graphicFrame>
          <p:nvGraphicFramePr>
            <p:cNvPr id="9220" name="Object 52"/>
            <p:cNvGraphicFramePr>
              <a:graphicFrameLocks noChangeAspect="1"/>
            </p:cNvGraphicFramePr>
            <p:nvPr/>
          </p:nvGraphicFramePr>
          <p:xfrm>
            <a:off x="1331640" y="3504907"/>
            <a:ext cx="864096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6" name="Equation" r:id="rId5" imgW="405765" imgH="405765" progId="">
                    <p:embed/>
                  </p:oleObj>
                </mc:Choice>
                <mc:Fallback>
                  <p:oleObj name="Equation" r:id="rId5" imgW="405765" imgH="405765" progId="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3504907"/>
                          <a:ext cx="864096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23" name="文本框 5"/>
            <p:cNvSpPr txBox="1">
              <a:spLocks noChangeArrowheads="1"/>
            </p:cNvSpPr>
            <p:nvPr/>
          </p:nvSpPr>
          <p:spPr bwMode="auto">
            <a:xfrm>
              <a:off x="2267744" y="3651870"/>
              <a:ext cx="5256584" cy="59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，第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部插秧机的速度快。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组合 1"/>
          <p:cNvGrpSpPr/>
          <p:nvPr/>
        </p:nvGrpSpPr>
        <p:grpSpPr bwMode="auto">
          <a:xfrm>
            <a:off x="395288" y="1670050"/>
            <a:ext cx="8424862" cy="2276475"/>
            <a:chOff x="395536" y="1058863"/>
            <a:chExt cx="8424936" cy="2277034"/>
          </a:xfrm>
        </p:grpSpPr>
        <p:sp>
          <p:nvSpPr>
            <p:cNvPr id="10258" name="文本框 2"/>
            <p:cNvSpPr txBox="1">
              <a:spLocks noChangeArrowheads="1"/>
            </p:cNvSpPr>
            <p:nvPr/>
          </p:nvSpPr>
          <p:spPr bwMode="auto">
            <a:xfrm>
              <a:off x="395536" y="1058863"/>
              <a:ext cx="8424936" cy="2277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比较下面分数的大小。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just" eaLnBrk="1" hangingPunct="1">
                <a:lnSpc>
                  <a:spcPct val="130000"/>
                </a:lnSpc>
              </a:pP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just" eaLnBrk="1" hangingPunct="1">
                <a:lnSpc>
                  <a:spcPct val="130000"/>
                </a:lnSpc>
              </a:pP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just" eaLnBrk="1" hangingPunct="1">
                <a:lnSpc>
                  <a:spcPct val="13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说一说，你发现了什么？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42" name="Object 107"/>
            <p:cNvGraphicFramePr>
              <a:graphicFrameLocks noChangeAspect="1"/>
            </p:cNvGraphicFramePr>
            <p:nvPr/>
          </p:nvGraphicFramePr>
          <p:xfrm>
            <a:off x="1199976" y="1812826"/>
            <a:ext cx="379123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9" name="Equation" r:id="rId1" imgW="152400" imgH="405765" progId="">
                    <p:embed/>
                  </p:oleObj>
                </mc:Choice>
                <mc:Fallback>
                  <p:oleObj name="Equation" r:id="rId1" imgW="152400" imgH="405765" progId="">
                    <p:embed/>
                    <p:pic>
                      <p:nvPicPr>
                        <p:cNvPr id="0" name="Object 10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99976" y="1812826"/>
                          <a:ext cx="379123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3" name="Object 108"/>
            <p:cNvGraphicFramePr>
              <a:graphicFrameLocks noChangeAspect="1"/>
            </p:cNvGraphicFramePr>
            <p:nvPr/>
          </p:nvGraphicFramePr>
          <p:xfrm>
            <a:off x="2282054" y="1806601"/>
            <a:ext cx="379123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0" name="Equation" r:id="rId3" imgW="152400" imgH="405765" progId="">
                    <p:embed/>
                  </p:oleObj>
                </mc:Choice>
                <mc:Fallback>
                  <p:oleObj name="Equation" r:id="rId3" imgW="152400" imgH="405765" progId="">
                    <p:embed/>
                    <p:pic>
                      <p:nvPicPr>
                        <p:cNvPr id="0" name="Object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2054" y="1806601"/>
                          <a:ext cx="379123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4" name="Object 109"/>
            <p:cNvGraphicFramePr>
              <a:graphicFrameLocks noChangeAspect="1"/>
            </p:cNvGraphicFramePr>
            <p:nvPr/>
          </p:nvGraphicFramePr>
          <p:xfrm>
            <a:off x="3258147" y="1806601"/>
            <a:ext cx="379123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1" name="Equation" r:id="rId5" imgW="152400" imgH="405765" progId="">
                    <p:embed/>
                  </p:oleObj>
                </mc:Choice>
                <mc:Fallback>
                  <p:oleObj name="Equation" r:id="rId5" imgW="152400" imgH="405765" progId="">
                    <p:embed/>
                    <p:pic>
                      <p:nvPicPr>
                        <p:cNvPr id="0" name="Object 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58147" y="1806601"/>
                          <a:ext cx="379123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5" name="Object 110"/>
            <p:cNvGraphicFramePr>
              <a:graphicFrameLocks noChangeAspect="1"/>
            </p:cNvGraphicFramePr>
            <p:nvPr/>
          </p:nvGraphicFramePr>
          <p:xfrm>
            <a:off x="4398962" y="1806903"/>
            <a:ext cx="346075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2" name="Equation" r:id="rId7" imgW="139700" imgH="406400" progId="">
                    <p:embed/>
                  </p:oleObj>
                </mc:Choice>
                <mc:Fallback>
                  <p:oleObj name="Equation" r:id="rId7" imgW="139700" imgH="406400" progId="">
                    <p:embed/>
                    <p:pic>
                      <p:nvPicPr>
                        <p:cNvPr id="0" name="Object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8962" y="1806903"/>
                          <a:ext cx="346075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6" name="Object 111"/>
            <p:cNvGraphicFramePr>
              <a:graphicFrameLocks noChangeAspect="1"/>
            </p:cNvGraphicFramePr>
            <p:nvPr/>
          </p:nvGraphicFramePr>
          <p:xfrm>
            <a:off x="5443868" y="1806903"/>
            <a:ext cx="349250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3" name="Equation" r:id="rId9" imgW="139700" imgH="406400" progId="">
                    <p:embed/>
                  </p:oleObj>
                </mc:Choice>
                <mc:Fallback>
                  <p:oleObj name="Equation" r:id="rId9" imgW="139700" imgH="406400" progId="">
                    <p:embed/>
                    <p:pic>
                      <p:nvPicPr>
                        <p:cNvPr id="0" name="Object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868" y="1806903"/>
                          <a:ext cx="349250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7" name="Object 112"/>
            <p:cNvGraphicFramePr>
              <a:graphicFrameLocks noChangeAspect="1"/>
            </p:cNvGraphicFramePr>
            <p:nvPr/>
          </p:nvGraphicFramePr>
          <p:xfrm>
            <a:off x="6444208" y="1806601"/>
            <a:ext cx="379123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4" name="Equation" r:id="rId11" imgW="152400" imgH="405765" progId="">
                    <p:embed/>
                  </p:oleObj>
                </mc:Choice>
                <mc:Fallback>
                  <p:oleObj name="Equation" r:id="rId11" imgW="152400" imgH="405765" progId="">
                    <p:embed/>
                    <p:pic>
                      <p:nvPicPr>
                        <p:cNvPr id="0" name="Object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44208" y="1806601"/>
                          <a:ext cx="379123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8" name="Object 113"/>
            <p:cNvGraphicFramePr>
              <a:graphicFrameLocks noChangeAspect="1"/>
            </p:cNvGraphicFramePr>
            <p:nvPr/>
          </p:nvGraphicFramePr>
          <p:xfrm>
            <a:off x="7308304" y="1806601"/>
            <a:ext cx="379123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5" name="Equation" r:id="rId13" imgW="152400" imgH="405765" progId="">
                    <p:embed/>
                  </p:oleObj>
                </mc:Choice>
                <mc:Fallback>
                  <p:oleObj name="Equation" r:id="rId13" imgW="152400" imgH="405765" progId="">
                    <p:embed/>
                    <p:pic>
                      <p:nvPicPr>
                        <p:cNvPr id="0" name="Object 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8304" y="1806601"/>
                          <a:ext cx="379123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5"/>
          <p:cNvSpPr txBox="1"/>
          <p:nvPr/>
        </p:nvSpPr>
        <p:spPr>
          <a:xfrm>
            <a:off x="1835696" y="814080"/>
            <a:ext cx="1584350" cy="663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zh-CN" alt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51" name="Picture 15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2975" y="771525"/>
            <a:ext cx="89217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584325" y="2582863"/>
            <a:ext cx="70326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587625" y="2582863"/>
            <a:ext cx="701675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722688" y="2582863"/>
            <a:ext cx="701675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772025" y="2582863"/>
            <a:ext cx="70326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802313" y="2582863"/>
            <a:ext cx="703262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746875" y="2582863"/>
            <a:ext cx="70326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通</a:t>
            </a: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文本框 1"/>
          <p:cNvSpPr txBox="1">
            <a:spLocks noChangeArrowheads="1"/>
          </p:cNvSpPr>
          <p:nvPr/>
        </p:nvSpPr>
        <p:spPr bwMode="auto">
          <a:xfrm>
            <a:off x="3519488" y="268288"/>
            <a:ext cx="2105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E62D8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>
              <a:solidFill>
                <a:srgbClr val="E62D8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1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675" y="-107950"/>
            <a:ext cx="36004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内容占位符 2"/>
          <p:cNvSpPr txBox="1"/>
          <p:nvPr/>
        </p:nvSpPr>
        <p:spPr bwMode="auto">
          <a:xfrm>
            <a:off x="1182688" y="1419225"/>
            <a:ext cx="4537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/>
              <a:t>比较下面分数的大小。</a:t>
            </a:r>
            <a:endParaRPr lang="zh-CN" altLang="en-US" sz="3200" b="1"/>
          </a:p>
        </p:txBody>
      </p:sp>
      <p:graphicFrame>
        <p:nvGraphicFramePr>
          <p:cNvPr id="7" name="Object 58"/>
          <p:cNvGraphicFramePr>
            <a:graphicFrameLocks noChangeAspect="1"/>
          </p:cNvGraphicFramePr>
          <p:nvPr/>
        </p:nvGraphicFramePr>
        <p:xfrm>
          <a:off x="6265863" y="2047875"/>
          <a:ext cx="603250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" r:id="rId2" imgW="190500" imgH="394335" progId="Equations">
                  <p:embed/>
                </p:oleObj>
              </mc:Choice>
              <mc:Fallback>
                <p:oleObj name="" r:id="rId2" imgW="190500" imgH="394335" progId="Equations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63" y="2047875"/>
                        <a:ext cx="603250" cy="114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9"/>
          <p:cNvGraphicFramePr>
            <a:graphicFrameLocks noChangeAspect="1"/>
          </p:cNvGraphicFramePr>
          <p:nvPr/>
        </p:nvGraphicFramePr>
        <p:xfrm>
          <a:off x="5160963" y="2074863"/>
          <a:ext cx="482600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4" imgW="152400" imgH="394335" progId="Equations">
                  <p:embed/>
                </p:oleObj>
              </mc:Choice>
              <mc:Fallback>
                <p:oleObj name="" r:id="rId4" imgW="152400" imgH="394335" progId="Equations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963" y="2074863"/>
                        <a:ext cx="482600" cy="114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0"/>
          <p:cNvGraphicFramePr>
            <a:graphicFrameLocks noChangeAspect="1"/>
          </p:cNvGraphicFramePr>
          <p:nvPr/>
        </p:nvGraphicFramePr>
        <p:xfrm>
          <a:off x="3163888" y="2114550"/>
          <a:ext cx="574675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6" imgW="203200" imgH="394335" progId="Equations">
                  <p:embed/>
                </p:oleObj>
              </mc:Choice>
              <mc:Fallback>
                <p:oleObj name="" r:id="rId6" imgW="203200" imgH="394335" progId="Equations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3888" y="2114550"/>
                        <a:ext cx="574675" cy="1020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1"/>
          <p:cNvGraphicFramePr>
            <a:graphicFrameLocks noChangeAspect="1"/>
          </p:cNvGraphicFramePr>
          <p:nvPr/>
        </p:nvGraphicFramePr>
        <p:xfrm>
          <a:off x="1804988" y="2114550"/>
          <a:ext cx="576262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8" imgW="203200" imgH="393700" progId="">
                  <p:embed/>
                </p:oleObj>
              </mc:Choice>
              <mc:Fallback>
                <p:oleObj name="Equation" r:id="rId8" imgW="203200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988" y="2114550"/>
                        <a:ext cx="576262" cy="1020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椭圆 10"/>
          <p:cNvSpPr/>
          <p:nvPr/>
        </p:nvSpPr>
        <p:spPr>
          <a:xfrm>
            <a:off x="2484438" y="2406650"/>
            <a:ext cx="503237" cy="50323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19763" y="2406650"/>
            <a:ext cx="503237" cy="50323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84438" y="2312988"/>
            <a:ext cx="7064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729288" y="2312988"/>
            <a:ext cx="7064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  <a:t>知识回顾</a:t>
            </a:r>
            <a:endParaRPr lang="zh-CN" altLang="en-US" sz="2400" b="1" dirty="0">
              <a:solidFill>
                <a:srgbClr val="00206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81438" y="2274888"/>
            <a:ext cx="141763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+mn-lt"/>
                <a:ea typeface="+mn-ea"/>
              </a:rPr>
              <a:t>15</a:t>
            </a:r>
            <a:r>
              <a:rPr lang="zh-CN" altLang="en-US" sz="3200" b="1" dirty="0">
                <a:latin typeface="+mn-lt"/>
                <a:ea typeface="+mn-ea"/>
              </a:rPr>
              <a:t>和</a:t>
            </a:r>
            <a:r>
              <a:rPr lang="en-US" altLang="zh-CN" sz="3200" b="1" dirty="0">
                <a:latin typeface="+mn-lt"/>
                <a:ea typeface="+mn-ea"/>
              </a:rPr>
              <a:t>5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08175" y="2274888"/>
            <a:ext cx="11509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+mn-ea"/>
              </a:rPr>
              <a:t>6和8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56325" y="2279650"/>
            <a:ext cx="141763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+mn-lt"/>
                <a:ea typeface="+mn-ea"/>
              </a:rPr>
              <a:t>28</a:t>
            </a:r>
            <a:r>
              <a:rPr lang="zh-CN" altLang="en-US" sz="3200" b="1" dirty="0">
                <a:latin typeface="+mn-lt"/>
                <a:ea typeface="+mn-ea"/>
              </a:rPr>
              <a:t>和</a:t>
            </a:r>
            <a:r>
              <a:rPr lang="en-US" altLang="zh-CN" sz="3200" b="1" dirty="0">
                <a:latin typeface="+mn-lt"/>
                <a:ea typeface="+mn-ea"/>
              </a:rPr>
              <a:t>42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7" name="内容占位符 2"/>
          <p:cNvSpPr/>
          <p:nvPr/>
        </p:nvSpPr>
        <p:spPr bwMode="auto">
          <a:xfrm>
            <a:off x="1187450" y="1419225"/>
            <a:ext cx="5184775" cy="647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defRPr/>
            </a:pPr>
            <a:r>
              <a:rPr lang="zh-CN" altLang="en-US" sz="2800" b="1" dirty="0">
                <a:latin typeface="+mn-lt"/>
                <a:ea typeface="+mn-ea"/>
              </a:rPr>
              <a:t>求下面各组数的最小公倍数。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 txBox="1"/>
          <p:nvPr/>
        </p:nvSpPr>
        <p:spPr bwMode="auto">
          <a:xfrm>
            <a:off x="574675" y="1492250"/>
            <a:ext cx="85693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 b="1" dirty="0"/>
              <a:t>6的倍数有：6，12，18，</a:t>
            </a:r>
            <a:r>
              <a:rPr lang="zh-CN" altLang="en-US" sz="2800" b="1" dirty="0">
                <a:solidFill>
                  <a:srgbClr val="FF0000"/>
                </a:solidFill>
              </a:rPr>
              <a:t>24</a:t>
            </a:r>
            <a:r>
              <a:rPr lang="zh-CN" altLang="en-US" sz="2800" b="1" dirty="0"/>
              <a:t>，30，36，42， 48……</a:t>
            </a:r>
            <a:endParaRPr lang="en-US" altLang="zh-CN" sz="2800" b="1" dirty="0"/>
          </a:p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 b="1" dirty="0"/>
              <a:t>8的倍数有：8，16，</a:t>
            </a:r>
            <a:r>
              <a:rPr lang="zh-CN" altLang="en-US" sz="2800" b="1" dirty="0">
                <a:solidFill>
                  <a:srgbClr val="FF0000"/>
                </a:solidFill>
              </a:rPr>
              <a:t>24</a:t>
            </a:r>
            <a:r>
              <a:rPr lang="zh-CN" altLang="en-US" sz="2800" b="1" dirty="0"/>
              <a:t>，32，40，48……</a:t>
            </a:r>
            <a:endParaRPr lang="en-US" altLang="zh-CN" sz="2800" b="1" dirty="0"/>
          </a:p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 b="1" dirty="0"/>
              <a:t>所以6和8的公倍数有：</a:t>
            </a:r>
            <a:r>
              <a:rPr lang="zh-CN" altLang="en-US" sz="2800" b="1" dirty="0">
                <a:solidFill>
                  <a:srgbClr val="FF0000"/>
                </a:solidFill>
              </a:rPr>
              <a:t>24</a:t>
            </a:r>
            <a:r>
              <a:rPr lang="zh-CN" altLang="en-US" sz="2800" b="1" dirty="0"/>
              <a:t>，48……</a:t>
            </a:r>
            <a:endParaRPr lang="en-US" altLang="zh-CN" sz="2800" b="1" dirty="0"/>
          </a:p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endParaRPr lang="en-US" altLang="zh-CN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75100" y="2274888"/>
            <a:ext cx="12668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+mn-lt"/>
                <a:ea typeface="+mn-ea"/>
              </a:rPr>
              <a:t>15</a:t>
            </a:r>
            <a:r>
              <a:rPr lang="zh-CN" altLang="en-US" sz="3200" b="1" dirty="0">
                <a:latin typeface="+mn-lt"/>
                <a:ea typeface="+mn-ea"/>
              </a:rPr>
              <a:t>和</a:t>
            </a:r>
            <a:r>
              <a:rPr lang="en-US" altLang="zh-CN" sz="3200" b="1" dirty="0">
                <a:latin typeface="+mn-lt"/>
                <a:ea typeface="+mn-ea"/>
              </a:rPr>
              <a:t>5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08175" y="2274888"/>
            <a:ext cx="11509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+mn-ea"/>
              </a:rPr>
              <a:t>6和8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56325" y="2279650"/>
            <a:ext cx="141763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+mn-lt"/>
                <a:ea typeface="+mn-ea"/>
              </a:rPr>
              <a:t>28</a:t>
            </a:r>
            <a:r>
              <a:rPr lang="zh-CN" altLang="en-US" sz="3200" b="1" dirty="0">
                <a:latin typeface="+mn-lt"/>
                <a:ea typeface="+mn-ea"/>
              </a:rPr>
              <a:t>和</a:t>
            </a:r>
            <a:r>
              <a:rPr lang="en-US" altLang="zh-CN" sz="3200" b="1" dirty="0">
                <a:latin typeface="+mn-lt"/>
                <a:ea typeface="+mn-ea"/>
              </a:rPr>
              <a:t>42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5" name="内容占位符 2"/>
          <p:cNvSpPr/>
          <p:nvPr/>
        </p:nvSpPr>
        <p:spPr bwMode="auto">
          <a:xfrm>
            <a:off x="1187450" y="1419225"/>
            <a:ext cx="5184775" cy="647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defRPr/>
            </a:pPr>
            <a:r>
              <a:rPr lang="zh-CN" altLang="en-US" sz="2800" b="1" dirty="0">
                <a:latin typeface="+mn-lt"/>
                <a:ea typeface="+mn-ea"/>
              </a:rPr>
              <a:t>求下面各组数的最小公倍数。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63750" y="3079750"/>
            <a:ext cx="59372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24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310063" y="3087688"/>
            <a:ext cx="595312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15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570663" y="3068638"/>
            <a:ext cx="595312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84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3" name="组合 14"/>
          <p:cNvGrpSpPr/>
          <p:nvPr/>
        </p:nvGrpSpPr>
        <p:grpSpPr bwMode="auto">
          <a:xfrm>
            <a:off x="107950" y="2032000"/>
            <a:ext cx="8845550" cy="2936875"/>
            <a:chOff x="149250" y="1760910"/>
            <a:chExt cx="8845499" cy="2936726"/>
          </a:xfrm>
        </p:grpSpPr>
        <p:pic>
          <p:nvPicPr>
            <p:cNvPr id="2058" name="图片 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9250" y="1770474"/>
              <a:ext cx="8845499" cy="2927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9" name="组合 10"/>
            <p:cNvGrpSpPr/>
            <p:nvPr/>
          </p:nvGrpSpPr>
          <p:grpSpPr bwMode="auto">
            <a:xfrm>
              <a:off x="717442" y="1760910"/>
              <a:ext cx="2553949" cy="1397406"/>
              <a:chOff x="717442" y="1760910"/>
              <a:chExt cx="2553949" cy="1397406"/>
            </a:xfrm>
          </p:grpSpPr>
          <p:sp>
            <p:nvSpPr>
              <p:cNvPr id="9" name="对话气泡: 椭圆形 8"/>
              <p:cNvSpPr/>
              <p:nvPr/>
            </p:nvSpPr>
            <p:spPr>
              <a:xfrm>
                <a:off x="717572" y="1760910"/>
                <a:ext cx="2554273" cy="1396929"/>
              </a:xfrm>
              <a:prstGeom prst="wedgeEllipseCallout">
                <a:avLst>
                  <a:gd name="adj1" fmla="val 64936"/>
                  <a:gd name="adj2" fmla="val 3365"/>
                </a:avLst>
              </a:prstGeom>
              <a:solidFill>
                <a:srgbClr val="F3FBF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+mj-lt"/>
                  </a:rPr>
                  <a:t>我用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+mj-lt"/>
                  </a:rPr>
                  <a:t>1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+mj-lt"/>
                  </a:rPr>
                  <a:t>时检验了这箱产品的   。</a:t>
                </a:r>
                <a:endParaRPr lang="zh-CN" altLang="en-US" sz="2400" b="1" dirty="0">
                  <a:solidFill>
                    <a:schemeClr val="tx1"/>
                  </a:solidFill>
                  <a:latin typeface="+mj-lt"/>
                </a:endParaRPr>
              </a:p>
            </p:txBody>
          </p:sp>
          <p:graphicFrame>
            <p:nvGraphicFramePr>
              <p:cNvPr id="2051" name="Object 14"/>
              <p:cNvGraphicFramePr>
                <a:graphicFrameLocks noChangeAspect="1"/>
              </p:cNvGraphicFramePr>
              <p:nvPr/>
            </p:nvGraphicFramePr>
            <p:xfrm>
              <a:off x="2013111" y="2575400"/>
              <a:ext cx="213736" cy="56996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3" name="Equation" r:id="rId2" imgW="152400" imgH="405765" progId="">
                      <p:embed/>
                    </p:oleObj>
                  </mc:Choice>
                  <mc:Fallback>
                    <p:oleObj name="Equation" r:id="rId2" imgW="152400" imgH="405765" progId="">
                      <p:embed/>
                      <p:pic>
                        <p:nvPicPr>
                          <p:cNvPr id="0" name="Object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13111" y="2575400"/>
                            <a:ext cx="213736" cy="56996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060" name="组合 11"/>
            <p:cNvGrpSpPr/>
            <p:nvPr/>
          </p:nvGrpSpPr>
          <p:grpSpPr bwMode="auto">
            <a:xfrm>
              <a:off x="6333500" y="1845893"/>
              <a:ext cx="2553949" cy="1397406"/>
              <a:chOff x="716876" y="1759625"/>
              <a:chExt cx="2553949" cy="1397406"/>
            </a:xfrm>
          </p:grpSpPr>
          <p:sp>
            <p:nvSpPr>
              <p:cNvPr id="13" name="对话气泡: 椭圆形 12"/>
              <p:cNvSpPr/>
              <p:nvPr/>
            </p:nvSpPr>
            <p:spPr>
              <a:xfrm>
                <a:off x="717490" y="1760363"/>
                <a:ext cx="2552685" cy="1396929"/>
              </a:xfrm>
              <a:prstGeom prst="wedgeEllipseCallout">
                <a:avLst>
                  <a:gd name="adj1" fmla="val -61537"/>
                  <a:gd name="adj2" fmla="val -1479"/>
                </a:avLst>
              </a:prstGeom>
              <a:solidFill>
                <a:srgbClr val="F3FBF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</a:rPr>
                  <a:t>我用</a:t>
                </a:r>
                <a:r>
                  <a:rPr lang="en-US" altLang="zh-CN" sz="2400" b="1" dirty="0">
                    <a:solidFill>
                      <a:schemeClr val="tx1"/>
                    </a:solidFill>
                  </a:rPr>
                  <a:t>1</a:t>
                </a:r>
                <a:r>
                  <a:rPr lang="zh-CN" altLang="en-US" sz="2400" b="1" dirty="0">
                    <a:solidFill>
                      <a:schemeClr val="tx1"/>
                    </a:solidFill>
                  </a:rPr>
                  <a:t>时检验了这箱产品的   。</a:t>
                </a:r>
                <a:endParaRPr lang="zh-CN" altLang="en-US" sz="2400" b="1" dirty="0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2050" name="Object 15"/>
              <p:cNvGraphicFramePr>
                <a:graphicFrameLocks noChangeAspect="1"/>
              </p:cNvGraphicFramePr>
              <p:nvPr/>
            </p:nvGraphicFramePr>
            <p:xfrm>
              <a:off x="2015583" y="2578386"/>
              <a:ext cx="196797" cy="56940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4" name="Equation" r:id="rId4" imgW="139700" imgH="406400" progId="">
                      <p:embed/>
                    </p:oleObj>
                  </mc:Choice>
                  <mc:Fallback>
                    <p:oleObj name="Equation" r:id="rId4" imgW="139700" imgH="406400" progId="">
                      <p:embed/>
                      <p:pic>
                        <p:nvPicPr>
                          <p:cNvPr id="0" name="Object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15583" y="2578386"/>
                            <a:ext cx="196797" cy="56940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054" name="文本框 7"/>
          <p:cNvSpPr txBox="1">
            <a:spLocks noChangeArrowheads="1"/>
          </p:cNvSpPr>
          <p:nvPr/>
        </p:nvSpPr>
        <p:spPr bwMode="auto">
          <a:xfrm>
            <a:off x="1763713" y="976313"/>
            <a:ext cx="6769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两箱同样的产品一样多，哪个工人检验得快一些？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5" name="组合 16"/>
          <p:cNvGrpSpPr/>
          <p:nvPr/>
        </p:nvGrpSpPr>
        <p:grpSpPr bwMode="auto">
          <a:xfrm>
            <a:off x="730250" y="996950"/>
            <a:ext cx="1130300" cy="785813"/>
            <a:chOff x="2621276" y="1196658"/>
            <a:chExt cx="1303024" cy="904878"/>
          </a:xfrm>
        </p:grpSpPr>
        <p:pic>
          <p:nvPicPr>
            <p:cNvPr id="2056" name="图片 17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3094511" y="1196658"/>
              <a:ext cx="504703" cy="744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34"/>
          <p:cNvGraphicFramePr>
            <a:graphicFrameLocks noChangeAspect="1"/>
          </p:cNvGraphicFramePr>
          <p:nvPr/>
        </p:nvGraphicFramePr>
        <p:xfrm>
          <a:off x="3779838" y="1511300"/>
          <a:ext cx="452437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" imgW="152400" imgH="405765" progId="">
                  <p:embed/>
                </p:oleObj>
              </mc:Choice>
              <mc:Fallback>
                <p:oleObj name="Equation" r:id="rId1" imgW="152400" imgH="405765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511300"/>
                        <a:ext cx="452437" cy="120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5"/>
          <p:cNvGraphicFramePr>
            <a:graphicFrameLocks noChangeAspect="1"/>
          </p:cNvGraphicFramePr>
          <p:nvPr/>
        </p:nvGraphicFramePr>
        <p:xfrm>
          <a:off x="5003800" y="1511300"/>
          <a:ext cx="414338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3" imgW="139700" imgH="406400" progId="">
                  <p:embed/>
                </p:oleObj>
              </mc:Choice>
              <mc:Fallback>
                <p:oleObj name="Equation" r:id="rId3" imgW="139700" imgH="406400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511300"/>
                        <a:ext cx="414338" cy="120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椭圆 4"/>
          <p:cNvSpPr/>
          <p:nvPr/>
        </p:nvSpPr>
        <p:spPr>
          <a:xfrm>
            <a:off x="4349750" y="1939925"/>
            <a:ext cx="504825" cy="503238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87450" y="565150"/>
            <a:ext cx="69135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/>
              <a:t>这两个分数的分子、分母都不相同，要怎么比较呢？</a:t>
            </a:r>
            <a:endParaRPr lang="zh-CN" altLang="en-US" sz="2800" b="1"/>
          </a:p>
        </p:txBody>
      </p:sp>
      <p:grpSp>
        <p:nvGrpSpPr>
          <p:cNvPr id="2" name="组合 7"/>
          <p:cNvGrpSpPr/>
          <p:nvPr/>
        </p:nvGrpSpPr>
        <p:grpSpPr bwMode="auto">
          <a:xfrm>
            <a:off x="1042988" y="2663825"/>
            <a:ext cx="6715125" cy="2000250"/>
            <a:chOff x="1043608" y="2663514"/>
            <a:chExt cx="6714017" cy="2000911"/>
          </a:xfrm>
        </p:grpSpPr>
        <p:pic>
          <p:nvPicPr>
            <p:cNvPr id="3079" name="Picture 4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3608" y="2663514"/>
              <a:ext cx="6173766" cy="2000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对话气泡: 椭圆形 6"/>
            <p:cNvSpPr/>
            <p:nvPr/>
          </p:nvSpPr>
          <p:spPr>
            <a:xfrm>
              <a:off x="3059400" y="3147862"/>
              <a:ext cx="4698225" cy="935346"/>
            </a:xfrm>
            <a:prstGeom prst="wedgeEllipseCallout">
              <a:avLst>
                <a:gd name="adj1" fmla="val -57385"/>
                <a:gd name="adj2" fmla="val -685"/>
              </a:avLst>
            </a:prstGeom>
            <a:solidFill>
              <a:srgbClr val="EFFA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</a:rPr>
                <a:t>化成分母相同的分数，再比较。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文本框 1"/>
          <p:cNvSpPr txBox="1">
            <a:spLocks noChangeArrowheads="1"/>
          </p:cNvSpPr>
          <p:nvPr/>
        </p:nvSpPr>
        <p:spPr bwMode="auto">
          <a:xfrm>
            <a:off x="1403350" y="915988"/>
            <a:ext cx="2952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的公倍数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作公分母。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03800" y="915988"/>
            <a:ext cx="2952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的最小公倍数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作公分母。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72000" y="915988"/>
            <a:ext cx="0" cy="25923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Object 90"/>
          <p:cNvGraphicFramePr>
            <a:graphicFrameLocks noChangeAspect="1"/>
          </p:cNvGraphicFramePr>
          <p:nvPr/>
        </p:nvGraphicFramePr>
        <p:xfrm>
          <a:off x="1776413" y="1852613"/>
          <a:ext cx="18637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" imgW="875665" imgH="406400" progId="">
                  <p:embed/>
                </p:oleObj>
              </mc:Choice>
              <mc:Fallback>
                <p:oleObj name="Equation" r:id="rId1" imgW="875665" imgH="406400" progId="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1852613"/>
                        <a:ext cx="1863725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1"/>
          <p:cNvGraphicFramePr>
            <a:graphicFrameLocks noChangeAspect="1"/>
          </p:cNvGraphicFramePr>
          <p:nvPr/>
        </p:nvGraphicFramePr>
        <p:xfrm>
          <a:off x="1789113" y="2717800"/>
          <a:ext cx="183673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3" imgW="862965" imgH="406400" progId="">
                  <p:embed/>
                </p:oleObj>
              </mc:Choice>
              <mc:Fallback>
                <p:oleObj name="Equation" r:id="rId3" imgW="862965" imgH="406400" progId="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9113" y="2717800"/>
                        <a:ext cx="1836737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2"/>
          <p:cNvGraphicFramePr>
            <a:graphicFrameLocks noChangeAspect="1"/>
          </p:cNvGraphicFramePr>
          <p:nvPr/>
        </p:nvGraphicFramePr>
        <p:xfrm>
          <a:off x="5475288" y="1852613"/>
          <a:ext cx="18637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5" imgW="875665" imgH="406400" progId="">
                  <p:embed/>
                </p:oleObj>
              </mc:Choice>
              <mc:Fallback>
                <p:oleObj name="Equation" r:id="rId5" imgW="875665" imgH="406400" progId="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288" y="1852613"/>
                        <a:ext cx="1863725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3"/>
          <p:cNvGraphicFramePr>
            <a:graphicFrameLocks noChangeAspect="1"/>
          </p:cNvGraphicFramePr>
          <p:nvPr/>
        </p:nvGraphicFramePr>
        <p:xfrm>
          <a:off x="5476875" y="2717800"/>
          <a:ext cx="18637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7" imgW="875665" imgH="406400" progId="">
                  <p:embed/>
                </p:oleObj>
              </mc:Choice>
              <mc:Fallback>
                <p:oleObj name="Equation" r:id="rId7" imgW="875665" imgH="406400" progId="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875" y="2717800"/>
                        <a:ext cx="1863725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3"/>
          <p:cNvGrpSpPr/>
          <p:nvPr/>
        </p:nvGrpSpPr>
        <p:grpSpPr bwMode="auto">
          <a:xfrm>
            <a:off x="3822700" y="3482975"/>
            <a:ext cx="1447800" cy="915988"/>
            <a:chOff x="3836364" y="3651870"/>
            <a:chExt cx="1448269" cy="916433"/>
          </a:xfrm>
        </p:grpSpPr>
        <p:graphicFrame>
          <p:nvGraphicFramePr>
            <p:cNvPr id="4102" name="Object 94"/>
            <p:cNvGraphicFramePr>
              <a:graphicFrameLocks noChangeAspect="1"/>
            </p:cNvGraphicFramePr>
            <p:nvPr/>
          </p:nvGraphicFramePr>
          <p:xfrm>
            <a:off x="3836364" y="3651870"/>
            <a:ext cx="343637" cy="916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4" name="Equation" r:id="rId9" imgW="152400" imgH="405765" progId="">
                    <p:embed/>
                  </p:oleObj>
                </mc:Choice>
                <mc:Fallback>
                  <p:oleObj name="Equation" r:id="rId9" imgW="152400" imgH="405765" progId="">
                    <p:embed/>
                    <p:pic>
                      <p:nvPicPr>
                        <p:cNvPr id="0" name="Object 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6364" y="3651870"/>
                          <a:ext cx="343637" cy="91636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3" name="Object 95"/>
            <p:cNvGraphicFramePr>
              <a:graphicFrameLocks noChangeAspect="1"/>
            </p:cNvGraphicFramePr>
            <p:nvPr/>
          </p:nvGraphicFramePr>
          <p:xfrm>
            <a:off x="4970201" y="3652003"/>
            <a:ext cx="314432" cy="916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5" name="Equation" r:id="rId11" imgW="139700" imgH="406400" progId="">
                    <p:embed/>
                  </p:oleObj>
                </mc:Choice>
                <mc:Fallback>
                  <p:oleObj name="Equation" r:id="rId11" imgW="139700" imgH="406400" progId="">
                    <p:embed/>
                    <p:pic>
                      <p:nvPicPr>
                        <p:cNvPr id="0" name="Object 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70201" y="3652003"/>
                          <a:ext cx="314432" cy="916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9" name="文本框 12"/>
            <p:cNvSpPr txBox="1">
              <a:spLocks noChangeArrowheads="1"/>
            </p:cNvSpPr>
            <p:nvPr/>
          </p:nvSpPr>
          <p:spPr bwMode="auto">
            <a:xfrm>
              <a:off x="4282236" y="3867894"/>
              <a:ext cx="608023" cy="59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＞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619250" y="4352925"/>
            <a:ext cx="40322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答：叔叔检验的快一些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 txBox="1"/>
          <p:nvPr/>
        </p:nvSpPr>
        <p:spPr bwMode="auto">
          <a:xfrm>
            <a:off x="1042988" y="1347788"/>
            <a:ext cx="7129462" cy="2663825"/>
          </a:xfrm>
          <a:prstGeom prst="rect">
            <a:avLst/>
          </a:prstGeom>
          <a:solidFill>
            <a:srgbClr val="ABB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66FF"/>
                </a:solidFill>
              </a:rPr>
              <a:t>    </a:t>
            </a:r>
            <a:r>
              <a:rPr lang="zh-CN" altLang="en-US" sz="3200" b="1" dirty="0" smtClean="0"/>
              <a:t>把</a:t>
            </a:r>
            <a:r>
              <a:rPr lang="zh-CN" altLang="en-US" sz="3200" b="1" dirty="0"/>
              <a:t>几个分母不相同的分数，分别化成和原来分数相等并且分母相同的分数的过程是</a:t>
            </a:r>
            <a:r>
              <a:rPr lang="zh-CN" altLang="en-US" sz="3200" b="1" dirty="0">
                <a:solidFill>
                  <a:srgbClr val="FF0000"/>
                </a:solidFill>
              </a:rPr>
              <a:t>通分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a7223a2-3d0d-413b-84dc-8b2a396838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WPS 演示</Application>
  <PresentationFormat>全屏显示(16:9)</PresentationFormat>
  <Paragraphs>127</Paragraphs>
  <Slides>17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Gulim</vt:lpstr>
      <vt:lpstr>Malgun Gothic</vt:lpstr>
      <vt:lpstr>楷体</vt:lpstr>
      <vt:lpstr>Arial</vt:lpstr>
      <vt:lpstr>Arial Unicode MS</vt:lpstr>
      <vt:lpstr>第一PPT模板网-WWW.1PPT.COM</vt:lpstr>
      <vt:lpstr>Equations</vt:lpstr>
      <vt:lpstr>Equations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0AFB4DE0181B4F5296B67B5FE0B7A987</vt:lpwstr>
  </property>
</Properties>
</file>