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handoutMasterIdLst>
    <p:handoutMasterId r:id="rId20"/>
  </p:handoutMasterIdLst>
  <p:sldIdLst>
    <p:sldId id="329" r:id="rId3"/>
    <p:sldId id="330" r:id="rId4"/>
    <p:sldId id="331" r:id="rId6"/>
    <p:sldId id="332" r:id="rId7"/>
    <p:sldId id="333" r:id="rId8"/>
    <p:sldId id="334" r:id="rId9"/>
    <p:sldId id="335" r:id="rId10"/>
    <p:sldId id="336" r:id="rId11"/>
    <p:sldId id="337" r:id="rId12"/>
    <p:sldId id="338" r:id="rId13"/>
    <p:sldId id="339" r:id="rId14"/>
    <p:sldId id="340" r:id="rId15"/>
    <p:sldId id="341" r:id="rId16"/>
    <p:sldId id="342" r:id="rId17"/>
    <p:sldId id="343" r:id="rId18"/>
    <p:sldId id="344" r:id="rId19"/>
  </p:sldIdLst>
  <p:sldSz cx="9144000" cy="5143500" type="screen16x9"/>
  <p:notesSz cx="6858000" cy="9144000"/>
  <p:custDataLst>
    <p:tags r:id="rId2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等线" panose="02010600030101010101" pitchFamily="2" charset="-122"/>
        <a:ea typeface="等线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13" userDrawn="1">
          <p15:clr>
            <a:srgbClr val="A4A3A4"/>
          </p15:clr>
        </p15:guide>
        <p15:guide id="2" orient="horz" pos="2119" userDrawn="1">
          <p15:clr>
            <a:srgbClr val="A4A3A4"/>
          </p15:clr>
        </p15:guide>
        <p15:guide id="3" pos="431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pos="537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00FF"/>
    <a:srgbClr val="F6926A"/>
    <a:srgbClr val="F9B89E"/>
    <a:srgbClr val="F8FCFF"/>
    <a:srgbClr val="8DC31E"/>
    <a:srgbClr val="548235"/>
    <a:srgbClr val="41B176"/>
    <a:srgbClr val="F498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6345" autoAdjust="0"/>
    <p:restoredTop sz="96208" autoAdjust="0"/>
  </p:normalViewPr>
  <p:slideViewPr>
    <p:cSldViewPr>
      <p:cViewPr>
        <p:scale>
          <a:sx n="125" d="100"/>
          <a:sy n="125" d="100"/>
        </p:scale>
        <p:origin x="-1224" y="-474"/>
      </p:cViewPr>
      <p:guideLst>
        <p:guide orient="horz" pos="713"/>
        <p:guide orient="horz" pos="2119"/>
        <p:guide pos="431"/>
        <p:guide pos="2880"/>
        <p:guide pos="537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gs" Target="tags/tag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noProof="1"/>
            </a:lvl1pPr>
          </a:lstStyle>
          <a:p>
            <a:pPr>
              <a:defRPr/>
            </a:pPr>
            <a:fld id="{C9DDE28E-FAA6-4CD5-8F8C-F77B44B804A6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noProof="1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69D5F084-6F20-47E1-B679-1013CFFF97A1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BB11F61-9CB9-4D6C-BD6F-7C52CA7E46F0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编辑母版文本样式</a:t>
            </a:r>
            <a:endParaRPr lang="zh-CN" altLang="en-US" noProof="0"/>
          </a:p>
          <a:p>
            <a:pPr lvl="1"/>
            <a:r>
              <a:rPr lang="zh-CN" altLang="en-US" noProof="0"/>
              <a:t>第二级</a:t>
            </a:r>
            <a:endParaRPr lang="zh-CN" altLang="en-US" noProof="0"/>
          </a:p>
          <a:p>
            <a:pPr lvl="2"/>
            <a:r>
              <a:rPr lang="zh-CN" altLang="en-US" noProof="0"/>
              <a:t>第三级</a:t>
            </a:r>
            <a:endParaRPr lang="zh-CN" altLang="en-US" noProof="0"/>
          </a:p>
          <a:p>
            <a:pPr lvl="3"/>
            <a:r>
              <a:rPr lang="zh-CN" altLang="en-US" noProof="0"/>
              <a:t>第四级</a:t>
            </a:r>
            <a:endParaRPr lang="zh-CN" altLang="en-US" noProof="0"/>
          </a:p>
          <a:p>
            <a:pPr lvl="4"/>
            <a:r>
              <a:rPr lang="zh-CN" altLang="en-US" noProof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smtClean="0"/>
            </a:lvl1pPr>
          </a:lstStyle>
          <a:p>
            <a:pPr>
              <a:defRPr/>
            </a:pPr>
            <a:fld id="{B14411DD-6EEB-4E2A-B444-B6921BE388D5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8436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18E724C7-580A-4614-959D-CF9FFB22EE7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19460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fld id="{34924CC5-38F7-4ABB-8403-2F0DA932112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theme" Target="../theme/theme1.xml"/><Relationship Id="rId8" Type="http://schemas.openxmlformats.org/officeDocument/2006/relationships/image" Target="../media/image1.jpeg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auto"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等线 Light" panose="02010600030101010101" pitchFamily="2" charset="-122"/>
          <a:ea typeface="等线 Light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w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2.pn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/>
          <p:cNvCxnSpPr/>
          <p:nvPr/>
        </p:nvCxnSpPr>
        <p:spPr>
          <a:xfrm>
            <a:off x="468313" y="2622550"/>
            <a:ext cx="8280400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27" name="文本框 2"/>
          <p:cNvSpPr txBox="1">
            <a:spLocks noChangeArrowheads="1"/>
          </p:cNvSpPr>
          <p:nvPr/>
        </p:nvSpPr>
        <p:spPr bwMode="auto">
          <a:xfrm>
            <a:off x="468313" y="1563638"/>
            <a:ext cx="828040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长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体和正</a:t>
            </a:r>
            <a:r>
              <a:rPr lang="zh-CN" altLang="en-US" sz="44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方体的表面</a:t>
            </a:r>
            <a:r>
              <a:rPr lang="zh-CN" altLang="en-US" sz="4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积</a:t>
            </a:r>
            <a:endParaRPr lang="zh-CN" altLang="en-US" sz="44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028" name="文本框 2"/>
          <p:cNvSpPr txBox="1">
            <a:spLocks noChangeArrowheads="1"/>
          </p:cNvSpPr>
          <p:nvPr/>
        </p:nvSpPr>
        <p:spPr bwMode="auto">
          <a:xfrm>
            <a:off x="1019175" y="2787774"/>
            <a:ext cx="717867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2000" b="1" dirty="0">
                <a:cs typeface="Times New Roman" panose="02020603050405020304" pitchFamily="18" charset="0"/>
              </a:rPr>
              <a:t>西南师大</a:t>
            </a:r>
            <a:r>
              <a:rPr lang="en-US" altLang="zh-CN" sz="2000" b="1" dirty="0">
                <a:cs typeface="Times New Roman" panose="02020603050405020304" pitchFamily="18" charset="0"/>
              </a:rPr>
              <a:t>·</a:t>
            </a:r>
            <a:r>
              <a:rPr lang="zh-CN" altLang="en-US" sz="2000" b="1" dirty="0">
                <a:cs typeface="Times New Roman" panose="02020603050405020304" pitchFamily="18" charset="0"/>
              </a:rPr>
              <a:t>五年级下册</a:t>
            </a:r>
            <a:endParaRPr lang="zh-CN" altLang="en-US" sz="2000" b="1" dirty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文本框 1"/>
          <p:cNvSpPr txBox="1">
            <a:spLocks noChangeArrowheads="1"/>
          </p:cNvSpPr>
          <p:nvPr/>
        </p:nvSpPr>
        <p:spPr bwMode="auto">
          <a:xfrm>
            <a:off x="2124075" y="4302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B82180"/>
                </a:solidFill>
                <a:cs typeface="Times New Roman" panose="02020603050405020304" pitchFamily="18" charset="0"/>
              </a:rPr>
              <a:t>课堂活动</a:t>
            </a:r>
            <a:endParaRPr lang="zh-CN" altLang="en-US" sz="2800" b="1" dirty="0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10243" name="Rectangle 3"/>
          <p:cNvSpPr txBox="1">
            <a:spLocks noChangeArrowheads="1"/>
          </p:cNvSpPr>
          <p:nvPr/>
        </p:nvSpPr>
        <p:spPr bwMode="auto">
          <a:xfrm>
            <a:off x="1042988" y="1347788"/>
            <a:ext cx="4752975" cy="1944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</a:rPr>
              <a:t>      如果要给本册数学书课本做一个书皮，量一量，算一算至少要用多少平方厘米的书皮纸。</a:t>
            </a:r>
            <a:endParaRPr lang="zh-CN" altLang="en-US" sz="2800" b="1" dirty="0">
              <a:latin typeface="黑体" panose="02010609060101010101" pitchFamily="49" charset="-122"/>
            </a:endParaRPr>
          </a:p>
        </p:txBody>
      </p:sp>
      <p:pic>
        <p:nvPicPr>
          <p:cNvPr id="10244" name="图片 7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867400" y="985838"/>
            <a:ext cx="2495550" cy="3240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1"/>
          <p:cNvSpPr txBox="1">
            <a:spLocks noChangeArrowheads="1"/>
          </p:cNvSpPr>
          <p:nvPr/>
        </p:nvSpPr>
        <p:spPr bwMode="auto">
          <a:xfrm>
            <a:off x="2124075" y="4302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B82180"/>
                </a:solidFill>
                <a:cs typeface="Times New Roman" panose="02020603050405020304" pitchFamily="18" charset="0"/>
              </a:rPr>
              <a:t>随堂练习</a:t>
            </a:r>
            <a:endParaRPr lang="zh-CN" altLang="en-US" sz="2800" b="1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3" name="Text Box 10"/>
          <p:cNvSpPr txBox="1">
            <a:spLocks noChangeArrowheads="1"/>
          </p:cNvSpPr>
          <p:nvPr/>
        </p:nvSpPr>
        <p:spPr bwMode="auto">
          <a:xfrm>
            <a:off x="684213" y="1458913"/>
            <a:ext cx="5253037" cy="3108543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514350" indent="-514350"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FontTx/>
              <a:buAutoNum type="arabicPeriod"/>
              <a:defRPr/>
            </a:pP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某种电冰箱的包装箱形状像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latin typeface="+mn-lt"/>
                <a:ea typeface="黑体" panose="02010609060101010101" pitchFamily="49" charset="-122"/>
              </a:rPr>
              <a:t>一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个没有底面的长方体盒</a:t>
            </a:r>
            <a:r>
              <a:rPr lang="zh-CN" altLang="en-US" sz="2800" b="1" dirty="0" smtClean="0">
                <a:latin typeface="+mn-lt"/>
                <a:ea typeface="黑体" panose="02010609060101010101" pitchFamily="49" charset="-122"/>
              </a:rPr>
              <a:t>子（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如右图），做这个包装</a:t>
            </a:r>
            <a:r>
              <a:rPr lang="zh-CN" altLang="en-US" sz="2800" b="1" dirty="0" smtClean="0">
                <a:latin typeface="+mn-lt"/>
                <a:ea typeface="黑体" panose="02010609060101010101" pitchFamily="49" charset="-122"/>
              </a:rPr>
              <a:t>箱至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少要用多少平方分米的纸板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n-lt"/>
                <a:ea typeface="+mn-ea"/>
              </a:rPr>
              <a:t>  （图中单位：</a:t>
            </a:r>
            <a:r>
              <a:rPr lang="en-US" altLang="zh-CN" sz="2800" b="1" dirty="0">
                <a:latin typeface="+mn-lt"/>
                <a:ea typeface="+mn-ea"/>
              </a:rPr>
              <a:t>dm </a:t>
            </a:r>
            <a:r>
              <a:rPr lang="zh-CN" altLang="en-US" sz="2800" b="1" dirty="0">
                <a:latin typeface="+mn-lt"/>
                <a:ea typeface="+mn-ea"/>
              </a:rPr>
              <a:t>）</a:t>
            </a:r>
            <a:endParaRPr lang="en-US" altLang="zh-CN" sz="2800" b="1" dirty="0">
              <a:latin typeface="+mn-lt"/>
              <a:ea typeface="+mn-ea"/>
            </a:endParaRPr>
          </a:p>
        </p:txBody>
      </p:sp>
      <p:pic>
        <p:nvPicPr>
          <p:cNvPr id="11268" name="图片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02388" y="1055688"/>
            <a:ext cx="23018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402388" y="1055688"/>
            <a:ext cx="2301875" cy="252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258888" y="1419225"/>
            <a:ext cx="5975350" cy="1831975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409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   6×14×2+14×5×2+6×5</a:t>
            </a:r>
            <a:endParaRPr lang="en-US" altLang="zh-CN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=168+140+30</a:t>
            </a:r>
            <a:endParaRPr lang="en-US" altLang="zh-CN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2313F5"/>
                </a:solidFill>
                <a:latin typeface="+mj-lt"/>
                <a:ea typeface="黑体" panose="02010609060101010101" pitchFamily="49" charset="-122"/>
              </a:rPr>
              <a:t>338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dm</a:t>
            </a:r>
            <a:r>
              <a:rPr lang="en-US" altLang="zh-CN" sz="2800" b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928688" y="3463925"/>
            <a:ext cx="72040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C00000"/>
                </a:solidFill>
              </a:rPr>
              <a:t> 答：做这个包装箱至少要用</a:t>
            </a:r>
            <a:r>
              <a:rPr lang="en-US" altLang="zh-CN" sz="2800" b="1">
                <a:solidFill>
                  <a:srgbClr val="C00000"/>
                </a:solidFill>
              </a:rPr>
              <a:t>338dm</a:t>
            </a:r>
            <a:r>
              <a:rPr lang="en-US" altLang="zh-CN" sz="2800" b="1" baseline="30000">
                <a:solidFill>
                  <a:srgbClr val="C00000"/>
                </a:solidFill>
              </a:rPr>
              <a:t>2</a:t>
            </a:r>
            <a:r>
              <a:rPr lang="zh-CN" altLang="en-US" sz="2800" b="1">
                <a:solidFill>
                  <a:srgbClr val="C00000"/>
                </a:solidFill>
              </a:rPr>
              <a:t>的纸板。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547813" y="627063"/>
            <a:ext cx="6985000" cy="183197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小珂要做一个书套（如图），长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20cm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，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宽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14cm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，高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21cm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，做这样一个书套至少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   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需要用多少平方厘米的硬纸板？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3315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419475" y="2576513"/>
            <a:ext cx="6218238" cy="183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539750" y="2333625"/>
            <a:ext cx="5975350" cy="18303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409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   20×14×2+14×21×2+20×21</a:t>
            </a:r>
            <a:endParaRPr lang="en-US" altLang="zh-CN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=560+588+420</a:t>
            </a:r>
            <a:endParaRPr lang="en-US" altLang="zh-CN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= </a:t>
            </a:r>
            <a:r>
              <a:rPr lang="en-US" altLang="zh-CN" sz="2800" b="1" dirty="0">
                <a:solidFill>
                  <a:srgbClr val="2313F5"/>
                </a:solidFill>
                <a:latin typeface="+mj-lt"/>
                <a:ea typeface="黑体" panose="02010609060101010101" pitchFamily="49" charset="-122"/>
              </a:rPr>
              <a:t>1568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7" name="矩形 6"/>
          <p:cNvSpPr>
            <a:spLocks noChangeArrowheads="1"/>
          </p:cNvSpPr>
          <p:nvPr/>
        </p:nvSpPr>
        <p:spPr bwMode="auto">
          <a:xfrm>
            <a:off x="179388" y="4214813"/>
            <a:ext cx="8466137" cy="623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C00000"/>
                </a:solidFill>
              </a:rPr>
              <a:t> 答：做这样一个书套至少需要用</a:t>
            </a:r>
            <a:r>
              <a:rPr lang="en-US" altLang="zh-CN" sz="2800" b="1">
                <a:solidFill>
                  <a:srgbClr val="C00000"/>
                </a:solidFill>
              </a:rPr>
              <a:t>1568cm</a:t>
            </a:r>
            <a:r>
              <a:rPr lang="en-US" altLang="zh-CN" sz="2800" b="1" baseline="30000">
                <a:solidFill>
                  <a:srgbClr val="C00000"/>
                </a:solidFill>
              </a:rPr>
              <a:t>2</a:t>
            </a:r>
            <a:r>
              <a:rPr lang="zh-CN" altLang="en-US" sz="2800" b="1">
                <a:solidFill>
                  <a:srgbClr val="C00000"/>
                </a:solidFill>
              </a:rPr>
              <a:t>的硬纸板。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0"/>
          <p:cNvSpPr txBox="1">
            <a:spLocks noChangeArrowheads="1"/>
          </p:cNvSpPr>
          <p:nvPr/>
        </p:nvSpPr>
        <p:spPr bwMode="auto">
          <a:xfrm>
            <a:off x="1547813" y="700088"/>
            <a:ext cx="6985000" cy="1208601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3. 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下列图形沿虚线能折成长方体盒子或正</a:t>
            </a:r>
            <a:r>
              <a:rPr lang="zh-CN" altLang="en-US" sz="2800" b="1" dirty="0" smtClean="0">
                <a:latin typeface="+mn-lt"/>
                <a:ea typeface="黑体" panose="02010609060101010101" pitchFamily="49" charset="-122"/>
              </a:rPr>
              <a:t>方体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盒子吗？试一试（用第</a:t>
            </a:r>
            <a:r>
              <a:rPr lang="en-US" altLang="zh-CN" sz="2800" b="1" dirty="0">
                <a:latin typeface="+mn-lt"/>
                <a:ea typeface="黑体" panose="02010609060101010101" pitchFamily="49" charset="-122"/>
              </a:rPr>
              <a:t>109</a:t>
            </a:r>
            <a:r>
              <a:rPr lang="zh-CN" altLang="en-US" sz="2800" b="1" dirty="0">
                <a:latin typeface="+mn-lt"/>
                <a:ea typeface="黑体" panose="02010609060101010101" pitchFamily="49" charset="-122"/>
              </a:rPr>
              <a:t>页附图）。</a:t>
            </a:r>
            <a:endParaRPr lang="en-US" altLang="zh-CN" sz="2800" b="1" dirty="0">
              <a:latin typeface="+mn-lt"/>
              <a:ea typeface="黑体" panose="02010609060101010101" pitchFamily="49" charset="-122"/>
            </a:endParaRPr>
          </a:p>
        </p:txBody>
      </p:sp>
      <p:pic>
        <p:nvPicPr>
          <p:cNvPr id="14339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435600" y="1995488"/>
            <a:ext cx="2249488" cy="2722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图片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2051050" y="2206625"/>
            <a:ext cx="2403475" cy="2236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AutoShape 4"/>
          <p:cNvSpPr>
            <a:spLocks noChangeArrowheads="1"/>
          </p:cNvSpPr>
          <p:nvPr/>
        </p:nvSpPr>
        <p:spPr bwMode="auto">
          <a:xfrm rot="-10566378">
            <a:off x="1152525" y="1262063"/>
            <a:ext cx="3959225" cy="2798762"/>
          </a:xfrm>
          <a:prstGeom prst="cloudCallout">
            <a:avLst>
              <a:gd name="adj1" fmla="val -92727"/>
              <a:gd name="adj2" fmla="val -12880"/>
            </a:avLst>
          </a:prstGeom>
          <a:solidFill>
            <a:srgbClr val="F2B8DC"/>
          </a:solidFill>
          <a:ln w="9525">
            <a:solidFill>
              <a:schemeClr val="tx1"/>
            </a:solidFill>
            <a:round/>
          </a:ln>
        </p:spPr>
        <p:txBody>
          <a:bodyPr rot="10800000"/>
          <a:lstStyle/>
          <a:p>
            <a:pPr algn="ctr">
              <a:buFont typeface="Arial" panose="020B0604020202020204" pitchFamily="34" charset="0"/>
              <a:buNone/>
            </a:pPr>
            <a:endParaRPr lang="zh-CN" altLang="en-US">
              <a:solidFill>
                <a:srgbClr val="FF0000"/>
              </a:solidFill>
              <a:latin typeface="Arial" panose="020B0604020202020204" pitchFamily="34" charset="0"/>
            </a:endParaRPr>
          </a:p>
        </p:txBody>
      </p:sp>
      <p:sp>
        <p:nvSpPr>
          <p:cNvPr id="15363" name="文本框 1"/>
          <p:cNvSpPr txBox="1">
            <a:spLocks noChangeArrowheads="1"/>
          </p:cNvSpPr>
          <p:nvPr/>
        </p:nvSpPr>
        <p:spPr bwMode="auto">
          <a:xfrm>
            <a:off x="2124075" y="4302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B82180"/>
                </a:solidFill>
                <a:cs typeface="Times New Roman" panose="02020603050405020304" pitchFamily="18" charset="0"/>
              </a:rPr>
              <a:t>课堂小结</a:t>
            </a:r>
            <a:endParaRPr lang="zh-CN" altLang="en-US" sz="2800" b="1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15364" name="Text Box 5"/>
          <p:cNvSpPr txBox="1">
            <a:spLocks noChangeArrowheads="1"/>
          </p:cNvSpPr>
          <p:nvPr/>
        </p:nvSpPr>
        <p:spPr bwMode="auto">
          <a:xfrm>
            <a:off x="1763713" y="1924050"/>
            <a:ext cx="3286125" cy="1754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Arial" panose="020B0604020202020204" pitchFamily="34" charset="0"/>
              <a:buNone/>
            </a:pPr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通过这节课的学习，你学到了什么？</a:t>
            </a:r>
            <a:endParaRPr lang="zh-CN" altLang="en-US" sz="36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5" name="Picture 3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992938" y="1708150"/>
            <a:ext cx="1100137" cy="2820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文本框 1"/>
          <p:cNvSpPr txBox="1">
            <a:spLocks noChangeArrowheads="1"/>
          </p:cNvSpPr>
          <p:nvPr/>
        </p:nvSpPr>
        <p:spPr bwMode="auto">
          <a:xfrm>
            <a:off x="2124075" y="4302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B82180"/>
                </a:solidFill>
                <a:cs typeface="Times New Roman" panose="02020603050405020304" pitchFamily="18" charset="0"/>
              </a:rPr>
              <a:t>课后作业</a:t>
            </a:r>
            <a:endParaRPr lang="zh-CN" altLang="en-US" sz="2800" b="1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16387" name="Rectangle 2"/>
          <p:cNvSpPr>
            <a:spLocks noChangeArrowheads="1"/>
          </p:cNvSpPr>
          <p:nvPr/>
        </p:nvSpPr>
        <p:spPr bwMode="auto">
          <a:xfrm>
            <a:off x="1547813" y="1708150"/>
            <a:ext cx="5770562" cy="1873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1. </a:t>
            </a:r>
            <a:r>
              <a:rPr lang="zh-CN" altLang="en-US" sz="3200" b="1">
                <a:solidFill>
                  <a:srgbClr val="000000"/>
                </a:solidFill>
              </a:rPr>
              <a:t>从课后习题中选取；</a:t>
            </a:r>
            <a:endParaRPr lang="zh-CN" altLang="en-US" sz="3200" b="1">
              <a:solidFill>
                <a:srgbClr val="000000"/>
              </a:solidFill>
            </a:endParaRPr>
          </a:p>
          <a:p>
            <a:pPr marL="342900" indent="-342900" latinLnBrk="1">
              <a:lnSpc>
                <a:spcPct val="150000"/>
              </a:lnSpc>
              <a:spcBef>
                <a:spcPct val="20000"/>
              </a:spcBef>
              <a:buFont typeface="Arial" panose="020B0604020202020204" pitchFamily="34" charset="0"/>
              <a:buNone/>
            </a:pPr>
            <a:r>
              <a:rPr lang="en-US" altLang="zh-CN" sz="3200" b="1">
                <a:solidFill>
                  <a:srgbClr val="000000"/>
                </a:solidFill>
              </a:rPr>
              <a:t>2. </a:t>
            </a:r>
            <a:r>
              <a:rPr lang="zh-CN" altLang="en-US" sz="3200" b="1">
                <a:solidFill>
                  <a:srgbClr val="000000"/>
                </a:solidFill>
              </a:rPr>
              <a:t>完成练习册本课时的习题。</a:t>
            </a:r>
            <a:endParaRPr lang="zh-CN" altLang="en-US" sz="3200" b="1">
              <a:solidFill>
                <a:srgbClr val="00000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8"/>
          <p:cNvSpPr txBox="1">
            <a:spLocks noChangeArrowheads="1"/>
          </p:cNvSpPr>
          <p:nvPr/>
        </p:nvSpPr>
        <p:spPr bwMode="auto">
          <a:xfrm>
            <a:off x="2154238" y="438150"/>
            <a:ext cx="2016125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B82180"/>
                </a:solidFill>
                <a:cs typeface="Times New Roman" panose="02020603050405020304" pitchFamily="18" charset="0"/>
              </a:rPr>
              <a:t>课前导入</a:t>
            </a:r>
            <a:endParaRPr lang="zh-CN" altLang="en-US" sz="2800" b="1" dirty="0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2" name="立方体 1"/>
          <p:cNvSpPr/>
          <p:nvPr/>
        </p:nvSpPr>
        <p:spPr>
          <a:xfrm>
            <a:off x="6227763" y="1697038"/>
            <a:ext cx="2089150" cy="1223962"/>
          </a:xfrm>
          <a:prstGeom prst="cube">
            <a:avLst/>
          </a:prstGeom>
          <a:solidFill>
            <a:srgbClr val="FFD5F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2052" name="文本框 7"/>
          <p:cNvSpPr txBox="1">
            <a:spLocks noChangeArrowheads="1"/>
          </p:cNvSpPr>
          <p:nvPr/>
        </p:nvSpPr>
        <p:spPr bwMode="auto">
          <a:xfrm>
            <a:off x="7019925" y="2921000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cs typeface="Times New Roman" panose="02020603050405020304" pitchFamily="18" charset="0"/>
              </a:rPr>
              <a:t>5cm</a:t>
            </a:r>
            <a:endParaRPr lang="zh-CN" altLang="en-US" sz="2000" b="1">
              <a:cs typeface="Times New Roman" panose="02020603050405020304" pitchFamily="18" charset="0"/>
            </a:endParaRPr>
          </a:p>
        </p:txBody>
      </p:sp>
      <p:sp>
        <p:nvSpPr>
          <p:cNvPr id="2053" name="文本框 9"/>
          <p:cNvSpPr txBox="1">
            <a:spLocks noChangeArrowheads="1"/>
          </p:cNvSpPr>
          <p:nvPr/>
        </p:nvSpPr>
        <p:spPr bwMode="auto">
          <a:xfrm>
            <a:off x="7380288" y="2160588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cs typeface="Times New Roman" panose="02020603050405020304" pitchFamily="18" charset="0"/>
              </a:rPr>
              <a:t>3cm</a:t>
            </a:r>
            <a:endParaRPr lang="zh-CN" altLang="en-US" sz="2000" b="1">
              <a:cs typeface="Times New Roman" panose="02020603050405020304" pitchFamily="18" charset="0"/>
            </a:endParaRPr>
          </a:p>
        </p:txBody>
      </p:sp>
      <p:sp>
        <p:nvSpPr>
          <p:cNvPr id="2054" name="文本框 10"/>
          <p:cNvSpPr txBox="1">
            <a:spLocks noChangeArrowheads="1"/>
          </p:cNvSpPr>
          <p:nvPr/>
        </p:nvSpPr>
        <p:spPr bwMode="auto">
          <a:xfrm rot="-2919572">
            <a:off x="7956550" y="2651126"/>
            <a:ext cx="7207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en-US" altLang="zh-CN" sz="2000" b="1">
                <a:cs typeface="Times New Roman" panose="02020603050405020304" pitchFamily="18" charset="0"/>
              </a:rPr>
              <a:t>2cm</a:t>
            </a:r>
            <a:endParaRPr lang="zh-CN" altLang="en-US" sz="2000" b="1">
              <a:cs typeface="Times New Roman" panose="02020603050405020304" pitchFamily="18" charset="0"/>
            </a:endParaRPr>
          </a:p>
        </p:txBody>
      </p:sp>
      <p:sp>
        <p:nvSpPr>
          <p:cNvPr id="2055" name="矩形 11"/>
          <p:cNvSpPr>
            <a:spLocks noChangeArrowheads="1"/>
          </p:cNvSpPr>
          <p:nvPr/>
        </p:nvSpPr>
        <p:spPr bwMode="auto">
          <a:xfrm>
            <a:off x="611188" y="1503363"/>
            <a:ext cx="5211762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</a:rPr>
              <a:t>怎样计算这个长方体的表面积？</a:t>
            </a:r>
            <a:endParaRPr lang="zh-CN" altLang="en-US" sz="2800" b="1" dirty="0">
              <a:latin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1316038" y="2217738"/>
            <a:ext cx="3803650" cy="1816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00000"/>
                </a:solidFill>
              </a:rPr>
              <a:t>   (5×2+5×3+3×2)×2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r>
              <a:rPr lang="en-US" altLang="zh-CN" sz="2800" b="1" dirty="0">
                <a:solidFill>
                  <a:srgbClr val="C00000"/>
                </a:solidFill>
              </a:rPr>
              <a:t>= (10+15+6)×2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r>
              <a:rPr lang="en-US" altLang="zh-CN" sz="2800" b="1" dirty="0">
                <a:solidFill>
                  <a:srgbClr val="C00000"/>
                </a:solidFill>
              </a:rPr>
              <a:t>= 31×2</a:t>
            </a:r>
            <a:endParaRPr lang="en-US" altLang="zh-CN" sz="2800" b="1" dirty="0">
              <a:solidFill>
                <a:srgbClr val="C00000"/>
              </a:solidFill>
            </a:endParaRPr>
          </a:p>
          <a:p>
            <a:r>
              <a:rPr lang="en-US" altLang="zh-CN" sz="2800" b="1" dirty="0">
                <a:solidFill>
                  <a:srgbClr val="C00000"/>
                </a:solidFill>
              </a:rPr>
              <a:t>= 62</a:t>
            </a:r>
            <a:r>
              <a:rPr lang="zh-CN" altLang="en-US" sz="2800" b="1" dirty="0">
                <a:solidFill>
                  <a:srgbClr val="C00000"/>
                </a:solidFill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</a:rPr>
              <a:t>cm</a:t>
            </a:r>
            <a:r>
              <a:rPr lang="en-US" altLang="zh-CN" sz="2800" b="1" baseline="30000" dirty="0">
                <a:solidFill>
                  <a:srgbClr val="C00000"/>
                </a:solidFill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</a:rPr>
              <a:t>）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  <p:sp>
        <p:nvSpPr>
          <p:cNvPr id="14" name="矩形 13"/>
          <p:cNvSpPr>
            <a:spLocks noChangeArrowheads="1"/>
          </p:cNvSpPr>
          <p:nvPr/>
        </p:nvSpPr>
        <p:spPr bwMode="auto">
          <a:xfrm>
            <a:off x="646113" y="4043363"/>
            <a:ext cx="5959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C00000"/>
                </a:solidFill>
              </a:rPr>
              <a:t>答：这个长方体的表面积为</a:t>
            </a:r>
            <a:r>
              <a:rPr lang="en-US" altLang="zh-CN" sz="2800" b="1" dirty="0">
                <a:solidFill>
                  <a:srgbClr val="C00000"/>
                </a:solidFill>
              </a:rPr>
              <a:t>62 cm</a:t>
            </a:r>
            <a:r>
              <a:rPr lang="en-US" altLang="zh-CN" sz="2800" b="1" baseline="30000" dirty="0">
                <a:solidFill>
                  <a:srgbClr val="C00000"/>
                </a:solidFill>
              </a:rPr>
              <a:t>2 </a:t>
            </a:r>
            <a:r>
              <a:rPr lang="zh-CN" altLang="en-US" sz="2800" b="1" dirty="0">
                <a:solidFill>
                  <a:srgbClr val="C00000"/>
                </a:solidFill>
              </a:rPr>
              <a:t>。</a:t>
            </a:r>
            <a:endParaRPr lang="zh-CN" altLang="en-US" sz="2800" b="1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文本框 2"/>
          <p:cNvSpPr txBox="1">
            <a:spLocks noChangeArrowheads="1"/>
          </p:cNvSpPr>
          <p:nvPr/>
        </p:nvSpPr>
        <p:spPr bwMode="auto">
          <a:xfrm>
            <a:off x="2124075" y="430213"/>
            <a:ext cx="20161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B82180"/>
                </a:solidFill>
                <a:cs typeface="Times New Roman" panose="02020603050405020304" pitchFamily="18" charset="0"/>
              </a:rPr>
              <a:t>推进新课</a:t>
            </a:r>
            <a:endParaRPr lang="zh-CN" altLang="en-US" sz="2800" b="1" dirty="0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3075" name="Rectangle 3"/>
          <p:cNvSpPr txBox="1">
            <a:spLocks noChangeArrowheads="1"/>
          </p:cNvSpPr>
          <p:nvPr/>
        </p:nvSpPr>
        <p:spPr bwMode="auto">
          <a:xfrm>
            <a:off x="250825" y="1347788"/>
            <a:ext cx="5905500" cy="1223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 dirty="0"/>
              <a:t>           做这样一个手提纸袋，至少需要多少平方厘米的纸？</a:t>
            </a:r>
            <a:endParaRPr lang="zh-CN" altLang="en-US" sz="2800" b="1" dirty="0"/>
          </a:p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endParaRPr lang="en-US" altLang="zh-CN" sz="2800" b="1" dirty="0"/>
          </a:p>
        </p:txBody>
      </p:sp>
      <p:grpSp>
        <p:nvGrpSpPr>
          <p:cNvPr id="3076" name="组合 17"/>
          <p:cNvGrpSpPr/>
          <p:nvPr/>
        </p:nvGrpSpPr>
        <p:grpSpPr bwMode="auto">
          <a:xfrm>
            <a:off x="6372225" y="1339850"/>
            <a:ext cx="2308225" cy="2879725"/>
            <a:chOff x="6372200" y="1339813"/>
            <a:chExt cx="2307536" cy="2880320"/>
          </a:xfrm>
        </p:grpSpPr>
        <p:pic>
          <p:nvPicPr>
            <p:cNvPr id="3081" name="图片 1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2200" y="1339813"/>
              <a:ext cx="2258363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082" name="文本框 11"/>
            <p:cNvSpPr txBox="1">
              <a:spLocks noChangeArrowheads="1"/>
            </p:cNvSpPr>
            <p:nvPr/>
          </p:nvSpPr>
          <p:spPr bwMode="auto">
            <a:xfrm rot="1217491">
              <a:off x="6409894" y="3561748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25cm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3083" name="文本框 12"/>
            <p:cNvSpPr txBox="1">
              <a:spLocks noChangeArrowheads="1"/>
            </p:cNvSpPr>
            <p:nvPr/>
          </p:nvSpPr>
          <p:spPr bwMode="auto">
            <a:xfrm rot="-1773763">
              <a:off x="7361258" y="3570792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10cm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3084" name="文本框 13"/>
            <p:cNvSpPr txBox="1">
              <a:spLocks noChangeArrowheads="1"/>
            </p:cNvSpPr>
            <p:nvPr/>
          </p:nvSpPr>
          <p:spPr bwMode="auto">
            <a:xfrm>
              <a:off x="7743632" y="2745524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35cm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</p:grpSp>
      <p:pic>
        <p:nvPicPr>
          <p:cNvPr id="16" name="图片 1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611188" y="2744788"/>
            <a:ext cx="1414462" cy="182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对话气泡: 圆角矩形 16"/>
          <p:cNvSpPr/>
          <p:nvPr/>
        </p:nvSpPr>
        <p:spPr>
          <a:xfrm>
            <a:off x="2493963" y="2741613"/>
            <a:ext cx="3313112" cy="1195387"/>
          </a:xfrm>
          <a:prstGeom prst="wedgeRoundRectCallout">
            <a:avLst>
              <a:gd name="adj1" fmla="val -67582"/>
              <a:gd name="adj2" fmla="val 22845"/>
              <a:gd name="adj3" fmla="val 16667"/>
            </a:avLst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/>
              <a:t>这里需要计算几个面的面积？</a:t>
            </a:r>
            <a:endParaRPr lang="zh-CN" altLang="en-US" sz="2800" dirty="0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3708400" y="4078288"/>
            <a:ext cx="796925" cy="608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>
                <a:solidFill>
                  <a:srgbClr val="FF0000"/>
                </a:solidFill>
              </a:rPr>
              <a:t>5</a:t>
            </a:r>
            <a:r>
              <a:rPr lang="zh-CN" altLang="en-US" sz="2800" b="1">
                <a:solidFill>
                  <a:srgbClr val="FF0000"/>
                </a:solidFill>
              </a:rPr>
              <a:t>个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3080" name="图片 1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19125" y="1347788"/>
            <a:ext cx="731838" cy="75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对话气泡: 圆角矩形 14"/>
          <p:cNvSpPr/>
          <p:nvPr/>
        </p:nvSpPr>
        <p:spPr>
          <a:xfrm>
            <a:off x="4294188" y="1795463"/>
            <a:ext cx="1712912" cy="503237"/>
          </a:xfrm>
          <a:prstGeom prst="wedgeRoundRectCallout">
            <a:avLst>
              <a:gd name="adj1" fmla="val 20813"/>
              <a:gd name="adj2" fmla="val -76583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2" name="对话气泡: 圆角矩形 11"/>
          <p:cNvSpPr/>
          <p:nvPr/>
        </p:nvSpPr>
        <p:spPr>
          <a:xfrm>
            <a:off x="2989263" y="1804988"/>
            <a:ext cx="1077912" cy="504825"/>
          </a:xfrm>
          <a:prstGeom prst="wedgeRoundRectCallout">
            <a:avLst>
              <a:gd name="adj1" fmla="val 20813"/>
              <a:gd name="adj2" fmla="val -76583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" name="对话气泡: 圆角矩形 9"/>
          <p:cNvSpPr/>
          <p:nvPr/>
        </p:nvSpPr>
        <p:spPr>
          <a:xfrm>
            <a:off x="1130300" y="1779588"/>
            <a:ext cx="1698625" cy="503237"/>
          </a:xfrm>
          <a:prstGeom prst="wedgeRoundRectCallout">
            <a:avLst>
              <a:gd name="adj1" fmla="val 20813"/>
              <a:gd name="adj2" fmla="val -72610"/>
              <a:gd name="adj3" fmla="val 16667"/>
            </a:avLst>
          </a:prstGeom>
          <a:solidFill>
            <a:schemeClr val="accent4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grpSp>
        <p:nvGrpSpPr>
          <p:cNvPr id="4101" name="组合 1"/>
          <p:cNvGrpSpPr/>
          <p:nvPr/>
        </p:nvGrpSpPr>
        <p:grpSpPr bwMode="auto">
          <a:xfrm>
            <a:off x="6372225" y="1339850"/>
            <a:ext cx="2308225" cy="2879725"/>
            <a:chOff x="6372200" y="1339813"/>
            <a:chExt cx="2307536" cy="2880320"/>
          </a:xfrm>
        </p:grpSpPr>
        <p:pic>
          <p:nvPicPr>
            <p:cNvPr id="4109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2200" y="1339813"/>
              <a:ext cx="2258363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110" name="文本框 3"/>
            <p:cNvSpPr txBox="1">
              <a:spLocks noChangeArrowheads="1"/>
            </p:cNvSpPr>
            <p:nvPr/>
          </p:nvSpPr>
          <p:spPr bwMode="auto">
            <a:xfrm rot="1217491">
              <a:off x="6409894" y="3561748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25cm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4111" name="文本框 4"/>
            <p:cNvSpPr txBox="1">
              <a:spLocks noChangeArrowheads="1"/>
            </p:cNvSpPr>
            <p:nvPr/>
          </p:nvSpPr>
          <p:spPr bwMode="auto">
            <a:xfrm rot="-1773763">
              <a:off x="7361258" y="3570792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10cm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4112" name="文本框 5"/>
            <p:cNvSpPr txBox="1">
              <a:spLocks noChangeArrowheads="1"/>
            </p:cNvSpPr>
            <p:nvPr/>
          </p:nvSpPr>
          <p:spPr bwMode="auto">
            <a:xfrm>
              <a:off x="7743632" y="2745524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35cm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1100138" y="1708150"/>
            <a:ext cx="5111750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 dirty="0"/>
              <a:t>25×35×2+25×10+10×35×2</a:t>
            </a:r>
            <a:endParaRPr lang="zh-CN" altLang="en-US" sz="2800" b="1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777875" y="2378075"/>
            <a:ext cx="527685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 dirty="0"/>
              <a:t>= 1750+250+700</a:t>
            </a:r>
            <a:endParaRPr lang="zh-CN" altLang="en-US" sz="2800" b="1" dirty="0"/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1692275" y="1082675"/>
            <a:ext cx="1430338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B82180"/>
                </a:solidFill>
              </a:rPr>
              <a:t>前、后</a:t>
            </a:r>
            <a:endParaRPr lang="zh-CN" altLang="en-US" sz="2800" b="1">
              <a:solidFill>
                <a:srgbClr val="B82180"/>
              </a:solidFill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3487738" y="1082675"/>
            <a:ext cx="647700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B82180"/>
                </a:solidFill>
              </a:rPr>
              <a:t>下</a:t>
            </a:r>
            <a:endParaRPr lang="zh-CN" altLang="en-US" sz="2800" b="1">
              <a:solidFill>
                <a:srgbClr val="B82180"/>
              </a:solidFill>
            </a:endParaRPr>
          </a:p>
        </p:txBody>
      </p: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4789488" y="1101725"/>
            <a:ext cx="1503362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>
                <a:solidFill>
                  <a:srgbClr val="B82180"/>
                </a:solidFill>
              </a:rPr>
              <a:t>左、右</a:t>
            </a:r>
            <a:endParaRPr lang="zh-CN" altLang="en-US" sz="2800" b="1">
              <a:solidFill>
                <a:srgbClr val="B8218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803275" y="2954338"/>
            <a:ext cx="3192463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 dirty="0"/>
              <a:t>= 2700</a:t>
            </a:r>
            <a:r>
              <a:rPr lang="zh-CN" altLang="en-US" sz="2800" b="1" dirty="0"/>
              <a:t>（</a:t>
            </a:r>
            <a:r>
              <a:rPr lang="en-US" altLang="zh-CN" sz="2800" b="1" dirty="0"/>
              <a:t>cm</a:t>
            </a:r>
            <a:r>
              <a:rPr lang="en-US" altLang="zh-CN" sz="2800" b="1" baseline="30000" dirty="0"/>
              <a:t>2</a:t>
            </a:r>
            <a:r>
              <a:rPr lang="zh-CN" altLang="en-US" sz="2800" b="1" dirty="0"/>
              <a:t>）</a:t>
            </a:r>
            <a:endParaRPr lang="zh-CN" altLang="en-US" sz="2800" b="1" dirty="0"/>
          </a:p>
        </p:txBody>
      </p:sp>
      <p:sp>
        <p:nvSpPr>
          <p:cNvPr id="19" name="Rectangle 3"/>
          <p:cNvSpPr txBox="1">
            <a:spLocks noChangeArrowheads="1"/>
          </p:cNvSpPr>
          <p:nvPr/>
        </p:nvSpPr>
        <p:spPr bwMode="auto">
          <a:xfrm>
            <a:off x="512763" y="3530600"/>
            <a:ext cx="5138737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 dirty="0"/>
              <a:t>答：至少需要</a:t>
            </a:r>
            <a:r>
              <a:rPr lang="en-US" altLang="zh-CN" sz="2800" b="1" dirty="0"/>
              <a:t>2700cm</a:t>
            </a:r>
            <a:r>
              <a:rPr lang="en-US" altLang="zh-CN" sz="2800" b="1" baseline="30000" dirty="0"/>
              <a:t>2</a:t>
            </a:r>
            <a:r>
              <a:rPr lang="zh-CN" altLang="en-US" sz="2800" b="1" dirty="0"/>
              <a:t>的纸。</a:t>
            </a:r>
            <a:endParaRPr lang="zh-CN" altLang="en-US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2" grpId="0" animBg="1"/>
      <p:bldP spid="10" grpId="0" animBg="1"/>
      <p:bldP spid="8" grpId="0"/>
      <p:bldP spid="9" grpId="0"/>
      <p:bldP spid="11" grpId="0"/>
      <p:bldP spid="13" grpId="0"/>
      <p:bldP spid="16" grpId="0"/>
      <p:bldP spid="17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图片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04025" y="1419225"/>
            <a:ext cx="1944688" cy="200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思想气泡: 云 4"/>
          <p:cNvSpPr/>
          <p:nvPr/>
        </p:nvSpPr>
        <p:spPr>
          <a:xfrm>
            <a:off x="2268538" y="798513"/>
            <a:ext cx="4319587" cy="1728787"/>
          </a:xfrm>
          <a:prstGeom prst="cloudCallout">
            <a:avLst>
              <a:gd name="adj1" fmla="val 60461"/>
              <a:gd name="adj2" fmla="val 47213"/>
            </a:avLst>
          </a:prstGeom>
          <a:solidFill>
            <a:srgbClr val="F2B8DC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002060"/>
                </a:solidFill>
              </a:rPr>
              <a:t>还可以怎样计算？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grpSp>
        <p:nvGrpSpPr>
          <p:cNvPr id="5124" name="组合 5"/>
          <p:cNvGrpSpPr/>
          <p:nvPr/>
        </p:nvGrpSpPr>
        <p:grpSpPr bwMode="auto">
          <a:xfrm>
            <a:off x="323850" y="1779588"/>
            <a:ext cx="2306638" cy="2879725"/>
            <a:chOff x="6372200" y="1339813"/>
            <a:chExt cx="2307536" cy="2880320"/>
          </a:xfrm>
        </p:grpSpPr>
        <p:pic>
          <p:nvPicPr>
            <p:cNvPr id="5126" name="图片 6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6372200" y="1339813"/>
              <a:ext cx="2258363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127" name="文本框 7"/>
            <p:cNvSpPr txBox="1">
              <a:spLocks noChangeArrowheads="1"/>
            </p:cNvSpPr>
            <p:nvPr/>
          </p:nvSpPr>
          <p:spPr bwMode="auto">
            <a:xfrm rot="1217491">
              <a:off x="6409894" y="3561748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25cm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5128" name="文本框 8"/>
            <p:cNvSpPr txBox="1">
              <a:spLocks noChangeArrowheads="1"/>
            </p:cNvSpPr>
            <p:nvPr/>
          </p:nvSpPr>
          <p:spPr bwMode="auto">
            <a:xfrm rot="-1773763">
              <a:off x="7361258" y="3570792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10cm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5129" name="文本框 9"/>
            <p:cNvSpPr txBox="1">
              <a:spLocks noChangeArrowheads="1"/>
            </p:cNvSpPr>
            <p:nvPr/>
          </p:nvSpPr>
          <p:spPr bwMode="auto">
            <a:xfrm>
              <a:off x="7743632" y="2745524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35cm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2979738" y="3317875"/>
            <a:ext cx="4538662" cy="1179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algn="ctr"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 dirty="0">
                <a:solidFill>
                  <a:srgbClr val="B82180"/>
                </a:solidFill>
              </a:rPr>
              <a:t>算出整个长方体的表面积，再减去纸袋开口处的面积。</a:t>
            </a:r>
            <a:endParaRPr lang="zh-CN" altLang="en-US" sz="2800" b="1" dirty="0">
              <a:solidFill>
                <a:srgbClr val="B8218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3"/>
          <p:cNvSpPr txBox="1">
            <a:spLocks noChangeArrowheads="1"/>
          </p:cNvSpPr>
          <p:nvPr/>
        </p:nvSpPr>
        <p:spPr bwMode="auto">
          <a:xfrm>
            <a:off x="2771774" y="1522413"/>
            <a:ext cx="6372225" cy="576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 dirty="0"/>
              <a:t>(25×35+25×10+10×35) ×2</a:t>
            </a:r>
            <a:r>
              <a:rPr lang="zh-CN" altLang="en-US" sz="2800" b="1" dirty="0"/>
              <a:t>－</a:t>
            </a:r>
            <a:r>
              <a:rPr lang="en-US" altLang="zh-CN" sz="2800" b="1" dirty="0"/>
              <a:t>25×10</a:t>
            </a:r>
            <a:endParaRPr lang="zh-CN" altLang="en-US" sz="2800" b="1" dirty="0"/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 bwMode="auto">
          <a:xfrm>
            <a:off x="2771775" y="2236788"/>
            <a:ext cx="6192838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/>
              <a:t>=(875+250+350) ×2</a:t>
            </a:r>
            <a:r>
              <a:rPr lang="zh-CN" altLang="en-US" sz="2800" b="1"/>
              <a:t>－</a:t>
            </a:r>
            <a:r>
              <a:rPr lang="en-US" altLang="zh-CN" sz="2800" b="1"/>
              <a:t>250</a:t>
            </a:r>
            <a:endParaRPr lang="zh-CN" altLang="en-US" sz="2800" b="1"/>
          </a:p>
        </p:txBody>
      </p:sp>
      <p:grpSp>
        <p:nvGrpSpPr>
          <p:cNvPr id="6148" name="组合 10"/>
          <p:cNvGrpSpPr/>
          <p:nvPr/>
        </p:nvGrpSpPr>
        <p:grpSpPr bwMode="auto">
          <a:xfrm>
            <a:off x="323850" y="1779588"/>
            <a:ext cx="2306638" cy="2879725"/>
            <a:chOff x="6372200" y="1339813"/>
            <a:chExt cx="2307536" cy="2880320"/>
          </a:xfrm>
        </p:grpSpPr>
        <p:pic>
          <p:nvPicPr>
            <p:cNvPr id="6151" name="图片 11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372200" y="1339813"/>
              <a:ext cx="2258363" cy="28803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152" name="文本框 12"/>
            <p:cNvSpPr txBox="1">
              <a:spLocks noChangeArrowheads="1"/>
            </p:cNvSpPr>
            <p:nvPr/>
          </p:nvSpPr>
          <p:spPr bwMode="auto">
            <a:xfrm rot="1217491">
              <a:off x="6409894" y="3561748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25cm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6153" name="文本框 13"/>
            <p:cNvSpPr txBox="1">
              <a:spLocks noChangeArrowheads="1"/>
            </p:cNvSpPr>
            <p:nvPr/>
          </p:nvSpPr>
          <p:spPr bwMode="auto">
            <a:xfrm rot="-1773763">
              <a:off x="7361258" y="3570792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10cm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  <p:sp>
          <p:nvSpPr>
            <p:cNvPr id="6154" name="文本框 14"/>
            <p:cNvSpPr txBox="1">
              <a:spLocks noChangeArrowheads="1"/>
            </p:cNvSpPr>
            <p:nvPr/>
          </p:nvSpPr>
          <p:spPr bwMode="auto">
            <a:xfrm>
              <a:off x="7743632" y="2745524"/>
              <a:ext cx="936104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400">
                  <a:cs typeface="Times New Roman" panose="02020603050405020304" pitchFamily="18" charset="0"/>
                </a:rPr>
                <a:t>35cm</a:t>
              </a:r>
              <a:endParaRPr lang="zh-CN" altLang="en-US" sz="2400">
                <a:cs typeface="Times New Roman" panose="02020603050405020304" pitchFamily="18" charset="0"/>
              </a:endParaRPr>
            </a:p>
          </p:txBody>
        </p:sp>
      </p:grpSp>
      <p:sp>
        <p:nvSpPr>
          <p:cNvPr id="16" name="Rectangle 3"/>
          <p:cNvSpPr txBox="1">
            <a:spLocks noChangeArrowheads="1"/>
          </p:cNvSpPr>
          <p:nvPr/>
        </p:nvSpPr>
        <p:spPr bwMode="auto">
          <a:xfrm>
            <a:off x="2786063" y="2914650"/>
            <a:ext cx="2874962" cy="576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en-US" altLang="zh-CN" sz="2800" b="1"/>
              <a:t>=2700</a:t>
            </a:r>
            <a:r>
              <a:rPr lang="zh-CN" altLang="en-US" sz="2800" b="1"/>
              <a:t>（</a:t>
            </a:r>
            <a:r>
              <a:rPr lang="en-US" altLang="zh-CN" sz="2800" b="1"/>
              <a:t>cm</a:t>
            </a:r>
            <a:r>
              <a:rPr lang="en-US" altLang="zh-CN" sz="2800" b="1" baseline="30000"/>
              <a:t>2</a:t>
            </a:r>
            <a:r>
              <a:rPr lang="zh-CN" altLang="en-US" sz="2800" b="1"/>
              <a:t>）</a:t>
            </a:r>
            <a:endParaRPr lang="zh-CN" altLang="en-US" sz="2800" b="1"/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095500" y="4102100"/>
            <a:ext cx="5140325" cy="574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spcBef>
                <a:spcPts val="1000"/>
              </a:spcBef>
            </a:pPr>
            <a:r>
              <a:rPr lang="zh-CN" altLang="en-US" sz="2800" b="1"/>
              <a:t>答：至少需要</a:t>
            </a:r>
            <a:r>
              <a:rPr lang="en-US" altLang="zh-CN" sz="2800" b="1"/>
              <a:t>2700cm</a:t>
            </a:r>
            <a:r>
              <a:rPr lang="en-US" altLang="zh-CN" sz="2800" b="1" baseline="30000"/>
              <a:t>2</a:t>
            </a:r>
            <a:r>
              <a:rPr lang="zh-CN" altLang="en-US" sz="2800" b="1"/>
              <a:t>的纸。</a:t>
            </a:r>
            <a:endParaRPr lang="zh-CN" alt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文本框 2"/>
          <p:cNvSpPr txBox="1">
            <a:spLocks noChangeArrowheads="1"/>
          </p:cNvSpPr>
          <p:nvPr/>
        </p:nvSpPr>
        <p:spPr bwMode="auto">
          <a:xfrm>
            <a:off x="1692275" y="555625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solidFill>
                  <a:srgbClr val="B82180"/>
                </a:solidFill>
                <a:cs typeface="Times New Roman" panose="02020603050405020304" pitchFamily="18" charset="0"/>
              </a:rPr>
              <a:t>试一试</a:t>
            </a:r>
            <a:endParaRPr lang="zh-CN" altLang="en-US" sz="2800" b="1" dirty="0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858838" y="1333500"/>
            <a:ext cx="5976937" cy="129881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+mj-lt"/>
                <a:ea typeface="黑体" panose="02010609060101010101" pitchFamily="49" charset="-122"/>
              </a:rPr>
              <a:t>做</a:t>
            </a: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右图这样的灯笼（上、下都是空的），至少需要多少绸布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7172" name="组合 14"/>
          <p:cNvGrpSpPr/>
          <p:nvPr/>
        </p:nvGrpSpPr>
        <p:grpSpPr bwMode="auto">
          <a:xfrm>
            <a:off x="6659563" y="987425"/>
            <a:ext cx="2159000" cy="3541713"/>
            <a:chOff x="6779659" y="1074429"/>
            <a:chExt cx="2158615" cy="3540790"/>
          </a:xfrm>
        </p:grpSpPr>
        <p:pic>
          <p:nvPicPr>
            <p:cNvPr id="7174" name="图片 10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79659" y="1074429"/>
              <a:ext cx="2158615" cy="3540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175" name="文本框 11"/>
            <p:cNvSpPr txBox="1">
              <a:spLocks noChangeArrowheads="1"/>
            </p:cNvSpPr>
            <p:nvPr/>
          </p:nvSpPr>
          <p:spPr bwMode="auto">
            <a:xfrm>
              <a:off x="7288282" y="2735788"/>
              <a:ext cx="85329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3.5dm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  <p:sp>
          <p:nvSpPr>
            <p:cNvPr id="7176" name="文本框 12"/>
            <p:cNvSpPr txBox="1">
              <a:spLocks noChangeArrowheads="1"/>
            </p:cNvSpPr>
            <p:nvPr/>
          </p:nvSpPr>
          <p:spPr bwMode="auto">
            <a:xfrm>
              <a:off x="8223554" y="2475939"/>
              <a:ext cx="714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  <p:sp>
          <p:nvSpPr>
            <p:cNvPr id="7177" name="文本框 13"/>
            <p:cNvSpPr txBox="1">
              <a:spLocks noChangeArrowheads="1"/>
            </p:cNvSpPr>
            <p:nvPr/>
          </p:nvSpPr>
          <p:spPr bwMode="auto">
            <a:xfrm rot="-2840563">
              <a:off x="7881979" y="3205453"/>
              <a:ext cx="9096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3.5dm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</p:grpSp>
      <p:sp>
        <p:nvSpPr>
          <p:cNvPr id="19" name="Text Box 3"/>
          <p:cNvSpPr txBox="1">
            <a:spLocks noChangeArrowheads="1"/>
          </p:cNvSpPr>
          <p:nvPr/>
        </p:nvSpPr>
        <p:spPr bwMode="auto">
          <a:xfrm>
            <a:off x="838200" y="2649538"/>
            <a:ext cx="5172075" cy="18303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B82180"/>
                </a:solidFill>
                <a:latin typeface="+mj-lt"/>
                <a:ea typeface="黑体" panose="02010609060101010101" pitchFamily="49" charset="-122"/>
              </a:rPr>
              <a:t>分析：这个灯笼上下面都是空的，不需要做，只需求前、后、左、右</a:t>
            </a:r>
            <a:r>
              <a:rPr lang="en-US" altLang="zh-CN" sz="2800" b="1" dirty="0">
                <a:solidFill>
                  <a:srgbClr val="B82180"/>
                </a:solidFill>
                <a:latin typeface="+mj-lt"/>
                <a:ea typeface="黑体" panose="02010609060101010101" pitchFamily="49" charset="-122"/>
              </a:rPr>
              <a:t>4</a:t>
            </a:r>
            <a:r>
              <a:rPr lang="zh-CN" altLang="en-US" sz="2800" b="1" dirty="0">
                <a:solidFill>
                  <a:srgbClr val="B82180"/>
                </a:solidFill>
                <a:latin typeface="+mj-lt"/>
                <a:ea typeface="黑体" panose="02010609060101010101" pitchFamily="49" charset="-122"/>
              </a:rPr>
              <a:t>个面的面积。</a:t>
            </a:r>
            <a:endParaRPr lang="en-US" altLang="zh-CN" sz="2800" b="1" dirty="0">
              <a:solidFill>
                <a:srgbClr val="B82180"/>
              </a:solidFill>
              <a:latin typeface="+mj-lt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187325" y="1338263"/>
            <a:ext cx="6769100" cy="1233487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latin typeface="+mj-lt"/>
                <a:ea typeface="黑体" panose="02010609060101010101" pitchFamily="49" charset="-122"/>
              </a:rPr>
              <a:t>       做右图这样的灯笼（上下都是空的），至少需要多少绸布</a:t>
            </a:r>
            <a:r>
              <a:rPr lang="en-US" altLang="zh-CN" sz="2800" b="1" dirty="0">
                <a:latin typeface="+mj-lt"/>
                <a:ea typeface="黑体" panose="02010609060101010101" pitchFamily="49" charset="-122"/>
              </a:rPr>
              <a:t>?</a:t>
            </a:r>
            <a:endParaRPr lang="en-US" altLang="zh-CN" sz="2800" b="1" dirty="0"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39750" y="2603500"/>
            <a:ext cx="5973763" cy="6238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409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3.5×5×2+3.5×5×2= 70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dm</a:t>
            </a:r>
            <a:r>
              <a:rPr lang="en-US" altLang="zh-CN" sz="2800" b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</p:txBody>
      </p:sp>
      <p:grpSp>
        <p:nvGrpSpPr>
          <p:cNvPr id="8196" name="组合 4"/>
          <p:cNvGrpSpPr/>
          <p:nvPr/>
        </p:nvGrpSpPr>
        <p:grpSpPr bwMode="auto">
          <a:xfrm>
            <a:off x="6659563" y="987425"/>
            <a:ext cx="2159000" cy="3541713"/>
            <a:chOff x="6779659" y="1074429"/>
            <a:chExt cx="2158615" cy="3540790"/>
          </a:xfrm>
        </p:grpSpPr>
        <p:pic>
          <p:nvPicPr>
            <p:cNvPr id="8200" name="图片 5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6779659" y="1074429"/>
              <a:ext cx="2158615" cy="35407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8201" name="文本框 6"/>
            <p:cNvSpPr txBox="1">
              <a:spLocks noChangeArrowheads="1"/>
            </p:cNvSpPr>
            <p:nvPr/>
          </p:nvSpPr>
          <p:spPr bwMode="auto">
            <a:xfrm>
              <a:off x="7288282" y="2735788"/>
              <a:ext cx="853299" cy="40011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3.5dm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  <p:sp>
          <p:nvSpPr>
            <p:cNvPr id="8202" name="文本框 7"/>
            <p:cNvSpPr txBox="1">
              <a:spLocks noChangeArrowheads="1"/>
            </p:cNvSpPr>
            <p:nvPr/>
          </p:nvSpPr>
          <p:spPr bwMode="auto">
            <a:xfrm>
              <a:off x="8223554" y="2475939"/>
              <a:ext cx="71471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  <p:sp>
          <p:nvSpPr>
            <p:cNvPr id="8203" name="文本框 8"/>
            <p:cNvSpPr txBox="1">
              <a:spLocks noChangeArrowheads="1"/>
            </p:cNvSpPr>
            <p:nvPr/>
          </p:nvSpPr>
          <p:spPr bwMode="auto">
            <a:xfrm rot="-2840563">
              <a:off x="7881979" y="3205453"/>
              <a:ext cx="909659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/>
              <a:r>
                <a:rPr lang="en-US" altLang="zh-CN" sz="2000" b="1">
                  <a:cs typeface="Times New Roman" panose="02020603050405020304" pitchFamily="18" charset="0"/>
                </a:rPr>
                <a:t>3.5dm</a:t>
              </a:r>
              <a:endParaRPr lang="zh-CN" altLang="en-US" sz="2000" b="1">
                <a:cs typeface="Times New Roman" panose="02020603050405020304" pitchFamily="18" charset="0"/>
              </a:endParaRPr>
            </a:p>
          </p:txBody>
        </p:sp>
      </p:grpSp>
      <p:sp>
        <p:nvSpPr>
          <p:cNvPr id="8197" name="文本框 9"/>
          <p:cNvSpPr txBox="1">
            <a:spLocks noChangeArrowheads="1"/>
          </p:cNvSpPr>
          <p:nvPr/>
        </p:nvSpPr>
        <p:spPr bwMode="auto">
          <a:xfrm>
            <a:off x="1692275" y="555625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B82180"/>
                </a:solidFill>
                <a:cs typeface="Times New Roman" panose="02020603050405020304" pitchFamily="18" charset="0"/>
              </a:rPr>
              <a:t>试一试</a:t>
            </a:r>
            <a:endParaRPr lang="zh-CN" altLang="en-US" sz="2800" b="1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12" name="Rectangle 2"/>
          <p:cNvSpPr>
            <a:spLocks noChangeArrowheads="1"/>
          </p:cNvSpPr>
          <p:nvPr/>
        </p:nvSpPr>
        <p:spPr bwMode="auto">
          <a:xfrm>
            <a:off x="539750" y="3213100"/>
            <a:ext cx="5973763" cy="623888"/>
          </a:xfrm>
          <a:prstGeom prst="rect">
            <a:avLst/>
          </a:prstGeom>
          <a:noFill/>
          <a:ln>
            <a:noFill/>
          </a:ln>
        </p:spPr>
        <p:txBody>
          <a:bodyPr anchor="ctr">
            <a:spAutoFit/>
          </a:bodyPr>
          <a:lstStyle>
            <a:lvl1pPr indent="409575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auto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或：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3.5×5×4= 70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（</a:t>
            </a:r>
            <a:r>
              <a:rPr lang="en-US" altLang="zh-CN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dm</a:t>
            </a:r>
            <a:r>
              <a:rPr lang="en-US" altLang="zh-CN" sz="2800" b="1" baseline="30000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2</a:t>
            </a:r>
            <a:r>
              <a:rPr lang="zh-CN" altLang="en-US" sz="2800" b="1" dirty="0">
                <a:solidFill>
                  <a:srgbClr val="C00000"/>
                </a:solidFill>
                <a:latin typeface="+mj-lt"/>
                <a:ea typeface="黑体" panose="02010609060101010101" pitchFamily="49" charset="-122"/>
              </a:rPr>
              <a:t>）</a:t>
            </a:r>
            <a:endParaRPr lang="zh-CN" altLang="en-US" sz="2800" b="1" dirty="0">
              <a:solidFill>
                <a:srgbClr val="C00000"/>
              </a:solidFill>
              <a:latin typeface="+mj-lt"/>
              <a:ea typeface="黑体" panose="02010609060101010101" pitchFamily="49" charset="-122"/>
            </a:endParaRPr>
          </a:p>
        </p:txBody>
      </p:sp>
      <p:sp>
        <p:nvSpPr>
          <p:cNvPr id="13" name="矩形 12"/>
          <p:cNvSpPr>
            <a:spLocks noChangeArrowheads="1"/>
          </p:cNvSpPr>
          <p:nvPr/>
        </p:nvSpPr>
        <p:spPr bwMode="auto">
          <a:xfrm>
            <a:off x="684213" y="3871913"/>
            <a:ext cx="4498975" cy="62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>
                <a:solidFill>
                  <a:srgbClr val="C00000"/>
                </a:solidFill>
              </a:rPr>
              <a:t> 答：至少需要绸布</a:t>
            </a:r>
            <a:r>
              <a:rPr lang="en-US" altLang="zh-CN" sz="2800" b="1">
                <a:solidFill>
                  <a:srgbClr val="C00000"/>
                </a:solidFill>
              </a:rPr>
              <a:t>70dm</a:t>
            </a:r>
            <a:r>
              <a:rPr lang="en-US" altLang="zh-CN" sz="2800" b="1" baseline="30000">
                <a:solidFill>
                  <a:srgbClr val="C00000"/>
                </a:solidFill>
              </a:rPr>
              <a:t>2</a:t>
            </a:r>
            <a:r>
              <a:rPr lang="zh-CN" altLang="en-US" sz="2800" b="1">
                <a:solidFill>
                  <a:srgbClr val="C00000"/>
                </a:solidFill>
              </a:rPr>
              <a:t>。</a:t>
            </a:r>
            <a:endParaRPr lang="zh-CN" altLang="en-US" sz="28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2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1692275" y="555625"/>
            <a:ext cx="15843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/>
            <a:r>
              <a:rPr lang="zh-CN" altLang="en-US" sz="2800" b="1">
                <a:solidFill>
                  <a:srgbClr val="B82180"/>
                </a:solidFill>
                <a:cs typeface="Times New Roman" panose="02020603050405020304" pitchFamily="18" charset="0"/>
              </a:rPr>
              <a:t>议一议</a:t>
            </a:r>
            <a:endParaRPr lang="zh-CN" altLang="en-US" sz="2800" b="1">
              <a:solidFill>
                <a:srgbClr val="B82180"/>
              </a:solidFill>
              <a:cs typeface="Times New Roman" panose="02020603050405020304" pitchFamily="18" charset="0"/>
            </a:endParaRPr>
          </a:p>
        </p:txBody>
      </p:sp>
      <p:sp>
        <p:nvSpPr>
          <p:cNvPr id="9219" name="Rectangle 3"/>
          <p:cNvSpPr txBox="1">
            <a:spLocks noChangeArrowheads="1"/>
          </p:cNvSpPr>
          <p:nvPr/>
        </p:nvSpPr>
        <p:spPr bwMode="auto">
          <a:xfrm>
            <a:off x="1079500" y="1131888"/>
            <a:ext cx="6985000" cy="1344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286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 eaLnBrk="1" hangingPunct="1">
              <a:lnSpc>
                <a:spcPct val="140000"/>
              </a:lnSpc>
              <a:spcBef>
                <a:spcPts val="1000"/>
              </a:spcBef>
            </a:pPr>
            <a:r>
              <a:rPr lang="zh-CN" altLang="en-US" sz="2800" b="1" dirty="0">
                <a:latin typeface="黑体" panose="02010609060101010101" pitchFamily="49" charset="-122"/>
              </a:rPr>
              <a:t>     在解决与长方体、正方体表面积有关的实际问题时，应当注意些什么？</a:t>
            </a:r>
            <a:endParaRPr lang="zh-CN" altLang="en-US" sz="2800" b="1" dirty="0">
              <a:latin typeface="黑体" panose="02010609060101010101" pitchFamily="49" charset="-122"/>
            </a:endParaRPr>
          </a:p>
        </p:txBody>
      </p:sp>
      <p:grpSp>
        <p:nvGrpSpPr>
          <p:cNvPr id="2" name="组合 6"/>
          <p:cNvGrpSpPr/>
          <p:nvPr/>
        </p:nvGrpSpPr>
        <p:grpSpPr bwMode="auto">
          <a:xfrm>
            <a:off x="1619250" y="2651125"/>
            <a:ext cx="5761038" cy="1800225"/>
            <a:chOff x="1403648" y="2564124"/>
            <a:chExt cx="5760640" cy="1800200"/>
          </a:xfrm>
        </p:grpSpPr>
        <p:sp>
          <p:nvSpPr>
            <p:cNvPr id="6" name="矩形: 圆角 5"/>
            <p:cNvSpPr/>
            <p:nvPr/>
          </p:nvSpPr>
          <p:spPr>
            <a:xfrm>
              <a:off x="1548101" y="2564124"/>
              <a:ext cx="5471734" cy="1800200"/>
            </a:xfrm>
            <a:prstGeom prst="roundRect">
              <a:avLst/>
            </a:prstGeom>
            <a:solidFill>
              <a:schemeClr val="accent1">
                <a:lumMod val="5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9222" name="Rectangle 3"/>
            <p:cNvSpPr txBox="1">
              <a:spLocks noChangeArrowheads="1"/>
            </p:cNvSpPr>
            <p:nvPr/>
          </p:nvSpPr>
          <p:spPr bwMode="auto">
            <a:xfrm>
              <a:off x="1403648" y="2791918"/>
              <a:ext cx="5760640" cy="1344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2286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 eaLnBrk="1" hangingPunct="1">
                <a:lnSpc>
                  <a:spcPct val="140000"/>
                </a:lnSpc>
                <a:spcBef>
                  <a:spcPts val="1000"/>
                </a:spcBef>
              </a:pPr>
              <a:r>
                <a:rPr lang="zh-CN" altLang="en-US" sz="2800" b="1">
                  <a:solidFill>
                    <a:schemeClr val="bg1"/>
                  </a:solidFill>
                  <a:latin typeface="黑体" panose="02010609060101010101" pitchFamily="49" charset="-122"/>
                </a:rPr>
                <a:t>     我们要结合实际情况来思考，明确应算哪几个面。</a:t>
              </a:r>
              <a:endParaRPr lang="zh-CN" altLang="en-US" sz="2800" b="1">
                <a:solidFill>
                  <a:schemeClr val="bg1"/>
                </a:solidFill>
                <a:latin typeface="黑体" panose="02010609060101010101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PP_MARK_KEY" val="3611b997-5760-4bf2-88f5-aeaf68655c4f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just" eaLnBrk="1" hangingPunct="1">
          <a:lnSpc>
            <a:spcPct val="130000"/>
          </a:lnSpc>
          <a:defRPr sz="3200" b="1" dirty="0" smtClean="0">
            <a:latin typeface="Times New Roman" panose="02020603050405020304" pitchFamily="18" charset="0"/>
            <a:ea typeface="黑体" panose="02010609060101010101" pitchFamily="49" charset="-122"/>
            <a:cs typeface="Times New Roman" panose="02020603050405020304" pitchFamily="18" charset="0"/>
          </a:defRPr>
        </a:defPPr>
      </a:lst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1056</Words>
  <Application>WPS 演示</Application>
  <PresentationFormat>全屏显示(16:9)</PresentationFormat>
  <Paragraphs>151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Arial</vt:lpstr>
      <vt:lpstr>宋体</vt:lpstr>
      <vt:lpstr>Wingdings</vt:lpstr>
      <vt:lpstr>等线</vt:lpstr>
      <vt:lpstr>Times New Roman</vt:lpstr>
      <vt:lpstr>黑体</vt:lpstr>
      <vt:lpstr>等线 Light</vt:lpstr>
      <vt:lpstr>Calibri</vt:lpstr>
      <vt:lpstr>微软雅黑</vt:lpstr>
      <vt:lpstr>楷体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208</cp:revision>
  <dcterms:created xsi:type="dcterms:W3CDTF">2015-08-27T07:30:00Z</dcterms:created>
  <dcterms:modified xsi:type="dcterms:W3CDTF">2023-02-09T05:34:48Z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154BEC0823D34ADF90AC2E824DFBA779</vt:lpwstr>
  </property>
</Properties>
</file>