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0" r:id="rId3"/>
    <p:sldId id="334" r:id="rId4"/>
    <p:sldId id="315" r:id="rId6"/>
    <p:sldId id="445" r:id="rId7"/>
    <p:sldId id="394" r:id="rId8"/>
    <p:sldId id="397" r:id="rId9"/>
    <p:sldId id="395" r:id="rId10"/>
    <p:sldId id="396" r:id="rId11"/>
    <p:sldId id="357" r:id="rId12"/>
    <p:sldId id="409" r:id="rId13"/>
    <p:sldId id="410" r:id="rId14"/>
    <p:sldId id="431" r:id="rId15"/>
    <p:sldId id="420" r:id="rId16"/>
    <p:sldId id="327" r:id="rId17"/>
    <p:sldId id="292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5" userDrawn="1">
          <p15:clr>
            <a:srgbClr val="A4A3A4"/>
          </p15:clr>
        </p15:guide>
        <p15:guide id="2" pos="35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14"/>
    <a:srgbClr val="E69B24"/>
    <a:srgbClr val="FEF5F5"/>
    <a:srgbClr val="FBE2E2"/>
    <a:srgbClr val="FCFB94"/>
    <a:srgbClr val="F6EEFD"/>
    <a:srgbClr val="CD95F8"/>
    <a:srgbClr val="FF6C50"/>
    <a:srgbClr val="E6CD24"/>
    <a:srgbClr val="F2E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3" autoAdjust="0"/>
    <p:restoredTop sz="94614" autoAdjust="0"/>
  </p:normalViewPr>
  <p:slideViewPr>
    <p:cSldViewPr snapToGrid="0" showGuides="1">
      <p:cViewPr varScale="1">
        <p:scale>
          <a:sx n="109" d="100"/>
          <a:sy n="109" d="100"/>
        </p:scale>
        <p:origin x="-492" y="-90"/>
      </p:cViewPr>
      <p:guideLst>
        <p:guide orient="horz" pos="2275"/>
        <p:guide pos="35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235642"/>
            <a:ext cx="449943" cy="75600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540774" y="5527839"/>
            <a:ext cx="12965003" cy="1330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2"/>
          <p:cNvSpPr/>
          <p:nvPr/>
        </p:nvSpPr>
        <p:spPr>
          <a:xfrm>
            <a:off x="0" y="4427992"/>
            <a:ext cx="12192000" cy="2443655"/>
          </a:xfrm>
          <a:prstGeom prst="rect">
            <a:avLst/>
          </a:prstGeom>
          <a:solidFill>
            <a:srgbClr val="CA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1" name="文本框 50"/>
          <p:cNvSpPr txBox="1"/>
          <p:nvPr/>
        </p:nvSpPr>
        <p:spPr>
          <a:xfrm>
            <a:off x="6547440" y="1152554"/>
            <a:ext cx="380010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kern="8000" spc="100" dirty="0" smtClean="0">
                <a:solidFill>
                  <a:srgbClr val="A0524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 学</a:t>
            </a:r>
            <a:endParaRPr lang="zh-CN" altLang="en-US" sz="9600" b="1" kern="8000" spc="100" dirty="0" smtClean="0">
              <a:solidFill>
                <a:srgbClr val="A0524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a6b97c1b8790a5bb21cfe8bc14a7810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7370" y="345440"/>
            <a:ext cx="5452745" cy="54527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8862" y="3373386"/>
            <a:ext cx="4955204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800" b="1" spc="3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长方体和正方体的体积计算</a:t>
            </a:r>
            <a:endParaRPr lang="zh-CN" altLang="zh-CN" sz="2800" b="1" spc="3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850958" y="986790"/>
            <a:ext cx="50825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这个水果箱的体积是多少？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134860" y="2181225"/>
            <a:ext cx="3789045" cy="2232660"/>
            <a:chOff x="12386" y="3435"/>
            <a:chExt cx="5967" cy="3516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2386" y="3435"/>
              <a:ext cx="5284" cy="3516"/>
            </a:xfrm>
            <a:prstGeom prst="rect">
              <a:avLst/>
            </a:prstGeom>
          </p:spPr>
        </p:pic>
        <p:sp>
          <p:nvSpPr>
            <p:cNvPr id="84" name="Text Box 6"/>
            <p:cNvSpPr txBox="1">
              <a:spLocks noChangeArrowheads="1"/>
            </p:cNvSpPr>
            <p:nvPr/>
          </p:nvSpPr>
          <p:spPr bwMode="auto">
            <a:xfrm>
              <a:off x="12623" y="5979"/>
              <a:ext cx="1414" cy="8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2800" b="1" kern="1200" cap="none" spc="0" normalizeH="0" baseline="0" noProof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60cm</a:t>
              </a:r>
              <a:endParaRPr kumimoji="0" lang="en-US" altLang="zh-CN" sz="2800" b="1" kern="1200" cap="none" spc="0" normalizeH="0" baseline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Text Box 6"/>
            <p:cNvSpPr txBox="1">
              <a:spLocks noChangeArrowheads="1"/>
            </p:cNvSpPr>
            <p:nvPr/>
          </p:nvSpPr>
          <p:spPr bwMode="auto">
            <a:xfrm>
              <a:off x="15773" y="6127"/>
              <a:ext cx="1414" cy="8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2800" b="1" kern="1200" cap="none" spc="0" normalizeH="0" baseline="0" noProof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30cm</a:t>
              </a:r>
              <a:endParaRPr kumimoji="0" lang="en-US" altLang="zh-CN" sz="2800" b="1" kern="1200" cap="none" spc="0" normalizeH="0" baseline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Text Box 6"/>
            <p:cNvSpPr txBox="1">
              <a:spLocks noChangeArrowheads="1"/>
            </p:cNvSpPr>
            <p:nvPr/>
          </p:nvSpPr>
          <p:spPr bwMode="auto">
            <a:xfrm>
              <a:off x="16939" y="4781"/>
              <a:ext cx="1414" cy="8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2800" b="1" kern="1200" cap="none" spc="0" normalizeH="0" baseline="0" noProof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20cm</a:t>
              </a:r>
              <a:endParaRPr kumimoji="0" lang="en-US" altLang="zh-CN" sz="2800" b="1" kern="1200" cap="none" spc="0" normalizeH="0" baseline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933825" y="3240405"/>
            <a:ext cx="22301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30×20×60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711258" y="3823970"/>
            <a:ext cx="2751137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=600×60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=36000cm</a:t>
            </a:r>
            <a:r>
              <a:rPr lang="en-US" altLang="zh-CN" sz="32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837690" y="1912620"/>
            <a:ext cx="2712720" cy="1123315"/>
            <a:chOff x="1773" y="2608"/>
            <a:chExt cx="3855" cy="1769"/>
          </a:xfrm>
        </p:grpSpPr>
        <p:sp>
          <p:nvSpPr>
            <p:cNvPr id="66" name="圆角矩形标注 65"/>
            <p:cNvSpPr/>
            <p:nvPr/>
          </p:nvSpPr>
          <p:spPr>
            <a:xfrm>
              <a:off x="1773" y="2608"/>
              <a:ext cx="3855" cy="1769"/>
            </a:xfrm>
            <a:prstGeom prst="wedgeRoundRectCallout">
              <a:avLst>
                <a:gd name="adj1" fmla="val -56858"/>
                <a:gd name="adj2" fmla="val 3208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011" y="2768"/>
              <a:ext cx="3453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可以直接用长×宽×高计算</a:t>
              </a:r>
              <a:r>
                <a:rPr lang="zh-CN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239010" y="1437005"/>
            <a:ext cx="4237226" cy="1151890"/>
            <a:chOff x="1773" y="2608"/>
            <a:chExt cx="3784" cy="1814"/>
          </a:xfrm>
        </p:grpSpPr>
        <p:sp>
          <p:nvSpPr>
            <p:cNvPr id="40" name="圆角矩形标注 39"/>
            <p:cNvSpPr/>
            <p:nvPr/>
          </p:nvSpPr>
          <p:spPr>
            <a:xfrm>
              <a:off x="1773" y="2608"/>
              <a:ext cx="3582" cy="1814"/>
            </a:xfrm>
            <a:prstGeom prst="wedgeRoundRectCallout">
              <a:avLst>
                <a:gd name="adj1" fmla="val -48821"/>
                <a:gd name="adj2" fmla="val 74426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885" y="2768"/>
              <a:ext cx="3672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可以先算底面积，再用底面积×高算出体积</a:t>
              </a:r>
              <a:r>
                <a:rPr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150110" y="3309938"/>
            <a:ext cx="27755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30×20=600cm</a:t>
            </a:r>
            <a:r>
              <a:rPr lang="en-US" altLang="zh-CN" sz="32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96465" y="3996690"/>
            <a:ext cx="3470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600×60=36000cm</a:t>
            </a:r>
            <a:r>
              <a:rPr lang="en-US" altLang="zh-CN" sz="3200" b="1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134860" y="2181225"/>
            <a:ext cx="3789045" cy="2232660"/>
            <a:chOff x="12386" y="3435"/>
            <a:chExt cx="5967" cy="3516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2386" y="3435"/>
              <a:ext cx="5284" cy="3516"/>
            </a:xfrm>
            <a:prstGeom prst="rect">
              <a:avLst/>
            </a:prstGeom>
          </p:spPr>
        </p:pic>
        <p:sp>
          <p:nvSpPr>
            <p:cNvPr id="84" name="Text Box 6"/>
            <p:cNvSpPr txBox="1">
              <a:spLocks noChangeArrowheads="1"/>
            </p:cNvSpPr>
            <p:nvPr/>
          </p:nvSpPr>
          <p:spPr bwMode="auto">
            <a:xfrm>
              <a:off x="12623" y="5979"/>
              <a:ext cx="1414" cy="8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2800" b="1" kern="1200" cap="none" spc="0" normalizeH="0" baseline="0" noProof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60cm</a:t>
              </a:r>
              <a:endParaRPr kumimoji="0" lang="en-US" altLang="zh-CN" sz="2800" b="1" kern="1200" cap="none" spc="0" normalizeH="0" baseline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Text Box 6"/>
            <p:cNvSpPr txBox="1">
              <a:spLocks noChangeArrowheads="1"/>
            </p:cNvSpPr>
            <p:nvPr/>
          </p:nvSpPr>
          <p:spPr bwMode="auto">
            <a:xfrm>
              <a:off x="15773" y="6127"/>
              <a:ext cx="1414" cy="8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2800" b="1" kern="1200" cap="none" spc="0" normalizeH="0" baseline="0" noProof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30cm</a:t>
              </a:r>
              <a:endParaRPr kumimoji="0" lang="en-US" altLang="zh-CN" sz="2800" b="1" kern="1200" cap="none" spc="0" normalizeH="0" baseline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Text Box 6"/>
            <p:cNvSpPr txBox="1">
              <a:spLocks noChangeArrowheads="1"/>
            </p:cNvSpPr>
            <p:nvPr/>
          </p:nvSpPr>
          <p:spPr bwMode="auto">
            <a:xfrm>
              <a:off x="16939" y="4781"/>
              <a:ext cx="1414" cy="82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en-US" altLang="zh-CN" sz="2800" b="1" kern="1200" cap="none" spc="0" normalizeH="0" baseline="0" noProof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20cm</a:t>
              </a:r>
              <a:endParaRPr kumimoji="0" lang="en-US" altLang="zh-CN" sz="2800" b="1" kern="1200" cap="none" spc="0" normalizeH="0" baseline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2620804" y="5031105"/>
            <a:ext cx="5426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这个水果箱的体积是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36000cm</a:t>
            </a:r>
            <a:r>
              <a:rPr lang="en-US" altLang="zh-CN" sz="3200" b="1" baseline="30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zh-CN" altLang="en-US" sz="3200" b="1" baseline="30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2000" y="389255"/>
            <a:ext cx="20256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立方体 9"/>
          <p:cNvSpPr/>
          <p:nvPr/>
        </p:nvSpPr>
        <p:spPr>
          <a:xfrm>
            <a:off x="1760855" y="1773555"/>
            <a:ext cx="3495675" cy="1655763"/>
          </a:xfrm>
          <a:prstGeom prst="cub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0" name="文本框 8"/>
          <p:cNvSpPr txBox="1"/>
          <p:nvPr/>
        </p:nvSpPr>
        <p:spPr>
          <a:xfrm>
            <a:off x="2860675" y="888048"/>
            <a:ext cx="1972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求体积。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81" name="文本框 9"/>
          <p:cNvSpPr txBox="1"/>
          <p:nvPr/>
        </p:nvSpPr>
        <p:spPr>
          <a:xfrm>
            <a:off x="2697163" y="2907665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17cm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2" name="文本框 11"/>
          <p:cNvSpPr txBox="1"/>
          <p:nvPr/>
        </p:nvSpPr>
        <p:spPr>
          <a:xfrm>
            <a:off x="4078605" y="238569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8cm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3" name="文本框 12"/>
          <p:cNvSpPr txBox="1"/>
          <p:nvPr/>
        </p:nvSpPr>
        <p:spPr>
          <a:xfrm>
            <a:off x="4980305" y="3048318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4.5cm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9363" y="3757930"/>
            <a:ext cx="19761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17×4.5×8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61223" y="4266883"/>
            <a:ext cx="1796415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76.5×8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612cm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en-US" altLang="zh-CN" sz="2800" b="1" baseline="30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97140" y="1537335"/>
            <a:ext cx="2683510" cy="2033270"/>
            <a:chOff x="10214" y="2793"/>
            <a:chExt cx="4226" cy="3202"/>
          </a:xfrm>
        </p:grpSpPr>
        <p:sp>
          <p:nvSpPr>
            <p:cNvPr id="12" name="立方体 11"/>
            <p:cNvSpPr/>
            <p:nvPr/>
          </p:nvSpPr>
          <p:spPr>
            <a:xfrm>
              <a:off x="10214" y="2793"/>
              <a:ext cx="3350" cy="3125"/>
            </a:xfrm>
            <a:prstGeom prst="cub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5" name="文本框 9"/>
            <p:cNvSpPr txBox="1"/>
            <p:nvPr/>
          </p:nvSpPr>
          <p:spPr>
            <a:xfrm>
              <a:off x="10874" y="5173"/>
              <a:ext cx="11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9cm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706" name="文本框 11"/>
            <p:cNvSpPr txBox="1"/>
            <p:nvPr/>
          </p:nvSpPr>
          <p:spPr>
            <a:xfrm>
              <a:off x="11604" y="3979"/>
              <a:ext cx="11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9cm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707" name="文本框 12"/>
            <p:cNvSpPr txBox="1"/>
            <p:nvPr/>
          </p:nvSpPr>
          <p:spPr>
            <a:xfrm>
              <a:off x="13304" y="5173"/>
              <a:ext cx="113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9cm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972108" y="3749993"/>
            <a:ext cx="14370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9×9×9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20000" y="4213543"/>
            <a:ext cx="155575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81×9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729cm</a:t>
            </a:r>
            <a:r>
              <a:rPr lang="en-US" altLang="zh-CN" sz="2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en-US" altLang="zh-CN" sz="2800" b="1" baseline="30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62000" y="389255"/>
            <a:ext cx="20256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42983" y="4223703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6cm</a:t>
            </a:r>
            <a:endParaRPr lang="en-US" altLang="zh-CN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969193" y="3908743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4cm</a:t>
            </a:r>
            <a:endParaRPr lang="en-US" altLang="zh-CN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70488" y="297719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4cm</a:t>
            </a:r>
            <a:endParaRPr lang="en-US" altLang="zh-CN" sz="28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416483" y="2731135"/>
            <a:ext cx="16148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6×4×4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80" name="文本框 8"/>
          <p:cNvSpPr txBox="1"/>
          <p:nvPr/>
        </p:nvSpPr>
        <p:spPr>
          <a:xfrm>
            <a:off x="3004820" y="969010"/>
            <a:ext cx="61474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2.下图是由棱长2cm的正方体积木组成的长方体，计算它的体积。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3185795" y="2774315"/>
            <a:ext cx="1995170" cy="1449705"/>
            <a:chOff x="2052" y="4636"/>
            <a:chExt cx="3142" cy="2283"/>
          </a:xfrm>
        </p:grpSpPr>
        <p:sp>
          <p:nvSpPr>
            <p:cNvPr id="64" name="立方体 63"/>
            <p:cNvSpPr/>
            <p:nvPr/>
          </p:nvSpPr>
          <p:spPr>
            <a:xfrm>
              <a:off x="2339" y="5487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立方体 97"/>
            <p:cNvSpPr/>
            <p:nvPr/>
          </p:nvSpPr>
          <p:spPr>
            <a:xfrm>
              <a:off x="3198" y="5487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立方体 98"/>
            <p:cNvSpPr/>
            <p:nvPr/>
          </p:nvSpPr>
          <p:spPr>
            <a:xfrm>
              <a:off x="4054" y="5487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立方体 100"/>
            <p:cNvSpPr/>
            <p:nvPr/>
          </p:nvSpPr>
          <p:spPr>
            <a:xfrm>
              <a:off x="2337" y="4636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立方体 101"/>
            <p:cNvSpPr/>
            <p:nvPr/>
          </p:nvSpPr>
          <p:spPr>
            <a:xfrm>
              <a:off x="3198" y="4636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立方体 104"/>
            <p:cNvSpPr/>
            <p:nvPr/>
          </p:nvSpPr>
          <p:spPr>
            <a:xfrm>
              <a:off x="4054" y="4636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立方体 108"/>
            <p:cNvSpPr/>
            <p:nvPr/>
          </p:nvSpPr>
          <p:spPr>
            <a:xfrm>
              <a:off x="2054" y="5775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立方体 109"/>
            <p:cNvSpPr/>
            <p:nvPr/>
          </p:nvSpPr>
          <p:spPr>
            <a:xfrm>
              <a:off x="2913" y="5775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立方体 110"/>
            <p:cNvSpPr/>
            <p:nvPr/>
          </p:nvSpPr>
          <p:spPr>
            <a:xfrm>
              <a:off x="3769" y="5775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立方体 112"/>
            <p:cNvSpPr/>
            <p:nvPr/>
          </p:nvSpPr>
          <p:spPr>
            <a:xfrm>
              <a:off x="2052" y="4924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立方体 113"/>
            <p:cNvSpPr/>
            <p:nvPr/>
          </p:nvSpPr>
          <p:spPr>
            <a:xfrm>
              <a:off x="2913" y="4924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立方体 116"/>
            <p:cNvSpPr/>
            <p:nvPr/>
          </p:nvSpPr>
          <p:spPr>
            <a:xfrm>
              <a:off x="3769" y="4924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7005320" y="3266123"/>
            <a:ext cx="1614805" cy="12725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24×4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en-US" altLang="zh-CN" sz="3200" b="1" baseline="30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1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3adddb2ce352f37d8e4e66d0ce4fa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CCE0F5">
                  <a:alpha val="100000"/>
                </a:srgbClr>
              </a:clrFrom>
              <a:clrTo>
                <a:srgbClr val="CCE0F5">
                  <a:alpha val="100000"/>
                  <a:alpha val="0"/>
                </a:srgbClr>
              </a:clrTo>
            </a:clrChange>
          </a:blip>
          <a:srcRect l="7494" t="7183"/>
          <a:stretch>
            <a:fillRect/>
          </a:stretch>
        </p:blipFill>
        <p:spPr>
          <a:xfrm>
            <a:off x="2615565" y="1031240"/>
            <a:ext cx="7446645" cy="56038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3245" y="1947545"/>
            <a:ext cx="5934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长方体的体积＝长</a:t>
            </a:r>
            <a:r>
              <a:rPr lang="en-US" altLang="zh-CN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宽</a:t>
            </a:r>
            <a:r>
              <a:rPr lang="en-US" altLang="zh-CN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</a:t>
            </a:r>
            <a:endParaRPr lang="zh-CN" altLang="en-US" sz="2800" b="1" dirty="0">
              <a:solidFill>
                <a:srgbClr val="F66E1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03245" y="2760345"/>
            <a:ext cx="5934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sz="2800" b="1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正方体的体积＝棱长×棱长×棱长</a:t>
            </a:r>
            <a:endParaRPr sz="2800" b="1">
              <a:solidFill>
                <a:srgbClr val="F66E1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03245" y="3573145"/>
            <a:ext cx="5934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sz="2800" b="1">
                <a:solidFill>
                  <a:srgbClr val="F66E1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长方体（或正方体）的体积＝底面积×高</a:t>
            </a:r>
            <a:endParaRPr sz="2800" b="1">
              <a:solidFill>
                <a:srgbClr val="F66E1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9337" y="45308"/>
            <a:ext cx="10213326" cy="682543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210270" y="2785626"/>
              <a:ext cx="777146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b="1" spc="-15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</a:t>
              </a:r>
              <a:r>
                <a:rPr lang="zh-CN" altLang="en-US" sz="7200" b="1" spc="-15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7200" b="1" spc="-15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情景导入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59125" y="1786255"/>
            <a:ext cx="2186305" cy="2181225"/>
            <a:chOff x="4924" y="2263"/>
            <a:chExt cx="3443" cy="3435"/>
          </a:xfrm>
        </p:grpSpPr>
        <p:sp>
          <p:nvSpPr>
            <p:cNvPr id="15" name="立方体 14"/>
            <p:cNvSpPr/>
            <p:nvPr/>
          </p:nvSpPr>
          <p:spPr>
            <a:xfrm>
              <a:off x="4924" y="3740"/>
              <a:ext cx="1958" cy="1959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立方体 15"/>
            <p:cNvSpPr/>
            <p:nvPr/>
          </p:nvSpPr>
          <p:spPr>
            <a:xfrm>
              <a:off x="6409" y="3740"/>
              <a:ext cx="1958" cy="1959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立方体 20"/>
            <p:cNvSpPr/>
            <p:nvPr/>
          </p:nvSpPr>
          <p:spPr>
            <a:xfrm>
              <a:off x="4924" y="2263"/>
              <a:ext cx="1958" cy="1962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立方体 21"/>
            <p:cNvSpPr/>
            <p:nvPr/>
          </p:nvSpPr>
          <p:spPr>
            <a:xfrm>
              <a:off x="6407" y="2263"/>
              <a:ext cx="1960" cy="1961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102350" y="2543810"/>
            <a:ext cx="3793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algn="l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en-US" altLang="zh-CN" sz="3200" b="1" baseline="30000" noProof="0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 noProof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3200" b="1" noProof="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852420" y="2094230"/>
            <a:ext cx="2186305" cy="2181225"/>
            <a:chOff x="4924" y="2263"/>
            <a:chExt cx="3443" cy="3435"/>
          </a:xfrm>
        </p:grpSpPr>
        <p:sp>
          <p:nvSpPr>
            <p:cNvPr id="26" name="立方体 25"/>
            <p:cNvSpPr/>
            <p:nvPr/>
          </p:nvSpPr>
          <p:spPr>
            <a:xfrm>
              <a:off x="4924" y="3740"/>
              <a:ext cx="1958" cy="1959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立方体 26"/>
            <p:cNvSpPr/>
            <p:nvPr/>
          </p:nvSpPr>
          <p:spPr>
            <a:xfrm>
              <a:off x="6409" y="3740"/>
              <a:ext cx="1958" cy="1959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立方体 27"/>
            <p:cNvSpPr/>
            <p:nvPr/>
          </p:nvSpPr>
          <p:spPr>
            <a:xfrm>
              <a:off x="4924" y="2263"/>
              <a:ext cx="1958" cy="1962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立方体 28"/>
            <p:cNvSpPr/>
            <p:nvPr/>
          </p:nvSpPr>
          <p:spPr>
            <a:xfrm>
              <a:off x="6407" y="2263"/>
              <a:ext cx="1960" cy="1961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34285" y="2410460"/>
            <a:ext cx="2186305" cy="2181225"/>
            <a:chOff x="4924" y="2263"/>
            <a:chExt cx="3443" cy="3435"/>
          </a:xfrm>
        </p:grpSpPr>
        <p:sp>
          <p:nvSpPr>
            <p:cNvPr id="32" name="立方体 31"/>
            <p:cNvSpPr/>
            <p:nvPr/>
          </p:nvSpPr>
          <p:spPr>
            <a:xfrm>
              <a:off x="4924" y="3740"/>
              <a:ext cx="1958" cy="1959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立方体 32"/>
            <p:cNvSpPr/>
            <p:nvPr/>
          </p:nvSpPr>
          <p:spPr>
            <a:xfrm>
              <a:off x="6409" y="3740"/>
              <a:ext cx="1958" cy="1959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立方体 33"/>
            <p:cNvSpPr/>
            <p:nvPr/>
          </p:nvSpPr>
          <p:spPr>
            <a:xfrm>
              <a:off x="4924" y="2263"/>
              <a:ext cx="1958" cy="1962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立方体 34"/>
            <p:cNvSpPr/>
            <p:nvPr/>
          </p:nvSpPr>
          <p:spPr>
            <a:xfrm>
              <a:off x="6407" y="2263"/>
              <a:ext cx="1960" cy="1961"/>
            </a:xfrm>
            <a:prstGeom prst="cub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353945" y="1196975"/>
            <a:ext cx="775970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CFB94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用一些体积为1cm</a:t>
            </a:r>
            <a:r>
              <a:rPr lang="zh-CN" altLang="en-US" sz="3200" b="1" baseline="300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的正方体积木拼长方体。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136650" y="2524125"/>
            <a:ext cx="2810510" cy="1809161"/>
            <a:chOff x="4648" y="6934"/>
            <a:chExt cx="3708" cy="2387"/>
          </a:xfrm>
        </p:grpSpPr>
        <p:sp>
          <p:nvSpPr>
            <p:cNvPr id="62" name="云形标注 61"/>
            <p:cNvSpPr/>
            <p:nvPr/>
          </p:nvSpPr>
          <p:spPr>
            <a:xfrm>
              <a:off x="4648" y="6934"/>
              <a:ext cx="3708" cy="2387"/>
            </a:xfrm>
            <a:prstGeom prst="cloudCallout">
              <a:avLst>
                <a:gd name="adj1" fmla="val -56213"/>
                <a:gd name="adj2" fmla="val 5849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037" y="7295"/>
              <a:ext cx="3257" cy="1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要求至少拼出3种不同形状的长方体。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219383" y="4664393"/>
            <a:ext cx="11366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208645" y="4629468"/>
            <a:ext cx="9315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719320" y="2414270"/>
            <a:ext cx="2541905" cy="1991360"/>
            <a:chOff x="7432" y="4302"/>
            <a:chExt cx="4003" cy="3136"/>
          </a:xfrm>
        </p:grpSpPr>
        <p:sp>
          <p:nvSpPr>
            <p:cNvPr id="52" name="立方体 51"/>
            <p:cNvSpPr/>
            <p:nvPr/>
          </p:nvSpPr>
          <p:spPr>
            <a:xfrm>
              <a:off x="7719" y="6006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立方体 52"/>
            <p:cNvSpPr/>
            <p:nvPr/>
          </p:nvSpPr>
          <p:spPr>
            <a:xfrm>
              <a:off x="8578" y="6006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立方体 63"/>
            <p:cNvSpPr/>
            <p:nvPr/>
          </p:nvSpPr>
          <p:spPr>
            <a:xfrm>
              <a:off x="9434" y="6006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立方体 65"/>
            <p:cNvSpPr/>
            <p:nvPr/>
          </p:nvSpPr>
          <p:spPr>
            <a:xfrm>
              <a:off x="10293" y="6006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立方体 44"/>
            <p:cNvSpPr/>
            <p:nvPr/>
          </p:nvSpPr>
          <p:spPr>
            <a:xfrm>
              <a:off x="7717" y="5155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立方体 45"/>
            <p:cNvSpPr/>
            <p:nvPr/>
          </p:nvSpPr>
          <p:spPr>
            <a:xfrm>
              <a:off x="8578" y="5155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立方体 46"/>
            <p:cNvSpPr/>
            <p:nvPr/>
          </p:nvSpPr>
          <p:spPr>
            <a:xfrm>
              <a:off x="7717" y="4302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立方体 47"/>
            <p:cNvSpPr/>
            <p:nvPr/>
          </p:nvSpPr>
          <p:spPr>
            <a:xfrm>
              <a:off x="8576" y="4302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立方体 54"/>
            <p:cNvSpPr/>
            <p:nvPr/>
          </p:nvSpPr>
          <p:spPr>
            <a:xfrm>
              <a:off x="9434" y="5155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立方体 57"/>
            <p:cNvSpPr/>
            <p:nvPr/>
          </p:nvSpPr>
          <p:spPr>
            <a:xfrm>
              <a:off x="10295" y="5155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立方体 58"/>
            <p:cNvSpPr/>
            <p:nvPr/>
          </p:nvSpPr>
          <p:spPr>
            <a:xfrm>
              <a:off x="9434" y="4302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立方体 59"/>
            <p:cNvSpPr/>
            <p:nvPr/>
          </p:nvSpPr>
          <p:spPr>
            <a:xfrm>
              <a:off x="10293" y="4302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立方体 68"/>
            <p:cNvSpPr/>
            <p:nvPr/>
          </p:nvSpPr>
          <p:spPr>
            <a:xfrm>
              <a:off x="7434" y="6294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立方体 69"/>
            <p:cNvSpPr/>
            <p:nvPr/>
          </p:nvSpPr>
          <p:spPr>
            <a:xfrm>
              <a:off x="8293" y="6294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立方体 70"/>
            <p:cNvSpPr/>
            <p:nvPr/>
          </p:nvSpPr>
          <p:spPr>
            <a:xfrm>
              <a:off x="9149" y="6294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立方体 71"/>
            <p:cNvSpPr/>
            <p:nvPr/>
          </p:nvSpPr>
          <p:spPr>
            <a:xfrm>
              <a:off x="10008" y="6294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立方体 72"/>
            <p:cNvSpPr/>
            <p:nvPr/>
          </p:nvSpPr>
          <p:spPr>
            <a:xfrm>
              <a:off x="7432" y="5443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立方体 73"/>
            <p:cNvSpPr/>
            <p:nvPr/>
          </p:nvSpPr>
          <p:spPr>
            <a:xfrm>
              <a:off x="8293" y="5443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立方体 74"/>
            <p:cNvSpPr/>
            <p:nvPr/>
          </p:nvSpPr>
          <p:spPr>
            <a:xfrm>
              <a:off x="7432" y="4590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立方体 75"/>
            <p:cNvSpPr/>
            <p:nvPr/>
          </p:nvSpPr>
          <p:spPr>
            <a:xfrm>
              <a:off x="8291" y="4590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立方体 76"/>
            <p:cNvSpPr/>
            <p:nvPr/>
          </p:nvSpPr>
          <p:spPr>
            <a:xfrm>
              <a:off x="9149" y="5443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立方体 77"/>
            <p:cNvSpPr/>
            <p:nvPr/>
          </p:nvSpPr>
          <p:spPr>
            <a:xfrm>
              <a:off x="10010" y="5443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立方体 78"/>
            <p:cNvSpPr/>
            <p:nvPr/>
          </p:nvSpPr>
          <p:spPr>
            <a:xfrm>
              <a:off x="9149" y="4590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立方体 79"/>
            <p:cNvSpPr/>
            <p:nvPr/>
          </p:nvSpPr>
          <p:spPr>
            <a:xfrm>
              <a:off x="10008" y="4590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287385" y="2781935"/>
            <a:ext cx="1082675" cy="1625600"/>
            <a:chOff x="12810" y="4972"/>
            <a:chExt cx="1705" cy="2560"/>
          </a:xfrm>
        </p:grpSpPr>
        <p:sp>
          <p:nvSpPr>
            <p:cNvPr id="81" name="立方体 80"/>
            <p:cNvSpPr/>
            <p:nvPr/>
          </p:nvSpPr>
          <p:spPr>
            <a:xfrm>
              <a:off x="13373" y="5823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立方体 81"/>
            <p:cNvSpPr/>
            <p:nvPr/>
          </p:nvSpPr>
          <p:spPr>
            <a:xfrm>
              <a:off x="13375" y="4972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立方体 82"/>
            <p:cNvSpPr/>
            <p:nvPr/>
          </p:nvSpPr>
          <p:spPr>
            <a:xfrm>
              <a:off x="13088" y="6111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立方体 83"/>
            <p:cNvSpPr/>
            <p:nvPr/>
          </p:nvSpPr>
          <p:spPr>
            <a:xfrm>
              <a:off x="13090" y="5260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立方体 84"/>
            <p:cNvSpPr/>
            <p:nvPr/>
          </p:nvSpPr>
          <p:spPr>
            <a:xfrm>
              <a:off x="12810" y="6388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立方体 85"/>
            <p:cNvSpPr/>
            <p:nvPr/>
          </p:nvSpPr>
          <p:spPr>
            <a:xfrm>
              <a:off x="12812" y="553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385805" y="758783"/>
            <a:ext cx="2894643" cy="1670461"/>
            <a:chOff x="4778" y="6882"/>
            <a:chExt cx="3819" cy="2204"/>
          </a:xfrm>
        </p:grpSpPr>
        <p:sp>
          <p:nvSpPr>
            <p:cNvPr id="62" name="云形标注 61"/>
            <p:cNvSpPr/>
            <p:nvPr/>
          </p:nvSpPr>
          <p:spPr>
            <a:xfrm>
              <a:off x="4778" y="6882"/>
              <a:ext cx="3819" cy="2204"/>
            </a:xfrm>
            <a:prstGeom prst="cloudCallout">
              <a:avLst>
                <a:gd name="adj1" fmla="val -56213"/>
                <a:gd name="adj2" fmla="val 5849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037" y="7295"/>
              <a:ext cx="3257" cy="12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观察长方体模型并填写表格。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655628" y="4644708"/>
            <a:ext cx="11366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56345" y="4644708"/>
            <a:ext cx="9315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155565" y="2429510"/>
            <a:ext cx="2541905" cy="1991360"/>
            <a:chOff x="8452" y="3826"/>
            <a:chExt cx="4003" cy="3136"/>
          </a:xfrm>
        </p:grpSpPr>
        <p:sp>
          <p:nvSpPr>
            <p:cNvPr id="52" name="立方体 51"/>
            <p:cNvSpPr/>
            <p:nvPr/>
          </p:nvSpPr>
          <p:spPr>
            <a:xfrm>
              <a:off x="8739" y="5530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立方体 52"/>
            <p:cNvSpPr/>
            <p:nvPr/>
          </p:nvSpPr>
          <p:spPr>
            <a:xfrm>
              <a:off x="9598" y="5530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立方体 63"/>
            <p:cNvSpPr/>
            <p:nvPr/>
          </p:nvSpPr>
          <p:spPr>
            <a:xfrm>
              <a:off x="10454" y="5530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立方体 65"/>
            <p:cNvSpPr/>
            <p:nvPr/>
          </p:nvSpPr>
          <p:spPr>
            <a:xfrm>
              <a:off x="11313" y="5530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立方体 44"/>
            <p:cNvSpPr/>
            <p:nvPr/>
          </p:nvSpPr>
          <p:spPr>
            <a:xfrm>
              <a:off x="8737" y="4679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立方体 45"/>
            <p:cNvSpPr/>
            <p:nvPr/>
          </p:nvSpPr>
          <p:spPr>
            <a:xfrm>
              <a:off x="9598" y="4679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立方体 46"/>
            <p:cNvSpPr/>
            <p:nvPr/>
          </p:nvSpPr>
          <p:spPr>
            <a:xfrm>
              <a:off x="8737" y="3826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立方体 47"/>
            <p:cNvSpPr/>
            <p:nvPr/>
          </p:nvSpPr>
          <p:spPr>
            <a:xfrm>
              <a:off x="9596" y="3826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立方体 54"/>
            <p:cNvSpPr/>
            <p:nvPr/>
          </p:nvSpPr>
          <p:spPr>
            <a:xfrm>
              <a:off x="10454" y="4679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立方体 57"/>
            <p:cNvSpPr/>
            <p:nvPr/>
          </p:nvSpPr>
          <p:spPr>
            <a:xfrm>
              <a:off x="11315" y="4679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立方体 58"/>
            <p:cNvSpPr/>
            <p:nvPr/>
          </p:nvSpPr>
          <p:spPr>
            <a:xfrm>
              <a:off x="10454" y="3826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立方体 59"/>
            <p:cNvSpPr/>
            <p:nvPr/>
          </p:nvSpPr>
          <p:spPr>
            <a:xfrm>
              <a:off x="11313" y="3826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立方体 68"/>
            <p:cNvSpPr/>
            <p:nvPr/>
          </p:nvSpPr>
          <p:spPr>
            <a:xfrm>
              <a:off x="8454" y="5818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立方体 69"/>
            <p:cNvSpPr/>
            <p:nvPr/>
          </p:nvSpPr>
          <p:spPr>
            <a:xfrm>
              <a:off x="9313" y="5818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立方体 70"/>
            <p:cNvSpPr/>
            <p:nvPr/>
          </p:nvSpPr>
          <p:spPr>
            <a:xfrm>
              <a:off x="10169" y="5818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立方体 71"/>
            <p:cNvSpPr/>
            <p:nvPr/>
          </p:nvSpPr>
          <p:spPr>
            <a:xfrm>
              <a:off x="11028" y="5818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立方体 72"/>
            <p:cNvSpPr/>
            <p:nvPr/>
          </p:nvSpPr>
          <p:spPr>
            <a:xfrm>
              <a:off x="8452" y="496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立方体 73"/>
            <p:cNvSpPr/>
            <p:nvPr/>
          </p:nvSpPr>
          <p:spPr>
            <a:xfrm>
              <a:off x="9313" y="496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立方体 74"/>
            <p:cNvSpPr/>
            <p:nvPr/>
          </p:nvSpPr>
          <p:spPr>
            <a:xfrm>
              <a:off x="8452" y="4114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立方体 75"/>
            <p:cNvSpPr/>
            <p:nvPr/>
          </p:nvSpPr>
          <p:spPr>
            <a:xfrm>
              <a:off x="9311" y="4114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立方体 76"/>
            <p:cNvSpPr/>
            <p:nvPr/>
          </p:nvSpPr>
          <p:spPr>
            <a:xfrm>
              <a:off x="10169" y="496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立方体 77"/>
            <p:cNvSpPr/>
            <p:nvPr/>
          </p:nvSpPr>
          <p:spPr>
            <a:xfrm>
              <a:off x="11030" y="496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立方体 78"/>
            <p:cNvSpPr/>
            <p:nvPr/>
          </p:nvSpPr>
          <p:spPr>
            <a:xfrm>
              <a:off x="10169" y="4114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立方体 79"/>
            <p:cNvSpPr/>
            <p:nvPr/>
          </p:nvSpPr>
          <p:spPr>
            <a:xfrm>
              <a:off x="11028" y="4114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935085" y="2797175"/>
            <a:ext cx="1082675" cy="1625600"/>
            <a:chOff x="12810" y="4972"/>
            <a:chExt cx="1705" cy="2560"/>
          </a:xfrm>
        </p:grpSpPr>
        <p:sp>
          <p:nvSpPr>
            <p:cNvPr id="81" name="立方体 80"/>
            <p:cNvSpPr/>
            <p:nvPr/>
          </p:nvSpPr>
          <p:spPr>
            <a:xfrm>
              <a:off x="13373" y="5823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立方体 81"/>
            <p:cNvSpPr/>
            <p:nvPr/>
          </p:nvSpPr>
          <p:spPr>
            <a:xfrm>
              <a:off x="13375" y="4972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立方体 82"/>
            <p:cNvSpPr/>
            <p:nvPr/>
          </p:nvSpPr>
          <p:spPr>
            <a:xfrm>
              <a:off x="13088" y="6111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立方体 83"/>
            <p:cNvSpPr/>
            <p:nvPr/>
          </p:nvSpPr>
          <p:spPr>
            <a:xfrm>
              <a:off x="13090" y="5260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立方体 84"/>
            <p:cNvSpPr/>
            <p:nvPr/>
          </p:nvSpPr>
          <p:spPr>
            <a:xfrm>
              <a:off x="12810" y="6388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立方体 85"/>
            <p:cNvSpPr/>
            <p:nvPr/>
          </p:nvSpPr>
          <p:spPr>
            <a:xfrm>
              <a:off x="12812" y="553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32660" y="2795270"/>
            <a:ext cx="1629410" cy="1627505"/>
            <a:chOff x="2268" y="4236"/>
            <a:chExt cx="2566" cy="2563"/>
          </a:xfrm>
        </p:grpSpPr>
        <p:sp>
          <p:nvSpPr>
            <p:cNvPr id="17" name="立方体 16"/>
            <p:cNvSpPr/>
            <p:nvPr/>
          </p:nvSpPr>
          <p:spPr>
            <a:xfrm>
              <a:off x="2833" y="5089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立方体 17"/>
            <p:cNvSpPr/>
            <p:nvPr/>
          </p:nvSpPr>
          <p:spPr>
            <a:xfrm>
              <a:off x="3694" y="5089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立方体 18"/>
            <p:cNvSpPr/>
            <p:nvPr/>
          </p:nvSpPr>
          <p:spPr>
            <a:xfrm>
              <a:off x="2833" y="4236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立方体 19"/>
            <p:cNvSpPr/>
            <p:nvPr/>
          </p:nvSpPr>
          <p:spPr>
            <a:xfrm>
              <a:off x="3692" y="4236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立方体 22"/>
            <p:cNvSpPr/>
            <p:nvPr/>
          </p:nvSpPr>
          <p:spPr>
            <a:xfrm>
              <a:off x="2548" y="537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立方体 30"/>
            <p:cNvSpPr/>
            <p:nvPr/>
          </p:nvSpPr>
          <p:spPr>
            <a:xfrm>
              <a:off x="3409" y="537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立方体 35"/>
            <p:cNvSpPr/>
            <p:nvPr/>
          </p:nvSpPr>
          <p:spPr>
            <a:xfrm>
              <a:off x="2548" y="4524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立方体 36"/>
            <p:cNvSpPr/>
            <p:nvPr/>
          </p:nvSpPr>
          <p:spPr>
            <a:xfrm>
              <a:off x="3407" y="4524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立方体 37"/>
            <p:cNvSpPr/>
            <p:nvPr/>
          </p:nvSpPr>
          <p:spPr>
            <a:xfrm>
              <a:off x="2268" y="565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立方体 38"/>
            <p:cNvSpPr/>
            <p:nvPr/>
          </p:nvSpPr>
          <p:spPr>
            <a:xfrm>
              <a:off x="3129" y="5657"/>
              <a:ext cx="1141" cy="1142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立方体 39"/>
            <p:cNvSpPr/>
            <p:nvPr/>
          </p:nvSpPr>
          <p:spPr>
            <a:xfrm>
              <a:off x="2268" y="4804"/>
              <a:ext cx="1141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立方体 40"/>
            <p:cNvSpPr/>
            <p:nvPr/>
          </p:nvSpPr>
          <p:spPr>
            <a:xfrm>
              <a:off x="3127" y="4804"/>
              <a:ext cx="1143" cy="1144"/>
            </a:xfrm>
            <a:prstGeom prst="cub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2385378" y="4644708"/>
            <a:ext cx="11366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baseline="30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1966278" y="1693863"/>
          <a:ext cx="8258913" cy="2808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28000"/>
                <a:gridCol w="1540971"/>
                <a:gridCol w="1540971"/>
                <a:gridCol w="1540971"/>
                <a:gridCol w="1908000"/>
              </a:tblGrid>
              <a:tr h="6480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 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(cm)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宽 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(cm)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高 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(cm)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体积 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(cm</a:t>
                      </a:r>
                      <a:r>
                        <a:rPr lang="en-US" altLang="zh-CN" sz="2800" b="1" baseline="30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长方体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(1)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长方体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(2)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长方体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(3)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5" name="文本框 64"/>
          <p:cNvSpPr txBox="1"/>
          <p:nvPr/>
        </p:nvSpPr>
        <p:spPr>
          <a:xfrm>
            <a:off x="4231958" y="240696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739448" y="240696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337108" y="240696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887778" y="2406968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231958" y="314547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739448" y="314547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337108" y="314547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887778" y="3145473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231958" y="392334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739448" y="392334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337108" y="392334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887778" y="392334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933315" y="240696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477953" y="240696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113078" y="240696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933315" y="3145473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477953" y="3145473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113078" y="314547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113078" y="392334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933315" y="392334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477953" y="392334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044940" y="460375"/>
            <a:ext cx="2416810" cy="1691640"/>
            <a:chOff x="14244" y="725"/>
            <a:chExt cx="3806" cy="2664"/>
          </a:xfrm>
        </p:grpSpPr>
        <p:pic>
          <p:nvPicPr>
            <p:cNvPr id="53" name="图片 52" descr="bbd71e285de4f055051a97cf7629024d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4244" y="725"/>
              <a:ext cx="3806" cy="2664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4382" y="1485"/>
              <a:ext cx="300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说一说</a:t>
              </a:r>
              <a:endParaRPr lang="zh-CN" altLang="en-US" sz="3200" b="1">
                <a:solidFill>
                  <a:schemeClr val="accent3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21125" y="1113944"/>
            <a:ext cx="2558843" cy="1706001"/>
            <a:chOff x="4599" y="6930"/>
            <a:chExt cx="3580" cy="2387"/>
          </a:xfrm>
        </p:grpSpPr>
        <p:sp>
          <p:nvSpPr>
            <p:cNvPr id="56" name="云形标注 55"/>
            <p:cNvSpPr/>
            <p:nvPr/>
          </p:nvSpPr>
          <p:spPr>
            <a:xfrm>
              <a:off x="4599" y="6930"/>
              <a:ext cx="3580" cy="2387"/>
            </a:xfrm>
            <a:prstGeom prst="cloudCallout">
              <a:avLst>
                <a:gd name="adj1" fmla="val -59784"/>
                <a:gd name="adj2" fmla="val 64335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835" y="7480"/>
              <a:ext cx="3302" cy="13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从表中你发现了什么？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554730" y="3265805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长方体的体积＝长</a:t>
            </a:r>
            <a:r>
              <a:rPr lang="en-US" altLang="zh-CN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宽</a:t>
            </a:r>
            <a:r>
              <a:rPr lang="en-US" altLang="zh-CN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44940" y="460375"/>
            <a:ext cx="2416810" cy="1691640"/>
            <a:chOff x="14244" y="725"/>
            <a:chExt cx="3806" cy="2664"/>
          </a:xfrm>
        </p:grpSpPr>
        <p:pic>
          <p:nvPicPr>
            <p:cNvPr id="22" name="图片 21" descr="bbd71e285de4f055051a97cf7629024d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4244" y="725"/>
              <a:ext cx="3806" cy="2664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4382" y="1485"/>
              <a:ext cx="300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比一比</a:t>
              </a:r>
              <a:endParaRPr lang="zh-CN" altLang="en-US" sz="3200" b="1">
                <a:solidFill>
                  <a:schemeClr val="accent3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3" name="Freeform 15"/>
          <p:cNvSpPr/>
          <p:nvPr/>
        </p:nvSpPr>
        <p:spPr>
          <a:xfrm>
            <a:off x="1075690" y="3879533"/>
            <a:ext cx="4033838" cy="576262"/>
          </a:xfrm>
          <a:custGeom>
            <a:avLst/>
            <a:gdLst/>
            <a:ahLst/>
            <a:cxnLst>
              <a:cxn ang="0">
                <a:pos x="0" y="576262"/>
              </a:cxn>
              <a:cxn ang="0">
                <a:pos x="3457576" y="576262"/>
              </a:cxn>
              <a:cxn ang="0">
                <a:pos x="4033838" y="0"/>
              </a:cxn>
              <a:cxn ang="0">
                <a:pos x="649288" y="0"/>
              </a:cxn>
              <a:cxn ang="0">
                <a:pos x="0" y="576262"/>
              </a:cxn>
            </a:cxnLst>
            <a:rect l="0" t="0" r="0" b="0"/>
            <a:pathLst>
              <a:path w="2541" h="363">
                <a:moveTo>
                  <a:pt x="0" y="363"/>
                </a:moveTo>
                <a:lnTo>
                  <a:pt x="2178" y="363"/>
                </a:lnTo>
                <a:lnTo>
                  <a:pt x="2541" y="0"/>
                </a:lnTo>
                <a:lnTo>
                  <a:pt x="409" y="0"/>
                </a:lnTo>
                <a:lnTo>
                  <a:pt x="0" y="363"/>
                </a:lnTo>
                <a:close/>
              </a:path>
            </a:pathLst>
          </a:custGeom>
          <a:solidFill>
            <a:srgbClr val="92D050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Text Box 4"/>
          <p:cNvSpPr txBox="1"/>
          <p:nvPr/>
        </p:nvSpPr>
        <p:spPr>
          <a:xfrm>
            <a:off x="5700078" y="2776220"/>
            <a:ext cx="5527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长方体的体积＝长</a:t>
            </a: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r>
              <a:rPr lang="en-US" altLang="zh-CN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sz="32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Text Box 5"/>
          <p:cNvSpPr txBox="1"/>
          <p:nvPr/>
        </p:nvSpPr>
        <p:spPr>
          <a:xfrm>
            <a:off x="5700078" y="3759200"/>
            <a:ext cx="5157787" cy="58356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长方体的体积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×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" name="Line 9"/>
          <p:cNvSpPr/>
          <p:nvPr/>
        </p:nvSpPr>
        <p:spPr>
          <a:xfrm>
            <a:off x="8736965" y="3341688"/>
            <a:ext cx="10800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" name="Text Box 10"/>
          <p:cNvSpPr txBox="1"/>
          <p:nvPr/>
        </p:nvSpPr>
        <p:spPr>
          <a:xfrm>
            <a:off x="8607108" y="3749675"/>
            <a:ext cx="1403985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底面积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Line 11"/>
          <p:cNvSpPr/>
          <p:nvPr/>
        </p:nvSpPr>
        <p:spPr>
          <a:xfrm>
            <a:off x="9248140" y="3389313"/>
            <a:ext cx="0" cy="4320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55" name="直接连接符 54"/>
          <p:cNvCxnSpPr>
            <a:stCxn id="43" idx="1"/>
          </p:cNvCxnSpPr>
          <p:nvPr/>
        </p:nvCxnSpPr>
        <p:spPr>
          <a:xfrm flipH="1">
            <a:off x="4533265" y="4455795"/>
            <a:ext cx="0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087755" y="2102485"/>
            <a:ext cx="4032250" cy="2376170"/>
            <a:chOff x="3230" y="1773"/>
            <a:chExt cx="6350" cy="3742"/>
          </a:xfrm>
        </p:grpSpPr>
        <p:sp>
          <p:nvSpPr>
            <p:cNvPr id="21513" name="AutoShape 3"/>
            <p:cNvSpPr/>
            <p:nvPr/>
          </p:nvSpPr>
          <p:spPr>
            <a:xfrm>
              <a:off x="3230" y="1773"/>
              <a:ext cx="6350" cy="3742"/>
            </a:xfrm>
            <a:prstGeom prst="cube">
              <a:avLst>
                <a:gd name="adj" fmla="val 25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Line 12"/>
            <p:cNvSpPr/>
            <p:nvPr/>
          </p:nvSpPr>
          <p:spPr>
            <a:xfrm>
              <a:off x="4173" y="1773"/>
              <a:ext cx="0" cy="28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21525" name="Line 12"/>
            <p:cNvSpPr/>
            <p:nvPr/>
          </p:nvSpPr>
          <p:spPr>
            <a:xfrm flipH="1">
              <a:off x="3230" y="4544"/>
              <a:ext cx="964" cy="96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21526" name="Line 12"/>
            <p:cNvSpPr/>
            <p:nvPr/>
          </p:nvSpPr>
          <p:spPr>
            <a:xfrm flipH="1">
              <a:off x="4234" y="4582"/>
              <a:ext cx="533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</p:grpSp>
      <p:sp>
        <p:nvSpPr>
          <p:cNvPr id="47" name="Text Box 6"/>
          <p:cNvSpPr txBox="1"/>
          <p:nvPr/>
        </p:nvSpPr>
        <p:spPr>
          <a:xfrm>
            <a:off x="4005580" y="3037205"/>
            <a:ext cx="587375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Text Box 8"/>
          <p:cNvSpPr txBox="1"/>
          <p:nvPr/>
        </p:nvSpPr>
        <p:spPr>
          <a:xfrm>
            <a:off x="4797743" y="4003675"/>
            <a:ext cx="587375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Text Box 7"/>
          <p:cNvSpPr txBox="1"/>
          <p:nvPr/>
        </p:nvSpPr>
        <p:spPr>
          <a:xfrm>
            <a:off x="2506980" y="4495165"/>
            <a:ext cx="587375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 bldLvl="0" animBg="1"/>
      <p:bldP spid="51" grpId="0"/>
      <p:bldP spid="47" grpId="0"/>
      <p:bldP spid="48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2" name="Freeform 15"/>
          <p:cNvSpPr/>
          <p:nvPr/>
        </p:nvSpPr>
        <p:spPr>
          <a:xfrm>
            <a:off x="1539240" y="3472815"/>
            <a:ext cx="2340000" cy="576263"/>
          </a:xfrm>
          <a:custGeom>
            <a:avLst/>
            <a:gdLst/>
            <a:ahLst/>
            <a:cxnLst>
              <a:cxn ang="0">
                <a:pos x="0" y="576263"/>
              </a:cxn>
              <a:cxn ang="0">
                <a:pos x="667773" y="0"/>
              </a:cxn>
              <a:cxn ang="0">
                <a:pos x="2376488" y="0"/>
              </a:cxn>
              <a:cxn ang="0">
                <a:pos x="1782366" y="576263"/>
              </a:cxn>
              <a:cxn ang="0">
                <a:pos x="0" y="576263"/>
              </a:cxn>
            </a:cxnLst>
            <a:rect l="0" t="0" r="0" b="0"/>
            <a:pathLst>
              <a:path w="1452" h="363">
                <a:moveTo>
                  <a:pt x="0" y="363"/>
                </a:moveTo>
                <a:lnTo>
                  <a:pt x="408" y="0"/>
                </a:lnTo>
                <a:lnTo>
                  <a:pt x="1452" y="0"/>
                </a:lnTo>
                <a:lnTo>
                  <a:pt x="1089" y="363"/>
                </a:lnTo>
                <a:lnTo>
                  <a:pt x="0" y="363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Text Box 14"/>
          <p:cNvSpPr txBox="1">
            <a:spLocks noChangeArrowheads="1"/>
          </p:cNvSpPr>
          <p:nvPr/>
        </p:nvSpPr>
        <p:spPr bwMode="auto">
          <a:xfrm>
            <a:off x="2846070" y="2645093"/>
            <a:ext cx="995680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棱长</a:t>
            </a:r>
            <a:endParaRPr kumimoji="0" lang="zh-CN" altLang="en-US" sz="3200" b="1" kern="1200" cap="none" spc="0" normalizeH="0" baseline="0" noProof="0" dirty="0" smtClean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Text Box 6"/>
          <p:cNvSpPr txBox="1">
            <a:spLocks noChangeArrowheads="1"/>
          </p:cNvSpPr>
          <p:nvPr/>
        </p:nvSpPr>
        <p:spPr bwMode="auto">
          <a:xfrm>
            <a:off x="2120265" y="4074160"/>
            <a:ext cx="995680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棱长</a:t>
            </a:r>
            <a:endParaRPr kumimoji="0" lang="zh-CN" altLang="en-US" sz="3200" b="1" kern="1200" cap="none" spc="0" normalizeH="0" baseline="0" noProof="0" dirty="0" smtClean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Text Box 13"/>
          <p:cNvSpPr txBox="1">
            <a:spLocks noChangeArrowheads="1"/>
          </p:cNvSpPr>
          <p:nvPr/>
        </p:nvSpPr>
        <p:spPr bwMode="auto">
          <a:xfrm>
            <a:off x="3567430" y="3630613"/>
            <a:ext cx="995680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棱长</a:t>
            </a:r>
            <a:endParaRPr kumimoji="0" lang="zh-CN" altLang="en-US" sz="3200" b="1" kern="1200" cap="none" spc="0" normalizeH="0" baseline="0" noProof="0" dirty="0" smtClean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553845" y="1670368"/>
            <a:ext cx="2388235" cy="2376487"/>
            <a:chOff x="10198" y="856"/>
            <a:chExt cx="3761" cy="3742"/>
          </a:xfrm>
        </p:grpSpPr>
        <p:sp>
          <p:nvSpPr>
            <p:cNvPr id="22536" name="AutoShape 3"/>
            <p:cNvSpPr/>
            <p:nvPr/>
          </p:nvSpPr>
          <p:spPr>
            <a:xfrm>
              <a:off x="10198" y="856"/>
              <a:ext cx="3743" cy="3742"/>
            </a:xfrm>
            <a:prstGeom prst="cube">
              <a:avLst>
                <a:gd name="adj" fmla="val 25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sz="3200" dirty="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22542" name="Line 10"/>
            <p:cNvSpPr/>
            <p:nvPr/>
          </p:nvSpPr>
          <p:spPr>
            <a:xfrm>
              <a:off x="11141" y="856"/>
              <a:ext cx="0" cy="28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22548" name="Line 10"/>
            <p:cNvSpPr/>
            <p:nvPr/>
          </p:nvSpPr>
          <p:spPr>
            <a:xfrm flipH="1">
              <a:off x="11181" y="3656"/>
              <a:ext cx="277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  <p:sp>
          <p:nvSpPr>
            <p:cNvPr id="22549" name="Line 10"/>
            <p:cNvSpPr/>
            <p:nvPr/>
          </p:nvSpPr>
          <p:spPr>
            <a:xfrm flipV="1">
              <a:off x="10213" y="3683"/>
              <a:ext cx="907" cy="9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sp>
      </p:grpSp>
      <p:sp>
        <p:nvSpPr>
          <p:cNvPr id="88" name="Text Box 4"/>
          <p:cNvSpPr txBox="1"/>
          <p:nvPr/>
        </p:nvSpPr>
        <p:spPr>
          <a:xfrm>
            <a:off x="4758055" y="2172970"/>
            <a:ext cx="6743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sz="3200" b="1" dirty="0" err="1">
                <a:solidFill>
                  <a:srgbClr val="E69B2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正方体的体积＝棱长×棱长×棱长</a:t>
            </a:r>
            <a:endParaRPr sz="3200" b="1" dirty="0">
              <a:solidFill>
                <a:srgbClr val="E69B2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Text Box 5"/>
          <p:cNvSpPr txBox="1"/>
          <p:nvPr/>
        </p:nvSpPr>
        <p:spPr>
          <a:xfrm>
            <a:off x="4757738" y="3155950"/>
            <a:ext cx="5157787" cy="58356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E69B2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正方体的体积</a:t>
            </a:r>
            <a:r>
              <a:rPr lang="zh-CN" altLang="en-US" sz="3200" b="1" dirty="0">
                <a:solidFill>
                  <a:srgbClr val="E69B2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3200" b="1" dirty="0">
                <a:solidFill>
                  <a:srgbClr val="E69B2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×</a:t>
            </a:r>
            <a:r>
              <a:rPr lang="zh-CN" altLang="en-US" sz="3200" b="1" dirty="0">
                <a:solidFill>
                  <a:srgbClr val="E69B2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</a:t>
            </a:r>
            <a:endParaRPr lang="zh-CN" altLang="en-US" sz="3200" b="1" dirty="0">
              <a:solidFill>
                <a:srgbClr val="E69B2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0" name="Line 9"/>
          <p:cNvSpPr/>
          <p:nvPr/>
        </p:nvSpPr>
        <p:spPr>
          <a:xfrm>
            <a:off x="7733665" y="2738438"/>
            <a:ext cx="19800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" name="Text Box 10"/>
          <p:cNvSpPr txBox="1"/>
          <p:nvPr/>
        </p:nvSpPr>
        <p:spPr>
          <a:xfrm>
            <a:off x="7664768" y="3146425"/>
            <a:ext cx="1403985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底面积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" name="Line 11"/>
          <p:cNvSpPr/>
          <p:nvPr/>
        </p:nvSpPr>
        <p:spPr>
          <a:xfrm>
            <a:off x="8305800" y="2786063"/>
            <a:ext cx="0" cy="4320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84" grpId="0" bldLvl="0" animBg="1"/>
      <p:bldP spid="85" grpId="0" bldLvl="0" animBg="1"/>
      <p:bldP spid="88" grpId="0"/>
      <p:bldP spid="89" grpId="0" bldLvl="0" animBg="1"/>
      <p:bldP spid="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61783" y="388997"/>
            <a:ext cx="2766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pc="600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2800" b="1" spc="6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" name="Rectangle 14"/>
          <p:cNvSpPr/>
          <p:nvPr/>
        </p:nvSpPr>
        <p:spPr>
          <a:xfrm>
            <a:off x="2331720" y="4616133"/>
            <a:ext cx="7528560" cy="584835"/>
          </a:xfrm>
          <a:prstGeom prst="rect">
            <a:avLst/>
          </a:prstGeom>
          <a:solidFill>
            <a:srgbClr val="FBE2E2"/>
          </a:solidFill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长方体（或正方体）的体积＝底面积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859280" y="1403350"/>
            <a:ext cx="4309110" cy="2976880"/>
            <a:chOff x="1694" y="3311"/>
            <a:chExt cx="6786" cy="4688"/>
          </a:xfrm>
        </p:grpSpPr>
        <p:sp>
          <p:nvSpPr>
            <p:cNvPr id="56" name="Freeform 15"/>
            <p:cNvSpPr/>
            <p:nvPr/>
          </p:nvSpPr>
          <p:spPr>
            <a:xfrm>
              <a:off x="1694" y="6110"/>
              <a:ext cx="6353" cy="907"/>
            </a:xfrm>
            <a:custGeom>
              <a:avLst/>
              <a:gdLst/>
              <a:ahLst/>
              <a:cxnLst>
                <a:cxn ang="0">
                  <a:pos x="0" y="576262"/>
                </a:cxn>
                <a:cxn ang="0">
                  <a:pos x="3457576" y="576262"/>
                </a:cxn>
                <a:cxn ang="0">
                  <a:pos x="4033838" y="0"/>
                </a:cxn>
                <a:cxn ang="0">
                  <a:pos x="649288" y="0"/>
                </a:cxn>
                <a:cxn ang="0">
                  <a:pos x="0" y="576262"/>
                </a:cxn>
              </a:cxnLst>
              <a:rect l="0" t="0" r="0" b="0"/>
              <a:pathLst>
                <a:path w="2541" h="363">
                  <a:moveTo>
                    <a:pt x="0" y="363"/>
                  </a:moveTo>
                  <a:lnTo>
                    <a:pt x="2178" y="363"/>
                  </a:lnTo>
                  <a:lnTo>
                    <a:pt x="2541" y="0"/>
                  </a:lnTo>
                  <a:lnTo>
                    <a:pt x="409" y="0"/>
                  </a:lnTo>
                  <a:lnTo>
                    <a:pt x="0" y="363"/>
                  </a:lnTo>
                  <a:close/>
                </a:path>
              </a:pathLst>
            </a:custGeom>
            <a:solidFill>
              <a:srgbClr val="92D050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7" name="直接连接符 56"/>
            <p:cNvCxnSpPr>
              <a:stCxn id="56" idx="1"/>
            </p:cNvCxnSpPr>
            <p:nvPr/>
          </p:nvCxnSpPr>
          <p:spPr>
            <a:xfrm flipH="1">
              <a:off x="7139" y="7017"/>
              <a:ext cx="0" cy="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1713" y="3311"/>
              <a:ext cx="6350" cy="3742"/>
              <a:chOff x="3230" y="1773"/>
              <a:chExt cx="6350" cy="3742"/>
            </a:xfrm>
          </p:grpSpPr>
          <p:sp>
            <p:nvSpPr>
              <p:cNvPr id="21513" name="AutoShape 3"/>
              <p:cNvSpPr/>
              <p:nvPr/>
            </p:nvSpPr>
            <p:spPr>
              <a:xfrm>
                <a:off x="3230" y="1773"/>
                <a:ext cx="6350" cy="3742"/>
              </a:xfrm>
              <a:prstGeom prst="cube">
                <a:avLst>
                  <a:gd name="adj" fmla="val 25000"/>
                </a:avLst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20" name="Line 12"/>
              <p:cNvSpPr/>
              <p:nvPr/>
            </p:nvSpPr>
            <p:spPr>
              <a:xfrm>
                <a:off x="4173" y="1773"/>
                <a:ext cx="0" cy="283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525" name="Line 12"/>
              <p:cNvSpPr/>
              <p:nvPr/>
            </p:nvSpPr>
            <p:spPr>
              <a:xfrm flipH="1">
                <a:off x="3230" y="4544"/>
                <a:ext cx="964" cy="96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526" name="Line 12"/>
              <p:cNvSpPr/>
              <p:nvPr/>
            </p:nvSpPr>
            <p:spPr>
              <a:xfrm flipH="1">
                <a:off x="4234" y="4582"/>
                <a:ext cx="533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9" name="Text Box 6"/>
            <p:cNvSpPr txBox="1"/>
            <p:nvPr/>
          </p:nvSpPr>
          <p:spPr>
            <a:xfrm>
              <a:off x="6308" y="4783"/>
              <a:ext cx="92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高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0" name="Text Box 8"/>
            <p:cNvSpPr txBox="1"/>
            <p:nvPr/>
          </p:nvSpPr>
          <p:spPr>
            <a:xfrm>
              <a:off x="7556" y="6305"/>
              <a:ext cx="92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宽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4" name="Text Box 7"/>
            <p:cNvSpPr txBox="1"/>
            <p:nvPr/>
          </p:nvSpPr>
          <p:spPr>
            <a:xfrm>
              <a:off x="3948" y="7079"/>
              <a:ext cx="92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长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34580" y="1393190"/>
            <a:ext cx="3023870" cy="2987675"/>
            <a:chOff x="2424" y="2631"/>
            <a:chExt cx="4762" cy="4705"/>
          </a:xfrm>
        </p:grpSpPr>
        <p:sp>
          <p:nvSpPr>
            <p:cNvPr id="82" name="Freeform 15"/>
            <p:cNvSpPr/>
            <p:nvPr/>
          </p:nvSpPr>
          <p:spPr>
            <a:xfrm>
              <a:off x="2424" y="5469"/>
              <a:ext cx="3685" cy="908"/>
            </a:xfrm>
            <a:custGeom>
              <a:avLst/>
              <a:gdLst/>
              <a:ahLst/>
              <a:cxnLst>
                <a:cxn ang="0">
                  <a:pos x="0" y="576263"/>
                </a:cxn>
                <a:cxn ang="0">
                  <a:pos x="667773" y="0"/>
                </a:cxn>
                <a:cxn ang="0">
                  <a:pos x="2376488" y="0"/>
                </a:cxn>
                <a:cxn ang="0">
                  <a:pos x="1782366" y="576263"/>
                </a:cxn>
                <a:cxn ang="0">
                  <a:pos x="0" y="576263"/>
                </a:cxn>
              </a:cxnLst>
              <a:rect l="0" t="0" r="0" b="0"/>
              <a:pathLst>
                <a:path w="1452" h="363">
                  <a:moveTo>
                    <a:pt x="0" y="363"/>
                  </a:moveTo>
                  <a:lnTo>
                    <a:pt x="408" y="0"/>
                  </a:lnTo>
                  <a:lnTo>
                    <a:pt x="1452" y="0"/>
                  </a:lnTo>
                  <a:lnTo>
                    <a:pt x="1089" y="363"/>
                  </a:lnTo>
                  <a:lnTo>
                    <a:pt x="0" y="363"/>
                  </a:ln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Text Box 14"/>
            <p:cNvSpPr txBox="1">
              <a:spLocks noChangeArrowheads="1"/>
            </p:cNvSpPr>
            <p:nvPr/>
          </p:nvSpPr>
          <p:spPr bwMode="auto">
            <a:xfrm>
              <a:off x="4482" y="4166"/>
              <a:ext cx="1568" cy="92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3200" b="1" kern="1200" cap="none" spc="0" normalizeH="0" baseline="0" noProof="0" smtClean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棱长</a:t>
              </a:r>
              <a:endParaRPr kumimoji="0" lang="zh-CN" altLang="en-US" sz="3200" b="1" kern="1200" cap="none" spc="0" normalizeH="0" baseline="0" noProof="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Text Box 6"/>
            <p:cNvSpPr txBox="1">
              <a:spLocks noChangeArrowheads="1"/>
            </p:cNvSpPr>
            <p:nvPr/>
          </p:nvSpPr>
          <p:spPr bwMode="auto">
            <a:xfrm>
              <a:off x="3339" y="6416"/>
              <a:ext cx="1568" cy="92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3200" b="1" kern="1200" cap="none" spc="0" normalizeH="0" baseline="0" noProof="0" smtClean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棱长</a:t>
              </a:r>
              <a:endParaRPr kumimoji="0" lang="zh-CN" altLang="en-US" sz="3200" b="1" kern="1200" cap="none" spc="0" normalizeH="0" baseline="0" noProof="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Text Box 13"/>
            <p:cNvSpPr txBox="1">
              <a:spLocks noChangeArrowheads="1"/>
            </p:cNvSpPr>
            <p:nvPr/>
          </p:nvSpPr>
          <p:spPr bwMode="auto">
            <a:xfrm>
              <a:off x="5618" y="5718"/>
              <a:ext cx="1568" cy="92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marR="0" defTabSz="914400" rtl="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3200" b="1" kern="1200" cap="none" spc="0" normalizeH="0" baseline="0" noProof="0" smtClean="0">
                  <a:solidFill>
                    <a:srgbClr val="00B0F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棱长</a:t>
              </a:r>
              <a:endParaRPr kumimoji="0" lang="zh-CN" altLang="en-US" sz="3200" b="1" kern="1200" cap="none" spc="0" normalizeH="0" baseline="0" noProof="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2447" y="2631"/>
              <a:ext cx="3761" cy="3742"/>
              <a:chOff x="10198" y="856"/>
              <a:chExt cx="3761" cy="3742"/>
            </a:xfrm>
          </p:grpSpPr>
          <p:sp>
            <p:nvSpPr>
              <p:cNvPr id="22536" name="AutoShape 3"/>
              <p:cNvSpPr/>
              <p:nvPr/>
            </p:nvSpPr>
            <p:spPr>
              <a:xfrm>
                <a:off x="10198" y="856"/>
                <a:ext cx="3743" cy="3742"/>
              </a:xfrm>
              <a:prstGeom prst="cube">
                <a:avLst>
                  <a:gd name="adj" fmla="val 25000"/>
                </a:avLst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 sz="3200" dirty="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22542" name="Line 10"/>
              <p:cNvSpPr/>
              <p:nvPr/>
            </p:nvSpPr>
            <p:spPr>
              <a:xfrm>
                <a:off x="11141" y="856"/>
                <a:ext cx="0" cy="283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2548" name="Line 10"/>
              <p:cNvSpPr/>
              <p:nvPr/>
            </p:nvSpPr>
            <p:spPr>
              <a:xfrm flipH="1">
                <a:off x="11181" y="3656"/>
                <a:ext cx="277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2549" name="Line 10"/>
              <p:cNvSpPr/>
              <p:nvPr/>
            </p:nvSpPr>
            <p:spPr>
              <a:xfrm flipV="1">
                <a:off x="10213" y="3683"/>
                <a:ext cx="907" cy="90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fa2d9b79-0c00-449b-a2c1-5e883e39d0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</Words>
  <Application>WPS 演示</Application>
  <PresentationFormat>自定义</PresentationFormat>
  <Paragraphs>224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幼圆</vt:lpstr>
      <vt:lpstr>微软雅黑</vt:lpstr>
      <vt:lpstr>Calibri</vt:lpstr>
      <vt:lpstr>华文新魏</vt:lpstr>
      <vt:lpstr>Arial</vt:lpstr>
      <vt:lpstr>等线</vt:lpstr>
      <vt:lpstr>Arial Unicode MS</vt:lpstr>
      <vt:lpstr>等线 Light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2018-01-10T07:31:00Z</dcterms:created>
  <dcterms:modified xsi:type="dcterms:W3CDTF">2023-02-09T05:36:22Z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A58D253D28DE49C2A234592A47DA19D6</vt:lpwstr>
  </property>
</Properties>
</file>