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21"/>
  </p:handoutMasterIdLst>
  <p:sldIdLst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e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26.wmf"/><Relationship Id="rId8" Type="http://schemas.openxmlformats.org/officeDocument/2006/relationships/image" Target="../media/image25.wmf"/><Relationship Id="rId7" Type="http://schemas.openxmlformats.org/officeDocument/2006/relationships/image" Target="../media/image24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4" Type="http://schemas.openxmlformats.org/officeDocument/2006/relationships/image" Target="../media/image31.wmf"/><Relationship Id="rId13" Type="http://schemas.openxmlformats.org/officeDocument/2006/relationships/image" Target="../media/image30.wmf"/><Relationship Id="rId12" Type="http://schemas.openxmlformats.org/officeDocument/2006/relationships/image" Target="../media/image29.wmf"/><Relationship Id="rId11" Type="http://schemas.openxmlformats.org/officeDocument/2006/relationships/image" Target="../media/image28.wmf"/><Relationship Id="rId10" Type="http://schemas.openxmlformats.org/officeDocument/2006/relationships/image" Target="../media/image27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629872F1-8838-41AB-8C7B-1D0E2BD6A64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57BE5BA2-82EB-4577-8CB5-27E51051D99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1A67646-C783-4E45-B8AA-0316A87AF2D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5B590855-FD8C-4206-95B7-44764F9B99F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1437B2C0-B4F8-4BDB-9FBF-4C2DDFA6F9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16F04241-6E68-4400-A81C-EEE43B06AD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7.wmf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0.bin"/><Relationship Id="rId3" Type="http://schemas.openxmlformats.org/officeDocument/2006/relationships/image" Target="../media/image15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9.wmf"/><Relationship Id="rId30" Type="http://schemas.openxmlformats.org/officeDocument/2006/relationships/vmlDrawing" Target="../drawings/vmlDrawing4.vml"/><Relationship Id="rId3" Type="http://schemas.openxmlformats.org/officeDocument/2006/relationships/oleObject" Target="../embeddings/oleObject13.bin"/><Relationship Id="rId29" Type="http://schemas.openxmlformats.org/officeDocument/2006/relationships/slideLayout" Target="../slideLayouts/slideLayout6.xml"/><Relationship Id="rId28" Type="http://schemas.openxmlformats.org/officeDocument/2006/relationships/image" Target="../media/image31.wmf"/><Relationship Id="rId27" Type="http://schemas.openxmlformats.org/officeDocument/2006/relationships/oleObject" Target="../embeddings/oleObject25.bin"/><Relationship Id="rId26" Type="http://schemas.openxmlformats.org/officeDocument/2006/relationships/image" Target="../media/image30.wmf"/><Relationship Id="rId25" Type="http://schemas.openxmlformats.org/officeDocument/2006/relationships/oleObject" Target="../embeddings/oleObject24.bin"/><Relationship Id="rId24" Type="http://schemas.openxmlformats.org/officeDocument/2006/relationships/image" Target="../media/image29.wmf"/><Relationship Id="rId23" Type="http://schemas.openxmlformats.org/officeDocument/2006/relationships/oleObject" Target="../embeddings/oleObject23.bin"/><Relationship Id="rId22" Type="http://schemas.openxmlformats.org/officeDocument/2006/relationships/image" Target="../media/image28.wmf"/><Relationship Id="rId21" Type="http://schemas.openxmlformats.org/officeDocument/2006/relationships/oleObject" Target="../embeddings/oleObject22.bin"/><Relationship Id="rId20" Type="http://schemas.openxmlformats.org/officeDocument/2006/relationships/image" Target="../media/image27.wmf"/><Relationship Id="rId2" Type="http://schemas.openxmlformats.org/officeDocument/2006/relationships/image" Target="../media/image18.wmf"/><Relationship Id="rId19" Type="http://schemas.openxmlformats.org/officeDocument/2006/relationships/oleObject" Target="../embeddings/oleObject21.bin"/><Relationship Id="rId18" Type="http://schemas.openxmlformats.org/officeDocument/2006/relationships/image" Target="../media/image26.wmf"/><Relationship Id="rId17" Type="http://schemas.openxmlformats.org/officeDocument/2006/relationships/oleObject" Target="../embeddings/oleObject20.bin"/><Relationship Id="rId16" Type="http://schemas.openxmlformats.org/officeDocument/2006/relationships/image" Target="../media/image25.wmf"/><Relationship Id="rId15" Type="http://schemas.openxmlformats.org/officeDocument/2006/relationships/oleObject" Target="../embeddings/oleObject19.bin"/><Relationship Id="rId14" Type="http://schemas.openxmlformats.org/officeDocument/2006/relationships/image" Target="../media/image24.wmf"/><Relationship Id="rId13" Type="http://schemas.openxmlformats.org/officeDocument/2006/relationships/oleObject" Target="../embeddings/oleObject18.bin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17.bin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32.wmf"/><Relationship Id="rId1" Type="http://schemas.openxmlformats.org/officeDocument/2006/relationships/oleObject" Target="../embeddings/oleObject26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38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5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39.wmf"/><Relationship Id="rId1" Type="http://schemas.openxmlformats.org/officeDocument/2006/relationships/oleObject" Target="../embeddings/oleObject29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8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5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"/>
          <p:cNvSpPr txBox="1">
            <a:spLocks noChangeArrowheads="1"/>
          </p:cNvSpPr>
          <p:nvPr/>
        </p:nvSpPr>
        <p:spPr bwMode="auto">
          <a:xfrm>
            <a:off x="773113" y="2355726"/>
            <a:ext cx="7597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1" name="副标题 6"/>
          <p:cNvSpPr txBox="1">
            <a:spLocks noChangeArrowheads="1"/>
          </p:cNvSpPr>
          <p:nvPr/>
        </p:nvSpPr>
        <p:spPr bwMode="auto">
          <a:xfrm>
            <a:off x="2454275" y="3521075"/>
            <a:ext cx="4308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西南师大</a:t>
            </a:r>
            <a:r>
              <a:rPr lang="zh-CN" altLang="en-US" sz="2000" b="1" dirty="0">
                <a:latin typeface="宋体" panose="02010600030101010101" pitchFamily="2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五年级数学下册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2" name="文本框 8"/>
          <p:cNvSpPr txBox="1">
            <a:spLocks noChangeArrowheads="1"/>
          </p:cNvSpPr>
          <p:nvPr/>
        </p:nvSpPr>
        <p:spPr bwMode="auto">
          <a:xfrm>
            <a:off x="6504" y="113159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数加减法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331913" y="3298825"/>
            <a:ext cx="6553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692275" y="771525"/>
            <a:ext cx="62150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）今天比前几天多铺了这个广场的几分之几？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3" name="组合 40"/>
          <p:cNvGrpSpPr/>
          <p:nvPr/>
        </p:nvGrpSpPr>
        <p:grpSpPr bwMode="auto">
          <a:xfrm>
            <a:off x="1042988" y="2066925"/>
            <a:ext cx="2373312" cy="1200150"/>
            <a:chOff x="3303976" y="3457497"/>
            <a:chExt cx="2372906" cy="1201016"/>
          </a:xfrm>
        </p:grpSpPr>
        <p:grpSp>
          <p:nvGrpSpPr>
            <p:cNvPr id="14360" name="组合 17"/>
            <p:cNvGrpSpPr/>
            <p:nvPr/>
          </p:nvGrpSpPr>
          <p:grpSpPr bwMode="auto">
            <a:xfrm>
              <a:off x="4484626" y="3457497"/>
              <a:ext cx="779371" cy="1201016"/>
              <a:chOff x="7387540" y="947416"/>
              <a:chExt cx="639713" cy="1201041"/>
            </a:xfrm>
          </p:grpSpPr>
          <p:sp>
            <p:nvSpPr>
              <p:cNvPr id="14366" name="矩形 17"/>
              <p:cNvSpPr>
                <a:spLocks noChangeArrowheads="1"/>
              </p:cNvSpPr>
              <p:nvPr/>
            </p:nvSpPr>
            <p:spPr bwMode="auto">
              <a:xfrm>
                <a:off x="7387540" y="947416"/>
                <a:ext cx="639713" cy="1201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>
                <a:off x="7501087" y="1547936"/>
                <a:ext cx="412991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61" name="组合 20"/>
            <p:cNvGrpSpPr/>
            <p:nvPr/>
          </p:nvGrpSpPr>
          <p:grpSpPr bwMode="auto">
            <a:xfrm>
              <a:off x="3303976" y="3457497"/>
              <a:ext cx="2372906" cy="1201016"/>
              <a:chOff x="7851972" y="947416"/>
              <a:chExt cx="1947686" cy="1201041"/>
            </a:xfrm>
          </p:grpSpPr>
          <p:sp>
            <p:nvSpPr>
              <p:cNvPr id="14362" name="矩形 17"/>
              <p:cNvSpPr>
                <a:spLocks noChangeArrowheads="1"/>
              </p:cNvSpPr>
              <p:nvPr/>
            </p:nvSpPr>
            <p:spPr bwMode="auto">
              <a:xfrm>
                <a:off x="7851972" y="947416"/>
                <a:ext cx="667195" cy="1201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7979646" y="1547936"/>
                <a:ext cx="411685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64" name="矩形 17"/>
              <p:cNvSpPr>
                <a:spLocks noChangeArrowheads="1"/>
              </p:cNvSpPr>
              <p:nvPr/>
            </p:nvSpPr>
            <p:spPr bwMode="auto">
              <a:xfrm>
                <a:off x="8331166" y="1224539"/>
                <a:ext cx="671374" cy="6466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zh-CN" altLang="en-US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－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65" name="矩形 17"/>
              <p:cNvSpPr>
                <a:spLocks noChangeArrowheads="1"/>
              </p:cNvSpPr>
              <p:nvPr/>
            </p:nvSpPr>
            <p:spPr bwMode="auto">
              <a:xfrm>
                <a:off x="9234665" y="1224539"/>
                <a:ext cx="564993" cy="6466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= 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" name="组合 11"/>
          <p:cNvGrpSpPr/>
          <p:nvPr/>
        </p:nvGrpSpPr>
        <p:grpSpPr bwMode="auto">
          <a:xfrm>
            <a:off x="3203575" y="2066925"/>
            <a:ext cx="2460625" cy="1200150"/>
            <a:chOff x="4095844" y="539750"/>
            <a:chExt cx="2459597" cy="1200150"/>
          </a:xfrm>
        </p:grpSpPr>
        <p:sp>
          <p:nvSpPr>
            <p:cNvPr id="14354" name="矩形 17"/>
            <p:cNvSpPr>
              <a:spLocks noChangeArrowheads="1"/>
            </p:cNvSpPr>
            <p:nvPr/>
          </p:nvSpPr>
          <p:spPr bwMode="auto">
            <a:xfrm>
              <a:off x="5275357" y="539750"/>
              <a:ext cx="779462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5" name="矩形 17"/>
            <p:cNvSpPr>
              <a:spLocks noChangeArrowheads="1"/>
            </p:cNvSpPr>
            <p:nvPr/>
          </p:nvSpPr>
          <p:spPr bwMode="auto">
            <a:xfrm>
              <a:off x="4095844" y="539750"/>
              <a:ext cx="812800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矩形 17"/>
            <p:cNvSpPr>
              <a:spLocks noChangeArrowheads="1"/>
            </p:cNvSpPr>
            <p:nvPr/>
          </p:nvSpPr>
          <p:spPr bwMode="auto">
            <a:xfrm>
              <a:off x="4678457" y="817563"/>
              <a:ext cx="81915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－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 bwMode="auto">
            <a:xfrm>
              <a:off x="5414506" y="1139825"/>
              <a:ext cx="503027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 bwMode="auto">
            <a:xfrm>
              <a:off x="4251354" y="1139825"/>
              <a:ext cx="50144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9" name="矩形 17"/>
            <p:cNvSpPr>
              <a:spLocks noChangeArrowheads="1"/>
            </p:cNvSpPr>
            <p:nvPr/>
          </p:nvSpPr>
          <p:spPr bwMode="auto">
            <a:xfrm>
              <a:off x="5736291" y="816769"/>
              <a:ext cx="81915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18"/>
          <p:cNvGrpSpPr/>
          <p:nvPr/>
        </p:nvGrpSpPr>
        <p:grpSpPr bwMode="auto">
          <a:xfrm>
            <a:off x="5487988" y="2066925"/>
            <a:ext cx="1319212" cy="1212850"/>
            <a:chOff x="4015870" y="392754"/>
            <a:chExt cx="1319226" cy="1214157"/>
          </a:xfrm>
        </p:grpSpPr>
        <p:sp>
          <p:nvSpPr>
            <p:cNvPr id="14351" name="矩形 17"/>
            <p:cNvSpPr>
              <a:spLocks noChangeArrowheads="1"/>
            </p:cNvSpPr>
            <p:nvPr/>
          </p:nvSpPr>
          <p:spPr bwMode="auto">
            <a:xfrm>
              <a:off x="4046706" y="406581"/>
              <a:ext cx="1280510" cy="120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－</a:t>
              </a:r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 bwMode="auto">
            <a:xfrm>
              <a:off x="4046032" y="1006189"/>
              <a:ext cx="1246201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: 圆角 21"/>
            <p:cNvSpPr/>
            <p:nvPr/>
          </p:nvSpPr>
          <p:spPr>
            <a:xfrm>
              <a:off x="4015870" y="392754"/>
              <a:ext cx="1319226" cy="115853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组合 22"/>
          <p:cNvGrpSpPr/>
          <p:nvPr/>
        </p:nvGrpSpPr>
        <p:grpSpPr bwMode="auto">
          <a:xfrm>
            <a:off x="6645275" y="2066925"/>
            <a:ext cx="1328738" cy="1200150"/>
            <a:chOff x="6209034" y="406581"/>
            <a:chExt cx="1328784" cy="1200150"/>
          </a:xfrm>
        </p:grpSpPr>
        <p:sp>
          <p:nvSpPr>
            <p:cNvPr id="14348" name="矩形 17"/>
            <p:cNvSpPr>
              <a:spLocks noChangeArrowheads="1"/>
            </p:cNvSpPr>
            <p:nvPr/>
          </p:nvSpPr>
          <p:spPr bwMode="auto">
            <a:xfrm>
              <a:off x="6758423" y="406581"/>
              <a:ext cx="779395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 bwMode="auto">
            <a:xfrm>
              <a:off x="6896446" y="1006656"/>
              <a:ext cx="503254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0" name="矩形 17"/>
            <p:cNvSpPr>
              <a:spLocks noChangeArrowheads="1"/>
            </p:cNvSpPr>
            <p:nvPr/>
          </p:nvSpPr>
          <p:spPr bwMode="auto">
            <a:xfrm>
              <a:off x="6209034" y="683498"/>
              <a:ext cx="817974" cy="646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26"/>
          <p:cNvGrpSpPr/>
          <p:nvPr/>
        </p:nvGrpSpPr>
        <p:grpSpPr bwMode="auto">
          <a:xfrm>
            <a:off x="641350" y="3387725"/>
            <a:ext cx="7963098" cy="1200150"/>
            <a:chOff x="407910" y="3864561"/>
            <a:chExt cx="7963839" cy="1200150"/>
          </a:xfrm>
        </p:grpSpPr>
        <p:sp>
          <p:nvSpPr>
            <p:cNvPr id="14344" name="矩形 27"/>
            <p:cNvSpPr>
              <a:spLocks noChangeArrowheads="1"/>
            </p:cNvSpPr>
            <p:nvPr/>
          </p:nvSpPr>
          <p:spPr bwMode="auto">
            <a:xfrm>
              <a:off x="407910" y="4185028"/>
              <a:ext cx="796383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3200" b="1" dirty="0"/>
                <a:t>答：今天比前几天多铺了这个广场的      。</a:t>
              </a:r>
              <a:endParaRPr lang="zh-CN" altLang="en-US" sz="3200" b="1" dirty="0"/>
            </a:p>
          </p:txBody>
        </p:sp>
        <p:grpSp>
          <p:nvGrpSpPr>
            <p:cNvPr id="14345" name="组合 28"/>
            <p:cNvGrpSpPr/>
            <p:nvPr/>
          </p:nvGrpSpPr>
          <p:grpSpPr bwMode="auto">
            <a:xfrm>
              <a:off x="6955934" y="3864561"/>
              <a:ext cx="779367" cy="1200150"/>
              <a:chOff x="7989437" y="406581"/>
              <a:chExt cx="779395" cy="1200150"/>
            </a:xfrm>
          </p:grpSpPr>
          <p:sp>
            <p:nvSpPr>
              <p:cNvPr id="14346" name="矩形 17"/>
              <p:cNvSpPr>
                <a:spLocks noChangeArrowheads="1"/>
              </p:cNvSpPr>
              <p:nvPr/>
            </p:nvSpPr>
            <p:spPr bwMode="auto">
              <a:xfrm>
                <a:off x="7989437" y="406581"/>
                <a:ext cx="779395" cy="1200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 bwMode="auto">
              <a:xfrm>
                <a:off x="8127003" y="1006656"/>
                <a:ext cx="503302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303463" y="1131888"/>
            <a:ext cx="4537075" cy="669925"/>
          </a:xfrm>
          <a:prstGeom prst="rect">
            <a:avLst/>
          </a:prstGeom>
          <a:solidFill>
            <a:schemeClr val="bg1"/>
          </a:solidFill>
          <a:ln w="28575">
            <a:solidFill>
              <a:srgbClr val="D62693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chemeClr val="hlink"/>
                </a:solidFill>
                <a:latin typeface="+mn-lt"/>
                <a:ea typeface="+mn-ea"/>
              </a:rPr>
              <a:t>不同</a:t>
            </a:r>
            <a:r>
              <a:rPr lang="zh-CN" altLang="en-US" sz="3600" b="1" dirty="0">
                <a:latin typeface="+mn-lt"/>
                <a:ea typeface="+mn-ea"/>
              </a:rPr>
              <a:t>分母分数相加减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3" name="箭头: 下 2"/>
          <p:cNvSpPr/>
          <p:nvPr/>
        </p:nvSpPr>
        <p:spPr>
          <a:xfrm>
            <a:off x="4303713" y="2032000"/>
            <a:ext cx="536575" cy="1079500"/>
          </a:xfrm>
          <a:prstGeom prst="downArrow">
            <a:avLst/>
          </a:prstGeom>
          <a:solidFill>
            <a:srgbClr val="D62693"/>
          </a:solidFill>
          <a:ln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5003800" y="2032000"/>
            <a:ext cx="1079500" cy="1079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latin typeface="+mn-ea"/>
                <a:ea typeface="+mn-ea"/>
              </a:rPr>
              <a:t>通分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2303463" y="3375025"/>
            <a:ext cx="4537075" cy="671513"/>
          </a:xfrm>
          <a:prstGeom prst="rect">
            <a:avLst/>
          </a:prstGeom>
          <a:solidFill>
            <a:schemeClr val="bg1"/>
          </a:solidFill>
          <a:ln w="28575">
            <a:solidFill>
              <a:srgbClr val="D62693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chemeClr val="hlink"/>
                </a:solidFill>
                <a:latin typeface="+mn-lt"/>
                <a:ea typeface="+mn-ea"/>
              </a:rPr>
              <a:t>相同</a:t>
            </a:r>
            <a:r>
              <a:rPr lang="zh-CN" altLang="en-US" sz="3600" b="1" dirty="0">
                <a:latin typeface="+mn-lt"/>
                <a:ea typeface="+mn-ea"/>
              </a:rPr>
              <a:t>分母分数相加减</a:t>
            </a:r>
            <a:endParaRPr lang="zh-CN" altLang="en-US" sz="3600" b="1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随堂练习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8" name="Rectangle 2"/>
          <p:cNvSpPr txBox="1">
            <a:spLocks noChangeArrowheads="1"/>
          </p:cNvSpPr>
          <p:nvPr/>
        </p:nvSpPr>
        <p:spPr bwMode="auto">
          <a:xfrm>
            <a:off x="957263" y="1276350"/>
            <a:ext cx="7662862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827405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</a:rPr>
              <a:t>看图，填一填。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pic>
        <p:nvPicPr>
          <p:cNvPr id="3079" name="图片 9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925" y="2139950"/>
            <a:ext cx="83121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7" name="Object 17"/>
          <p:cNvGraphicFramePr>
            <a:graphicFrameLocks noChangeAspect="1"/>
          </p:cNvGraphicFramePr>
          <p:nvPr/>
        </p:nvGraphicFramePr>
        <p:xfrm>
          <a:off x="4419600" y="3109913"/>
          <a:ext cx="304800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2" imgW="139700" imgH="393700" progId="">
                  <p:embed/>
                </p:oleObj>
              </mc:Choice>
              <mc:Fallback>
                <p:oleObj name="Equation" r:id="rId2" imgW="139700" imgH="393700" progId="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109913"/>
                        <a:ext cx="304800" cy="862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18"/>
          <p:cNvGraphicFramePr>
            <a:graphicFrameLocks noChangeAspect="1"/>
          </p:cNvGraphicFramePr>
          <p:nvPr/>
        </p:nvGraphicFramePr>
        <p:xfrm>
          <a:off x="6238875" y="3109913"/>
          <a:ext cx="333375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4" imgW="152400" imgH="393700" progId="">
                  <p:embed/>
                </p:oleObj>
              </mc:Choice>
              <mc:Fallback>
                <p:oleObj name="Equation" r:id="rId4" imgW="152400" imgH="393700" progId="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75" y="3109913"/>
                        <a:ext cx="333375" cy="862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19"/>
          <p:cNvGraphicFramePr>
            <a:graphicFrameLocks noChangeAspect="1"/>
          </p:cNvGraphicFramePr>
          <p:nvPr/>
        </p:nvGraphicFramePr>
        <p:xfrm>
          <a:off x="8061325" y="3109913"/>
          <a:ext cx="304800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6" imgW="139700" imgH="393700" progId="">
                  <p:embed/>
                </p:oleObj>
              </mc:Choice>
              <mc:Fallback>
                <p:oleObj name="Equation" r:id="rId6" imgW="139700" imgH="393700" progId="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1325" y="3109913"/>
                        <a:ext cx="304800" cy="862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2" name="Rectangle 2"/>
          <p:cNvSpPr txBox="1">
            <a:spLocks noChangeArrowheads="1"/>
          </p:cNvSpPr>
          <p:nvPr/>
        </p:nvSpPr>
        <p:spPr bwMode="auto">
          <a:xfrm>
            <a:off x="957263" y="436563"/>
            <a:ext cx="23907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827405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2.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graphicFrame>
        <p:nvGraphicFramePr>
          <p:cNvPr id="4098" name="Object 73"/>
          <p:cNvGraphicFramePr>
            <a:graphicFrameLocks noChangeAspect="1"/>
          </p:cNvGraphicFramePr>
          <p:nvPr/>
        </p:nvGraphicFramePr>
        <p:xfrm>
          <a:off x="1347788" y="1276350"/>
          <a:ext cx="3762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Equation" r:id="rId1" imgW="139700" imgH="393700" progId="">
                  <p:embed/>
                </p:oleObj>
              </mc:Choice>
              <mc:Fallback>
                <p:oleObj name="Equation" r:id="rId1" imgW="139700" imgH="393700" progId="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7788" y="1276350"/>
                        <a:ext cx="3762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74"/>
          <p:cNvGraphicFramePr>
            <a:graphicFrameLocks noChangeAspect="1"/>
          </p:cNvGraphicFramePr>
          <p:nvPr/>
        </p:nvGraphicFramePr>
        <p:xfrm>
          <a:off x="1347788" y="2359025"/>
          <a:ext cx="3762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Equation" r:id="rId3" imgW="139700" imgH="393700" progId="">
                  <p:embed/>
                </p:oleObj>
              </mc:Choice>
              <mc:Fallback>
                <p:oleObj name="Equation" r:id="rId3" imgW="139700" imgH="393700" progId="">
                  <p:embed/>
                  <p:pic>
                    <p:nvPicPr>
                      <p:cNvPr id="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7788" y="2359025"/>
                        <a:ext cx="3762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75"/>
          <p:cNvGraphicFramePr>
            <a:graphicFrameLocks noChangeAspect="1"/>
          </p:cNvGraphicFramePr>
          <p:nvPr/>
        </p:nvGraphicFramePr>
        <p:xfrm>
          <a:off x="1244600" y="3440113"/>
          <a:ext cx="58102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5" imgW="215900" imgH="393065" progId="">
                  <p:embed/>
                </p:oleObj>
              </mc:Choice>
              <mc:Fallback>
                <p:oleObj name="Equation" r:id="rId5" imgW="215900" imgH="393065" progId="">
                  <p:embed/>
                  <p:pic>
                    <p:nvPicPr>
                      <p:cNvPr id="0" name="Object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3440113"/>
                        <a:ext cx="581025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椭圆 82"/>
          <p:cNvSpPr/>
          <p:nvPr/>
        </p:nvSpPr>
        <p:spPr>
          <a:xfrm>
            <a:off x="923925" y="1104900"/>
            <a:ext cx="1223963" cy="3578225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84" name="箭头: 右 83"/>
          <p:cNvSpPr/>
          <p:nvPr/>
        </p:nvSpPr>
        <p:spPr>
          <a:xfrm>
            <a:off x="2284413" y="2776538"/>
            <a:ext cx="574675" cy="233362"/>
          </a:xfrm>
          <a:prstGeom prst="rightArrow">
            <a:avLst>
              <a:gd name="adj1" fmla="val 50000"/>
              <a:gd name="adj2" fmla="val 53545"/>
            </a:avLst>
          </a:prstGeom>
          <a:solidFill>
            <a:srgbClr val="CCB3D5"/>
          </a:solidFill>
          <a:ln>
            <a:solidFill>
              <a:srgbClr val="CCB3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2995613" y="1104900"/>
            <a:ext cx="1223962" cy="3578225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graphicFrame>
        <p:nvGraphicFramePr>
          <p:cNvPr id="4101" name="Object 76"/>
          <p:cNvGraphicFramePr>
            <a:graphicFrameLocks noChangeAspect="1"/>
          </p:cNvGraphicFramePr>
          <p:nvPr/>
        </p:nvGraphicFramePr>
        <p:xfrm>
          <a:off x="2230438" y="1304925"/>
          <a:ext cx="684212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Equation" r:id="rId7" imgW="254000" imgH="393700" progId="">
                  <p:embed/>
                </p:oleObj>
              </mc:Choice>
              <mc:Fallback>
                <p:oleObj name="Equation" r:id="rId7" imgW="254000" imgH="393700" progId="">
                  <p:embed/>
                  <p:pic>
                    <p:nvPicPr>
                      <p:cNvPr id="0" name="Object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0438" y="1304925"/>
                        <a:ext cx="684212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77"/>
          <p:cNvGraphicFramePr>
            <a:graphicFrameLocks noChangeAspect="1"/>
          </p:cNvGraphicFramePr>
          <p:nvPr/>
        </p:nvGraphicFramePr>
        <p:xfrm>
          <a:off x="5180013" y="1276350"/>
          <a:ext cx="40957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Equation" r:id="rId9" imgW="152400" imgH="393700" progId="">
                  <p:embed/>
                </p:oleObj>
              </mc:Choice>
              <mc:Fallback>
                <p:oleObj name="Equation" r:id="rId9" imgW="152400" imgH="393700" progId="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0013" y="1276350"/>
                        <a:ext cx="409575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8"/>
          <p:cNvGraphicFramePr>
            <a:graphicFrameLocks noChangeAspect="1"/>
          </p:cNvGraphicFramePr>
          <p:nvPr/>
        </p:nvGraphicFramePr>
        <p:xfrm>
          <a:off x="5092700" y="2359025"/>
          <a:ext cx="582613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Equation" r:id="rId11" imgW="215900" imgH="393065" progId="">
                  <p:embed/>
                </p:oleObj>
              </mc:Choice>
              <mc:Fallback>
                <p:oleObj name="Equation" r:id="rId11" imgW="215900" imgH="393065" progId="">
                  <p:embed/>
                  <p:pic>
                    <p:nvPicPr>
                      <p:cNvPr id="0" name="Object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2700" y="2359025"/>
                        <a:ext cx="582613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79"/>
          <p:cNvGraphicFramePr>
            <a:graphicFrameLocks noChangeAspect="1"/>
          </p:cNvGraphicFramePr>
          <p:nvPr/>
        </p:nvGraphicFramePr>
        <p:xfrm>
          <a:off x="5195888" y="3441700"/>
          <a:ext cx="3762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Equation" r:id="rId13" imgW="139700" imgH="393700" progId="">
                  <p:embed/>
                </p:oleObj>
              </mc:Choice>
              <mc:Fallback>
                <p:oleObj name="Equation" r:id="rId13" imgW="139700" imgH="393700" progId="">
                  <p:embed/>
                  <p:pic>
                    <p:nvPicPr>
                      <p:cNvPr id="0" name="Object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5888" y="3441700"/>
                        <a:ext cx="3762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椭圆 90"/>
          <p:cNvSpPr/>
          <p:nvPr/>
        </p:nvSpPr>
        <p:spPr>
          <a:xfrm>
            <a:off x="4772025" y="1104900"/>
            <a:ext cx="1223963" cy="3578225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92" name="箭头: 右 91"/>
          <p:cNvSpPr/>
          <p:nvPr/>
        </p:nvSpPr>
        <p:spPr>
          <a:xfrm>
            <a:off x="6132513" y="2776538"/>
            <a:ext cx="574675" cy="233362"/>
          </a:xfrm>
          <a:prstGeom prst="rightArrow">
            <a:avLst>
              <a:gd name="adj1" fmla="val 50000"/>
              <a:gd name="adj2" fmla="val 53545"/>
            </a:avLst>
          </a:prstGeom>
          <a:solidFill>
            <a:srgbClr val="CCB3D5"/>
          </a:solidFill>
          <a:ln>
            <a:solidFill>
              <a:srgbClr val="CCB3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6843713" y="1104900"/>
            <a:ext cx="1223962" cy="3578225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graphicFrame>
        <p:nvGraphicFramePr>
          <p:cNvPr id="4105" name="Object 80"/>
          <p:cNvGraphicFramePr>
            <a:graphicFrameLocks noChangeAspect="1"/>
          </p:cNvGraphicFramePr>
          <p:nvPr/>
        </p:nvGraphicFramePr>
        <p:xfrm>
          <a:off x="6078538" y="1304925"/>
          <a:ext cx="684212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Equation" r:id="rId15" imgW="254000" imgH="393700" progId="">
                  <p:embed/>
                </p:oleObj>
              </mc:Choice>
              <mc:Fallback>
                <p:oleObj name="Equation" r:id="rId15" imgW="254000" imgH="393700" progId="">
                  <p:embed/>
                  <p:pic>
                    <p:nvPicPr>
                      <p:cNvPr id="0" name="Object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8538" y="1304925"/>
                        <a:ext cx="684212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81"/>
          <p:cNvGraphicFramePr>
            <a:graphicFrameLocks noChangeAspect="1"/>
          </p:cNvGraphicFramePr>
          <p:nvPr/>
        </p:nvGraphicFramePr>
        <p:xfrm>
          <a:off x="3487738" y="1609725"/>
          <a:ext cx="306387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Equation" r:id="rId17" imgW="114300" imgH="165100" progId="">
                  <p:embed/>
                </p:oleObj>
              </mc:Choice>
              <mc:Fallback>
                <p:oleObj name="Equation" r:id="rId17" imgW="114300" imgH="165100" progId="">
                  <p:embed/>
                  <p:pic>
                    <p:nvPicPr>
                      <p:cNvPr id="0" name="Object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7738" y="1609725"/>
                        <a:ext cx="306387" cy="442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82"/>
          <p:cNvGraphicFramePr>
            <a:graphicFrameLocks noChangeAspect="1"/>
          </p:cNvGraphicFramePr>
          <p:nvPr/>
        </p:nvGraphicFramePr>
        <p:xfrm>
          <a:off x="3421063" y="2355850"/>
          <a:ext cx="373062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Equation" r:id="rId19" imgW="139700" imgH="393700" progId="">
                  <p:embed/>
                </p:oleObj>
              </mc:Choice>
              <mc:Fallback>
                <p:oleObj name="Equation" r:id="rId19" imgW="139700" imgH="393700" progId="">
                  <p:embed/>
                  <p:pic>
                    <p:nvPicPr>
                      <p:cNvPr id="0" name="Object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1063" y="2355850"/>
                        <a:ext cx="373062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83"/>
          <p:cNvGraphicFramePr>
            <a:graphicFrameLocks noChangeAspect="1"/>
          </p:cNvGraphicFramePr>
          <p:nvPr/>
        </p:nvGraphicFramePr>
        <p:xfrm>
          <a:off x="3319463" y="3440113"/>
          <a:ext cx="5778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Equation" r:id="rId21" imgW="215900" imgH="393065" progId="">
                  <p:embed/>
                </p:oleObj>
              </mc:Choice>
              <mc:Fallback>
                <p:oleObj name="Equation" r:id="rId21" imgW="215900" imgH="393065" progId="">
                  <p:embed/>
                  <p:pic>
                    <p:nvPicPr>
                      <p:cNvPr id="0" name="Object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9463" y="3440113"/>
                        <a:ext cx="577850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84"/>
          <p:cNvGraphicFramePr>
            <a:graphicFrameLocks noChangeAspect="1"/>
          </p:cNvGraphicFramePr>
          <p:nvPr/>
        </p:nvGraphicFramePr>
        <p:xfrm>
          <a:off x="7251700" y="1304925"/>
          <a:ext cx="407988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name="Equation" r:id="rId23" imgW="152400" imgH="393700" progId="">
                  <p:embed/>
                </p:oleObj>
              </mc:Choice>
              <mc:Fallback>
                <p:oleObj name="Equation" r:id="rId23" imgW="152400" imgH="393700" progId="">
                  <p:embed/>
                  <p:pic>
                    <p:nvPicPr>
                      <p:cNvPr id="0" name="Object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1700" y="1304925"/>
                        <a:ext cx="407988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85"/>
          <p:cNvGraphicFramePr>
            <a:graphicFrameLocks noChangeAspect="1"/>
          </p:cNvGraphicFramePr>
          <p:nvPr/>
        </p:nvGraphicFramePr>
        <p:xfrm>
          <a:off x="7165975" y="2355850"/>
          <a:ext cx="579438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Equation" r:id="rId25" imgW="215900" imgH="393065" progId="">
                  <p:embed/>
                </p:oleObj>
              </mc:Choice>
              <mc:Fallback>
                <p:oleObj name="Equation" r:id="rId25" imgW="215900" imgH="393065" progId="">
                  <p:embed/>
                  <p:pic>
                    <p:nvPicPr>
                      <p:cNvPr id="0" name="Object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5975" y="2355850"/>
                        <a:ext cx="579438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86"/>
          <p:cNvGraphicFramePr>
            <a:graphicFrameLocks noChangeAspect="1"/>
          </p:cNvGraphicFramePr>
          <p:nvPr/>
        </p:nvGraphicFramePr>
        <p:xfrm>
          <a:off x="7267575" y="3440113"/>
          <a:ext cx="376238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Equation" r:id="rId27" imgW="139700" imgH="393700" progId="">
                  <p:embed/>
                </p:oleObj>
              </mc:Choice>
              <mc:Fallback>
                <p:oleObj name="Equation" r:id="rId27" imgW="139700" imgH="393700" progId="">
                  <p:embed/>
                  <p:pic>
                    <p:nvPicPr>
                      <p:cNvPr id="0" name="Object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7575" y="3440113"/>
                        <a:ext cx="376238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 txBox="1">
            <a:spLocks noChangeArrowheads="1"/>
          </p:cNvSpPr>
          <p:nvPr/>
        </p:nvSpPr>
        <p:spPr bwMode="auto">
          <a:xfrm>
            <a:off x="957263" y="987425"/>
            <a:ext cx="766286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827405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</a:rPr>
              <a:t>填空，找规律。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graphicFrame>
        <p:nvGraphicFramePr>
          <p:cNvPr id="5122" name="Object 12"/>
          <p:cNvGraphicFramePr>
            <a:graphicFrameLocks noChangeAspect="1"/>
          </p:cNvGraphicFramePr>
          <p:nvPr/>
        </p:nvGraphicFramePr>
        <p:xfrm>
          <a:off x="755650" y="2044700"/>
          <a:ext cx="16081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1" imgW="596900" imgH="393700" progId="">
                  <p:embed/>
                </p:oleObj>
              </mc:Choice>
              <mc:Fallback>
                <p:oleObj name="Equation" r:id="rId1" imgW="596900" imgH="39370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044700"/>
                        <a:ext cx="16081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13"/>
          <p:cNvGraphicFramePr>
            <a:graphicFrameLocks noChangeAspect="1"/>
          </p:cNvGraphicFramePr>
          <p:nvPr/>
        </p:nvGraphicFramePr>
        <p:xfrm>
          <a:off x="3249613" y="2044700"/>
          <a:ext cx="2019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3" imgW="748665" imgH="393700" progId="">
                  <p:embed/>
                </p:oleObj>
              </mc:Choice>
              <mc:Fallback>
                <p:oleObj name="Equation" r:id="rId3" imgW="748665" imgH="393700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9613" y="2044700"/>
                        <a:ext cx="2019300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14"/>
          <p:cNvGraphicFramePr>
            <a:graphicFrameLocks noChangeAspect="1"/>
          </p:cNvGraphicFramePr>
          <p:nvPr/>
        </p:nvGraphicFramePr>
        <p:xfrm>
          <a:off x="6156325" y="2044700"/>
          <a:ext cx="1985963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5" imgW="735965" imgH="393700" progId="">
                  <p:embed/>
                </p:oleObj>
              </mc:Choice>
              <mc:Fallback>
                <p:oleObj name="Equation" r:id="rId5" imgW="735965" imgH="393700" progId="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2044700"/>
                        <a:ext cx="1985963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925638" y="2655888"/>
            <a:ext cx="504825" cy="503237"/>
          </a:xfrm>
          <a:prstGeom prst="rect">
            <a:avLst/>
          </a:prstGeom>
          <a:solidFill>
            <a:schemeClr val="bg1"/>
          </a:solidFill>
          <a:ln w="28575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16475" y="2655888"/>
            <a:ext cx="503238" cy="503237"/>
          </a:xfrm>
          <a:prstGeom prst="rect">
            <a:avLst/>
          </a:prstGeom>
          <a:solidFill>
            <a:schemeClr val="bg1"/>
          </a:solidFill>
          <a:ln w="28575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81925" y="2019300"/>
            <a:ext cx="503238" cy="503238"/>
          </a:xfrm>
          <a:prstGeom prst="rect">
            <a:avLst/>
          </a:prstGeom>
          <a:solidFill>
            <a:schemeClr val="bg1"/>
          </a:solidFill>
          <a:ln w="28575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1925" y="2655888"/>
            <a:ext cx="503238" cy="503237"/>
          </a:xfrm>
          <a:prstGeom prst="rect">
            <a:avLst/>
          </a:prstGeom>
          <a:solidFill>
            <a:schemeClr val="bg1"/>
          </a:solidFill>
          <a:ln w="28575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82788" y="2614613"/>
            <a:ext cx="3905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160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73625" y="2598738"/>
            <a:ext cx="388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zh-CN" altLang="en-US" sz="160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839075" y="1963738"/>
            <a:ext cx="388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160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839075" y="2614613"/>
            <a:ext cx="3889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2"/>
          <p:cNvSpPr txBox="1">
            <a:spLocks noChangeArrowheads="1"/>
          </p:cNvSpPr>
          <p:nvPr/>
        </p:nvSpPr>
        <p:spPr bwMode="auto">
          <a:xfrm>
            <a:off x="431800" y="595313"/>
            <a:ext cx="82804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827405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4.</a:t>
            </a:r>
            <a:r>
              <a:rPr lang="zh-CN" altLang="en-US" sz="3200" b="1" dirty="0">
                <a:latin typeface="Times New Roman" panose="02020603050405020304" pitchFamily="18" charset="0"/>
              </a:rPr>
              <a:t>长江流域面积约占我国陆地总面积的   ，黄河流域面积约占我国陆地总面积的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。它们共约占我国陆地总面积的几分之几？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6146" name="Object 22"/>
          <p:cNvGraphicFramePr>
            <a:graphicFrameLocks noChangeAspect="1"/>
          </p:cNvGraphicFramePr>
          <p:nvPr/>
        </p:nvGraphicFramePr>
        <p:xfrm>
          <a:off x="8172450" y="595313"/>
          <a:ext cx="320675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1" imgW="139700" imgH="393700" progId="">
                  <p:embed/>
                </p:oleObj>
              </mc:Choice>
              <mc:Fallback>
                <p:oleObj name="Equation" r:id="rId1" imgW="139700" imgH="393700" progId="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50" y="595313"/>
                        <a:ext cx="320675" cy="900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23"/>
          <p:cNvGraphicFramePr>
            <a:graphicFrameLocks noChangeAspect="1"/>
          </p:cNvGraphicFramePr>
          <p:nvPr/>
        </p:nvGraphicFramePr>
        <p:xfrm>
          <a:off x="7051675" y="1289050"/>
          <a:ext cx="528638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3" imgW="228600" imgH="393700" progId="">
                  <p:embed/>
                </p:oleObj>
              </mc:Choice>
              <mc:Fallback>
                <p:oleObj name="Equation" r:id="rId3" imgW="228600" imgH="393700" progId="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1675" y="1289050"/>
                        <a:ext cx="528638" cy="908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1812925" y="2870200"/>
          <a:ext cx="1220788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5" imgW="457200" imgH="393700" progId="">
                  <p:embed/>
                </p:oleObj>
              </mc:Choice>
              <mc:Fallback>
                <p:oleObj name="Equation" r:id="rId5" imgW="457200" imgH="393700" progId="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2925" y="2870200"/>
                        <a:ext cx="1220788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2997200" y="2870200"/>
          <a:ext cx="17303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7" imgW="647700" imgH="393700" progId="">
                  <p:embed/>
                </p:oleObj>
              </mc:Choice>
              <mc:Fallback>
                <p:oleObj name="Equation" r:id="rId7" imgW="647700" imgH="393700" progId="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7200" y="2870200"/>
                        <a:ext cx="1730375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4691063" y="2870200"/>
          <a:ext cx="8826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9" imgW="330200" imgH="393700" progId="">
                  <p:embed/>
                </p:oleObj>
              </mc:Choice>
              <mc:Fallback>
                <p:oleObj name="Equation" r:id="rId9" imgW="330200" imgH="393700" progId="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1063" y="2870200"/>
                        <a:ext cx="882650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27"/>
          <p:cNvGrpSpPr/>
          <p:nvPr/>
        </p:nvGrpSpPr>
        <p:grpSpPr bwMode="auto">
          <a:xfrm>
            <a:off x="698500" y="3709988"/>
            <a:ext cx="7747000" cy="1077912"/>
            <a:chOff x="407910" y="3864561"/>
            <a:chExt cx="7747721" cy="1077218"/>
          </a:xfrm>
        </p:grpSpPr>
        <p:sp>
          <p:nvSpPr>
            <p:cNvPr id="6153" name="矩形 28"/>
            <p:cNvSpPr>
              <a:spLocks noChangeArrowheads="1"/>
            </p:cNvSpPr>
            <p:nvPr/>
          </p:nvSpPr>
          <p:spPr bwMode="auto">
            <a:xfrm>
              <a:off x="407910" y="4185028"/>
              <a:ext cx="77477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答：它们共约占我国陆地总面积的      。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grpSp>
          <p:nvGrpSpPr>
            <p:cNvPr id="6154" name="组合 29"/>
            <p:cNvGrpSpPr/>
            <p:nvPr/>
          </p:nvGrpSpPr>
          <p:grpSpPr bwMode="auto">
            <a:xfrm>
              <a:off x="6553636" y="3864561"/>
              <a:ext cx="779367" cy="1077218"/>
              <a:chOff x="7587121" y="406581"/>
              <a:chExt cx="779395" cy="1077218"/>
            </a:xfrm>
          </p:grpSpPr>
          <p:sp>
            <p:nvSpPr>
              <p:cNvPr id="6155" name="矩形 17"/>
              <p:cNvSpPr>
                <a:spLocks noChangeArrowheads="1"/>
              </p:cNvSpPr>
              <p:nvPr/>
            </p:nvSpPr>
            <p:spPr bwMode="auto">
              <a:xfrm>
                <a:off x="7587121" y="406581"/>
                <a:ext cx="779395" cy="1077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25</a:t>
                </a:r>
                <a:endPara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 bwMode="auto">
              <a:xfrm>
                <a:off x="7725310" y="952329"/>
                <a:ext cx="503303" cy="0"/>
              </a:xfrm>
              <a:prstGeom prst="line">
                <a:avLst/>
              </a:prstGeom>
              <a:ln w="3492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课堂小结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016000" y="1976438"/>
            <a:ext cx="7112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kumimoji="1"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通过这节课的学习活动，你有什么收获？</a:t>
            </a:r>
            <a:endParaRPr kumimoji="1"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52500" y="1909763"/>
            <a:ext cx="7239000" cy="13255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课后作业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知识回顾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1" name="文本框 3"/>
          <p:cNvSpPr txBox="1">
            <a:spLocks noChangeArrowheads="1"/>
          </p:cNvSpPr>
          <p:nvPr/>
        </p:nvSpPr>
        <p:spPr bwMode="auto">
          <a:xfrm>
            <a:off x="1355725" y="1131888"/>
            <a:ext cx="2139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2" name="文本框 4"/>
          <p:cNvSpPr txBox="1">
            <a:spLocks noChangeArrowheads="1"/>
          </p:cNvSpPr>
          <p:nvPr/>
        </p:nvSpPr>
        <p:spPr bwMode="auto">
          <a:xfrm>
            <a:off x="431800" y="1887538"/>
            <a:ext cx="82804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表示把单位“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”平均分成（      ）份，表示其中的（      ）份。它的分数单位是（      ），     里面有（      ）个（      ）。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26" name="Object 42"/>
          <p:cNvGraphicFramePr>
            <a:graphicFrameLocks noChangeAspect="1"/>
          </p:cNvGraphicFramePr>
          <p:nvPr/>
        </p:nvGraphicFramePr>
        <p:xfrm>
          <a:off x="1357313" y="1814513"/>
          <a:ext cx="373062" cy="96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1" imgW="152400" imgH="393700" progId="">
                  <p:embed/>
                </p:oleObj>
              </mc:Choice>
              <mc:Fallback>
                <p:oleObj name="Equation" r:id="rId1" imgW="152400" imgH="393700" progId="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313" y="1814513"/>
                        <a:ext cx="373062" cy="963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43"/>
          <p:cNvGraphicFramePr>
            <a:graphicFrameLocks noChangeAspect="1"/>
          </p:cNvGraphicFramePr>
          <p:nvPr/>
        </p:nvGraphicFramePr>
        <p:xfrm>
          <a:off x="2471738" y="3313113"/>
          <a:ext cx="36195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3" imgW="349885" imgH="905510" progId="">
                  <p:embed/>
                </p:oleObj>
              </mc:Choice>
              <mc:Fallback>
                <p:oleObj name="Equation" r:id="rId3" imgW="349885" imgH="905510" progId="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1738" y="3313113"/>
                        <a:ext cx="361950" cy="95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934200" y="1998663"/>
            <a:ext cx="4159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079750" y="2713038"/>
            <a:ext cx="4159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graphicFrame>
        <p:nvGraphicFramePr>
          <p:cNvPr id="11" name="Object 44"/>
          <p:cNvGraphicFramePr>
            <a:graphicFrameLocks noChangeAspect="1"/>
          </p:cNvGraphicFramePr>
          <p:nvPr/>
        </p:nvGraphicFramePr>
        <p:xfrm>
          <a:off x="1042988" y="3244850"/>
          <a:ext cx="374650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5" imgW="139700" imgH="393700" progId="">
                  <p:embed/>
                </p:oleObj>
              </mc:Choice>
              <mc:Fallback>
                <p:oleObj name="Equation" r:id="rId5" imgW="139700" imgH="393700" progId="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3244850"/>
                        <a:ext cx="374650" cy="1055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598988" y="3455988"/>
            <a:ext cx="415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graphicFrame>
        <p:nvGraphicFramePr>
          <p:cNvPr id="13" name="Object 45"/>
          <p:cNvGraphicFramePr>
            <a:graphicFrameLocks noChangeAspect="1"/>
          </p:cNvGraphicFramePr>
          <p:nvPr/>
        </p:nvGraphicFramePr>
        <p:xfrm>
          <a:off x="6461125" y="3244850"/>
          <a:ext cx="374650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7" imgW="139700" imgH="393700" progId="">
                  <p:embed/>
                </p:oleObj>
              </mc:Choice>
              <mc:Fallback>
                <p:oleObj name="Equation" r:id="rId7" imgW="139700" imgH="393700" progId="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1125" y="3244850"/>
                        <a:ext cx="374650" cy="1055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文本框 3"/>
          <p:cNvSpPr txBox="1">
            <a:spLocks noChangeArrowheads="1"/>
          </p:cNvSpPr>
          <p:nvPr/>
        </p:nvSpPr>
        <p:spPr bwMode="auto">
          <a:xfrm>
            <a:off x="1355725" y="690563"/>
            <a:ext cx="70326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请用分数表示各图中的阴影部分，并说出它的意义。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5" name="组合 20"/>
          <p:cNvGrpSpPr/>
          <p:nvPr/>
        </p:nvGrpSpPr>
        <p:grpSpPr bwMode="auto">
          <a:xfrm>
            <a:off x="971550" y="1946275"/>
            <a:ext cx="1308100" cy="1293813"/>
            <a:chOff x="1691680" y="1993733"/>
            <a:chExt cx="1307758" cy="1294310"/>
          </a:xfrm>
        </p:grpSpPr>
        <p:sp>
          <p:nvSpPr>
            <p:cNvPr id="11" name="矩形 10"/>
            <p:cNvSpPr/>
            <p:nvPr/>
          </p:nvSpPr>
          <p:spPr>
            <a:xfrm>
              <a:off x="1691680" y="1993733"/>
              <a:ext cx="1307758" cy="647949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691680" y="2640094"/>
              <a:ext cx="1307758" cy="64794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2056" name="组合 21"/>
          <p:cNvGrpSpPr/>
          <p:nvPr/>
        </p:nvGrpSpPr>
        <p:grpSpPr bwMode="auto">
          <a:xfrm>
            <a:off x="2947988" y="1946275"/>
            <a:ext cx="1295400" cy="1295400"/>
            <a:chOff x="3491880" y="1991899"/>
            <a:chExt cx="1296144" cy="1296144"/>
          </a:xfrm>
        </p:grpSpPr>
        <p:sp>
          <p:nvSpPr>
            <p:cNvPr id="13" name="矩形 12"/>
            <p:cNvSpPr/>
            <p:nvPr/>
          </p:nvSpPr>
          <p:spPr>
            <a:xfrm>
              <a:off x="3491880" y="2639971"/>
              <a:ext cx="648072" cy="648072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3491880" y="1991899"/>
              <a:ext cx="648072" cy="64807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139952" y="2639971"/>
              <a:ext cx="648072" cy="64807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4139952" y="1991899"/>
              <a:ext cx="648072" cy="64807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2057" name="组合 22"/>
          <p:cNvGrpSpPr/>
          <p:nvPr/>
        </p:nvGrpSpPr>
        <p:grpSpPr bwMode="auto">
          <a:xfrm>
            <a:off x="4911725" y="1946275"/>
            <a:ext cx="1296988" cy="1295400"/>
            <a:chOff x="5220072" y="1991899"/>
            <a:chExt cx="1296144" cy="1296144"/>
          </a:xfrm>
        </p:grpSpPr>
        <p:sp>
          <p:nvSpPr>
            <p:cNvPr id="17" name="矩形 16"/>
            <p:cNvSpPr/>
            <p:nvPr/>
          </p:nvSpPr>
          <p:spPr>
            <a:xfrm>
              <a:off x="5220072" y="2639971"/>
              <a:ext cx="648865" cy="64807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5868937" y="2639971"/>
              <a:ext cx="647279" cy="64807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5220072" y="1991899"/>
              <a:ext cx="648865" cy="648072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68937" y="1991899"/>
              <a:ext cx="647279" cy="648072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2058" name="组合 23"/>
          <p:cNvGrpSpPr/>
          <p:nvPr/>
        </p:nvGrpSpPr>
        <p:grpSpPr bwMode="auto">
          <a:xfrm>
            <a:off x="6875463" y="1943100"/>
            <a:ext cx="1296987" cy="1296988"/>
            <a:chOff x="5220072" y="1991899"/>
            <a:chExt cx="1296144" cy="1296144"/>
          </a:xfrm>
        </p:grpSpPr>
        <p:sp>
          <p:nvSpPr>
            <p:cNvPr id="25" name="矩形 24"/>
            <p:cNvSpPr/>
            <p:nvPr/>
          </p:nvSpPr>
          <p:spPr>
            <a:xfrm>
              <a:off x="5220072" y="2640764"/>
              <a:ext cx="648865" cy="6472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5220072" y="1991899"/>
              <a:ext cx="648865" cy="648865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5868937" y="1991899"/>
              <a:ext cx="647279" cy="648865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5868937" y="2640764"/>
              <a:ext cx="647279" cy="647279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aphicFrame>
        <p:nvGraphicFramePr>
          <p:cNvPr id="30" name="Object 41"/>
          <p:cNvGraphicFramePr>
            <a:graphicFrameLocks noChangeAspect="1"/>
          </p:cNvGraphicFramePr>
          <p:nvPr/>
        </p:nvGraphicFramePr>
        <p:xfrm>
          <a:off x="1420813" y="3359150"/>
          <a:ext cx="40957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Equation" r:id="rId1" imgW="152400" imgH="393700" progId="">
                  <p:embed/>
                </p:oleObj>
              </mc:Choice>
              <mc:Fallback>
                <p:oleObj name="Equation" r:id="rId1" imgW="152400" imgH="393700" progId="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0813" y="3359150"/>
                        <a:ext cx="409575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42"/>
          <p:cNvGraphicFramePr>
            <a:graphicFrameLocks noChangeAspect="1"/>
          </p:cNvGraphicFramePr>
          <p:nvPr/>
        </p:nvGraphicFramePr>
        <p:xfrm>
          <a:off x="3406775" y="3359150"/>
          <a:ext cx="3762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Equation" r:id="rId3" imgW="139700" imgH="393700" progId="">
                  <p:embed/>
                </p:oleObj>
              </mc:Choice>
              <mc:Fallback>
                <p:oleObj name="Equation" r:id="rId3" imgW="139700" imgH="393700" progId="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6775" y="3359150"/>
                        <a:ext cx="3762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43"/>
          <p:cNvGraphicFramePr>
            <a:graphicFrameLocks noChangeAspect="1"/>
          </p:cNvGraphicFramePr>
          <p:nvPr/>
        </p:nvGraphicFramePr>
        <p:xfrm>
          <a:off x="5356225" y="3359150"/>
          <a:ext cx="40957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Equation" r:id="rId5" imgW="152400" imgH="393700" progId="">
                  <p:embed/>
                </p:oleObj>
              </mc:Choice>
              <mc:Fallback>
                <p:oleObj name="Equation" r:id="rId5" imgW="152400" imgH="393700" progId="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6225" y="3359150"/>
                        <a:ext cx="409575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44"/>
          <p:cNvGraphicFramePr>
            <a:graphicFrameLocks noChangeAspect="1"/>
          </p:cNvGraphicFramePr>
          <p:nvPr/>
        </p:nvGraphicFramePr>
        <p:xfrm>
          <a:off x="7313613" y="3359150"/>
          <a:ext cx="40957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Equation" r:id="rId7" imgW="152400" imgH="393700" progId="">
                  <p:embed/>
                </p:oleObj>
              </mc:Choice>
              <mc:Fallback>
                <p:oleObj name="Equation" r:id="rId7" imgW="152400" imgH="393700" progId="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3613" y="3359150"/>
                        <a:ext cx="409575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65163" y="1122363"/>
            <a:ext cx="2393950" cy="625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　  铺地砖。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195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新课探究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196" name="图片 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1058863"/>
            <a:ext cx="7270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0075" y="1733550"/>
            <a:ext cx="79438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314700" y="679450"/>
            <a:ext cx="5256213" cy="1077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       在图中，你发现了什么？你能提出什么问题？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692275" y="411163"/>
            <a:ext cx="62150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）今天一共铺了这个广场的几分之几？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3" name="组合 40"/>
          <p:cNvGrpSpPr/>
          <p:nvPr/>
        </p:nvGrpSpPr>
        <p:grpSpPr bwMode="auto">
          <a:xfrm>
            <a:off x="3122613" y="1390650"/>
            <a:ext cx="3032125" cy="1200150"/>
            <a:chOff x="3303978" y="3457497"/>
            <a:chExt cx="3032357" cy="1201016"/>
          </a:xfrm>
        </p:grpSpPr>
        <p:grpSp>
          <p:nvGrpSpPr>
            <p:cNvPr id="9241" name="组合 17"/>
            <p:cNvGrpSpPr/>
            <p:nvPr/>
          </p:nvGrpSpPr>
          <p:grpSpPr bwMode="auto">
            <a:xfrm>
              <a:off x="4484626" y="3457497"/>
              <a:ext cx="779371" cy="1201016"/>
              <a:chOff x="7387540" y="947416"/>
              <a:chExt cx="639713" cy="1201041"/>
            </a:xfrm>
          </p:grpSpPr>
          <p:sp>
            <p:nvSpPr>
              <p:cNvPr id="9247" name="矩形 17"/>
              <p:cNvSpPr>
                <a:spLocks noChangeArrowheads="1"/>
              </p:cNvSpPr>
              <p:nvPr/>
            </p:nvSpPr>
            <p:spPr bwMode="auto">
              <a:xfrm>
                <a:off x="7387540" y="947416"/>
                <a:ext cx="639713" cy="1201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16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>
                <a:off x="7501357" y="1547936"/>
                <a:ext cx="413093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42" name="组合 20"/>
            <p:cNvGrpSpPr/>
            <p:nvPr/>
          </p:nvGrpSpPr>
          <p:grpSpPr bwMode="auto">
            <a:xfrm>
              <a:off x="3303978" y="3457497"/>
              <a:ext cx="3032357" cy="1201016"/>
              <a:chOff x="7851972" y="947416"/>
              <a:chExt cx="2488964" cy="1201041"/>
            </a:xfrm>
          </p:grpSpPr>
          <p:sp>
            <p:nvSpPr>
              <p:cNvPr id="9243" name="矩形 17"/>
              <p:cNvSpPr>
                <a:spLocks noChangeArrowheads="1"/>
              </p:cNvSpPr>
              <p:nvPr/>
            </p:nvSpPr>
            <p:spPr bwMode="auto">
              <a:xfrm>
                <a:off x="7851972" y="947416"/>
                <a:ext cx="667195" cy="1201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16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7979678" y="1547936"/>
                <a:ext cx="411787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45" name="矩形 17"/>
              <p:cNvSpPr>
                <a:spLocks noChangeArrowheads="1"/>
              </p:cNvSpPr>
              <p:nvPr/>
            </p:nvSpPr>
            <p:spPr bwMode="auto">
              <a:xfrm>
                <a:off x="8331166" y="1224539"/>
                <a:ext cx="671374" cy="6466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+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6" name="矩形 17"/>
              <p:cNvSpPr>
                <a:spLocks noChangeArrowheads="1"/>
              </p:cNvSpPr>
              <p:nvPr/>
            </p:nvSpPr>
            <p:spPr bwMode="auto">
              <a:xfrm>
                <a:off x="9312277" y="1224539"/>
                <a:ext cx="1028659" cy="6466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= ?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" name="组合 12"/>
          <p:cNvGrpSpPr/>
          <p:nvPr/>
        </p:nvGrpSpPr>
        <p:grpSpPr bwMode="auto">
          <a:xfrm>
            <a:off x="301625" y="1685925"/>
            <a:ext cx="2898775" cy="2354263"/>
            <a:chOff x="262410" y="1534738"/>
            <a:chExt cx="2897661" cy="2355224"/>
          </a:xfrm>
        </p:grpSpPr>
        <p:sp>
          <p:nvSpPr>
            <p:cNvPr id="9231" name="AutoShape 27"/>
            <p:cNvSpPr>
              <a:spLocks noChangeArrowheads="1"/>
            </p:cNvSpPr>
            <p:nvPr/>
          </p:nvSpPr>
          <p:spPr bwMode="auto">
            <a:xfrm>
              <a:off x="262410" y="1599752"/>
              <a:ext cx="2897661" cy="2226993"/>
            </a:xfrm>
            <a:prstGeom prst="wedgeRoundRectCallout">
              <a:avLst>
                <a:gd name="adj1" fmla="val 58250"/>
                <a:gd name="adj2" fmla="val 2688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</a:rPr>
                <a:t>     和     的分数单位相同，都是     。</a:t>
              </a:r>
              <a:endParaRPr lang="zh-CN" altLang="en-US" sz="3200" b="1">
                <a:latin typeface="Times New Roman" panose="02020603050405020304" pitchFamily="18" charset="0"/>
              </a:endParaRPr>
            </a:p>
          </p:txBody>
        </p:sp>
        <p:grpSp>
          <p:nvGrpSpPr>
            <p:cNvPr id="9232" name="Group 88"/>
            <p:cNvGrpSpPr/>
            <p:nvPr/>
          </p:nvGrpSpPr>
          <p:grpSpPr bwMode="auto">
            <a:xfrm>
              <a:off x="385120" y="1535531"/>
              <a:ext cx="638175" cy="1077913"/>
              <a:chOff x="3294" y="1219"/>
              <a:chExt cx="402" cy="679"/>
            </a:xfrm>
          </p:grpSpPr>
          <p:sp>
            <p:nvSpPr>
              <p:cNvPr id="9239" name="Text Box 89"/>
              <p:cNvSpPr txBox="1">
                <a:spLocks noChangeArrowheads="1"/>
              </p:cNvSpPr>
              <p:nvPr/>
            </p:nvSpPr>
            <p:spPr bwMode="auto">
              <a:xfrm>
                <a:off x="3294" y="1219"/>
                <a:ext cx="402" cy="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  <a:endPara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40" name="Line 91"/>
              <p:cNvSpPr>
                <a:spLocks noChangeShapeType="1"/>
              </p:cNvSpPr>
              <p:nvPr/>
            </p:nvSpPr>
            <p:spPr bwMode="auto">
              <a:xfrm>
                <a:off x="3391" y="1558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9233" name="Group 88"/>
            <p:cNvGrpSpPr/>
            <p:nvPr/>
          </p:nvGrpSpPr>
          <p:grpSpPr bwMode="auto">
            <a:xfrm>
              <a:off x="1321746" y="1534738"/>
              <a:ext cx="638175" cy="1077913"/>
              <a:chOff x="1764" y="1605"/>
              <a:chExt cx="402" cy="679"/>
            </a:xfrm>
          </p:grpSpPr>
          <p:sp>
            <p:nvSpPr>
              <p:cNvPr id="9237" name="Text Box 89"/>
              <p:cNvSpPr txBox="1">
                <a:spLocks noChangeArrowheads="1"/>
              </p:cNvSpPr>
              <p:nvPr/>
            </p:nvSpPr>
            <p:spPr bwMode="auto">
              <a:xfrm>
                <a:off x="1764" y="1605"/>
                <a:ext cx="402" cy="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  <a:endPara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38" name="Line 91"/>
              <p:cNvSpPr>
                <a:spLocks noChangeShapeType="1"/>
              </p:cNvSpPr>
              <p:nvPr/>
            </p:nvSpPr>
            <p:spPr bwMode="auto">
              <a:xfrm>
                <a:off x="1848" y="194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9234" name="Group 88"/>
            <p:cNvGrpSpPr/>
            <p:nvPr/>
          </p:nvGrpSpPr>
          <p:grpSpPr bwMode="auto">
            <a:xfrm>
              <a:off x="1245545" y="2812049"/>
              <a:ext cx="638175" cy="1077913"/>
              <a:chOff x="1818" y="1605"/>
              <a:chExt cx="402" cy="679"/>
            </a:xfrm>
          </p:grpSpPr>
          <p:sp>
            <p:nvSpPr>
              <p:cNvPr id="9235" name="Text Box 89"/>
              <p:cNvSpPr txBox="1">
                <a:spLocks noChangeArrowheads="1"/>
              </p:cNvSpPr>
              <p:nvPr/>
            </p:nvSpPr>
            <p:spPr bwMode="auto">
              <a:xfrm>
                <a:off x="1818" y="1605"/>
                <a:ext cx="402" cy="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  <a:endPara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36" name="Line 91"/>
              <p:cNvSpPr>
                <a:spLocks noChangeShapeType="1"/>
              </p:cNvSpPr>
              <p:nvPr/>
            </p:nvSpPr>
            <p:spPr bwMode="auto">
              <a:xfrm>
                <a:off x="1911" y="194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9775" y="3363913"/>
            <a:ext cx="125253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92650" y="3363913"/>
            <a:ext cx="169703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28"/>
          <p:cNvGrpSpPr/>
          <p:nvPr/>
        </p:nvGrpSpPr>
        <p:grpSpPr bwMode="auto">
          <a:xfrm>
            <a:off x="5945188" y="1190625"/>
            <a:ext cx="2897187" cy="2309813"/>
            <a:chOff x="5905306" y="1495586"/>
            <a:chExt cx="2897661" cy="2310180"/>
          </a:xfrm>
        </p:grpSpPr>
        <p:sp>
          <p:nvSpPr>
            <p:cNvPr id="9224" name="AutoShape 27"/>
            <p:cNvSpPr>
              <a:spLocks noChangeArrowheads="1"/>
            </p:cNvSpPr>
            <p:nvPr/>
          </p:nvSpPr>
          <p:spPr bwMode="auto">
            <a:xfrm>
              <a:off x="5905306" y="1578773"/>
              <a:ext cx="2897661" cy="2226993"/>
            </a:xfrm>
            <a:prstGeom prst="wedgeRoundRectCallout">
              <a:avLst>
                <a:gd name="adj1" fmla="val -41153"/>
                <a:gd name="adj2" fmla="val 6507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</a:rPr>
                <a:t>可以把 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en-US" altLang="zh-CN" sz="3200">
                  <a:latin typeface="Times New Roman" panose="02020603050405020304" pitchFamily="18" charset="0"/>
                </a:rPr>
                <a:t> </a:t>
              </a:r>
              <a:r>
                <a:rPr lang="zh-CN" altLang="en-US" sz="3200" b="1">
                  <a:latin typeface="Times New Roman" panose="02020603050405020304" pitchFamily="18" charset="0"/>
                </a:rPr>
                <a:t>个   和</a:t>
              </a:r>
              <a:r>
                <a:rPr lang="zh-CN" altLang="en-US" sz="3200">
                  <a:latin typeface="Times New Roman" panose="02020603050405020304" pitchFamily="18" charset="0"/>
                </a:rPr>
                <a:t> </a:t>
              </a:r>
              <a:r>
                <a:rPr lang="en-US" altLang="zh-CN" sz="3200" b="1">
                  <a:latin typeface="Times New Roman" panose="02020603050405020304" pitchFamily="18" charset="0"/>
                </a:rPr>
                <a:t>1</a:t>
              </a:r>
              <a:r>
                <a:rPr lang="en-US" altLang="zh-CN" sz="3200">
                  <a:latin typeface="Times New Roman" panose="02020603050405020304" pitchFamily="18" charset="0"/>
                </a:rPr>
                <a:t> </a:t>
              </a:r>
              <a:r>
                <a:rPr lang="zh-CN" altLang="en-US" sz="3200" b="1">
                  <a:latin typeface="Times New Roman" panose="02020603050405020304" pitchFamily="18" charset="0"/>
                </a:rPr>
                <a:t>个      直接加起来 。</a:t>
              </a:r>
              <a:endParaRPr lang="zh-CN" altLang="en-US" sz="3200" b="1">
                <a:latin typeface="Times New Roman" panose="02020603050405020304" pitchFamily="18" charset="0"/>
              </a:endParaRPr>
            </a:p>
          </p:txBody>
        </p:sp>
        <p:grpSp>
          <p:nvGrpSpPr>
            <p:cNvPr id="9225" name="Group 88"/>
            <p:cNvGrpSpPr/>
            <p:nvPr/>
          </p:nvGrpSpPr>
          <p:grpSpPr bwMode="auto">
            <a:xfrm>
              <a:off x="8117168" y="1495586"/>
              <a:ext cx="592138" cy="1077913"/>
              <a:chOff x="1832" y="1605"/>
              <a:chExt cx="373" cy="679"/>
            </a:xfrm>
          </p:grpSpPr>
          <p:sp>
            <p:nvSpPr>
              <p:cNvPr id="9229" name="Text Box 89"/>
              <p:cNvSpPr txBox="1">
                <a:spLocks noChangeArrowheads="1"/>
              </p:cNvSpPr>
              <p:nvPr/>
            </p:nvSpPr>
            <p:spPr bwMode="auto">
              <a:xfrm>
                <a:off x="1832" y="1605"/>
                <a:ext cx="373" cy="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  <a:endPara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30" name="Line 91"/>
              <p:cNvSpPr>
                <a:spLocks noChangeShapeType="1"/>
              </p:cNvSpPr>
              <p:nvPr/>
            </p:nvSpPr>
            <p:spPr bwMode="auto">
              <a:xfrm>
                <a:off x="1911" y="194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9226" name="Group 88"/>
            <p:cNvGrpSpPr/>
            <p:nvPr/>
          </p:nvGrpSpPr>
          <p:grpSpPr bwMode="auto">
            <a:xfrm>
              <a:off x="7319769" y="2163630"/>
              <a:ext cx="627063" cy="1077913"/>
              <a:chOff x="1818" y="1605"/>
              <a:chExt cx="395" cy="679"/>
            </a:xfrm>
          </p:grpSpPr>
          <p:sp>
            <p:nvSpPr>
              <p:cNvPr id="9227" name="Text Box 89"/>
              <p:cNvSpPr txBox="1">
                <a:spLocks noChangeArrowheads="1"/>
              </p:cNvSpPr>
              <p:nvPr/>
            </p:nvSpPr>
            <p:spPr bwMode="auto">
              <a:xfrm>
                <a:off x="1818" y="1605"/>
                <a:ext cx="395" cy="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  <a:endPara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28" name="Line 91"/>
              <p:cNvSpPr>
                <a:spLocks noChangeShapeType="1"/>
              </p:cNvSpPr>
              <p:nvPr/>
            </p:nvSpPr>
            <p:spPr bwMode="auto">
              <a:xfrm>
                <a:off x="1911" y="194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2"/>
          <p:cNvGrpSpPr/>
          <p:nvPr/>
        </p:nvGrpSpPr>
        <p:grpSpPr bwMode="auto">
          <a:xfrm>
            <a:off x="863600" y="1833563"/>
            <a:ext cx="4713288" cy="1989137"/>
            <a:chOff x="889768" y="1700575"/>
            <a:chExt cx="4712864" cy="1987923"/>
          </a:xfrm>
        </p:grpSpPr>
        <p:sp>
          <p:nvSpPr>
            <p:cNvPr id="64" name="思想气泡: 云 63"/>
            <p:cNvSpPr/>
            <p:nvPr/>
          </p:nvSpPr>
          <p:spPr>
            <a:xfrm>
              <a:off x="889768" y="1700575"/>
              <a:ext cx="4712864" cy="1987923"/>
            </a:xfrm>
            <a:prstGeom prst="cloudCallout">
              <a:avLst>
                <a:gd name="adj1" fmla="val 56147"/>
                <a:gd name="adj2" fmla="val -60512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343752" y="2051198"/>
              <a:ext cx="4190623" cy="12739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3200" b="1" dirty="0">
                  <a:latin typeface="+mn-ea"/>
                </a:rPr>
                <a:t>计算的结果，能约分的要约成最简分数。</a:t>
              </a:r>
              <a:endParaRPr lang="zh-CN" altLang="en-US" sz="3200" b="1" dirty="0">
                <a:latin typeface="+mn-ea"/>
              </a:endParaRPr>
            </a:p>
          </p:txBody>
        </p:sp>
      </p:grpSp>
      <p:sp>
        <p:nvSpPr>
          <p:cNvPr id="10243" name="矩形 17"/>
          <p:cNvSpPr>
            <a:spLocks noChangeArrowheads="1"/>
          </p:cNvSpPr>
          <p:nvPr/>
        </p:nvSpPr>
        <p:spPr bwMode="auto">
          <a:xfrm>
            <a:off x="2622550" y="539750"/>
            <a:ext cx="7794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2762250" y="1139825"/>
            <a:ext cx="503238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5" name="矩形 17"/>
          <p:cNvSpPr>
            <a:spLocks noChangeArrowheads="1"/>
          </p:cNvSpPr>
          <p:nvPr/>
        </p:nvSpPr>
        <p:spPr bwMode="auto">
          <a:xfrm>
            <a:off x="1443038" y="539750"/>
            <a:ext cx="812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1598613" y="1139825"/>
            <a:ext cx="50165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7" name="矩形 17"/>
          <p:cNvSpPr>
            <a:spLocks noChangeArrowheads="1"/>
          </p:cNvSpPr>
          <p:nvPr/>
        </p:nvSpPr>
        <p:spPr bwMode="auto">
          <a:xfrm>
            <a:off x="2025650" y="817563"/>
            <a:ext cx="819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8" name="矩形 17"/>
          <p:cNvSpPr>
            <a:spLocks noChangeArrowheads="1"/>
          </p:cNvSpPr>
          <p:nvPr/>
        </p:nvSpPr>
        <p:spPr bwMode="auto">
          <a:xfrm>
            <a:off x="3176588" y="817563"/>
            <a:ext cx="819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流程图: 接点 22"/>
          <p:cNvSpPr/>
          <p:nvPr/>
        </p:nvSpPr>
        <p:spPr>
          <a:xfrm>
            <a:off x="6092825" y="1820863"/>
            <a:ext cx="2490788" cy="2490787"/>
          </a:xfrm>
          <a:prstGeom prst="flowChartConnecto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cxnSp>
        <p:nvCxnSpPr>
          <p:cNvPr id="24" name="直接连接符 23"/>
          <p:cNvCxnSpPr>
            <a:stCxn id="23" idx="2"/>
            <a:endCxn id="23" idx="6"/>
          </p:cNvCxnSpPr>
          <p:nvPr/>
        </p:nvCxnSpPr>
        <p:spPr>
          <a:xfrm>
            <a:off x="6092825" y="3065463"/>
            <a:ext cx="24907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3" idx="0"/>
            <a:endCxn id="23" idx="4"/>
          </p:cNvCxnSpPr>
          <p:nvPr/>
        </p:nvCxnSpPr>
        <p:spPr>
          <a:xfrm>
            <a:off x="7339013" y="1820863"/>
            <a:ext cx="0" cy="2490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23" idx="1"/>
            <a:endCxn id="23" idx="5"/>
          </p:cNvCxnSpPr>
          <p:nvPr/>
        </p:nvCxnSpPr>
        <p:spPr>
          <a:xfrm>
            <a:off x="6457950" y="2184400"/>
            <a:ext cx="1760538" cy="17621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3" idx="7"/>
            <a:endCxn id="23" idx="3"/>
          </p:cNvCxnSpPr>
          <p:nvPr/>
        </p:nvCxnSpPr>
        <p:spPr>
          <a:xfrm flipH="1">
            <a:off x="6457950" y="2184400"/>
            <a:ext cx="1760538" cy="17621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320000">
            <a:off x="7339013" y="1820863"/>
            <a:ext cx="0" cy="2490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20280000" flipH="1">
            <a:off x="7339013" y="1819275"/>
            <a:ext cx="0" cy="24907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320000" flipH="1">
            <a:off x="6457950" y="2184400"/>
            <a:ext cx="1760538" cy="17621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20280000">
            <a:off x="6457950" y="2184400"/>
            <a:ext cx="1760538" cy="17621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不完整圆 31"/>
          <p:cNvSpPr/>
          <p:nvPr/>
        </p:nvSpPr>
        <p:spPr>
          <a:xfrm rot="10512867">
            <a:off x="6097588" y="1816100"/>
            <a:ext cx="2508250" cy="2508250"/>
          </a:xfrm>
          <a:prstGeom prst="pie">
            <a:avLst>
              <a:gd name="adj1" fmla="val 1664328"/>
              <a:gd name="adj2" fmla="val 295784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" name="不完整圆 32"/>
          <p:cNvSpPr/>
          <p:nvPr/>
        </p:nvSpPr>
        <p:spPr>
          <a:xfrm rot="10512867">
            <a:off x="6097588" y="1816100"/>
            <a:ext cx="2508250" cy="2508250"/>
          </a:xfrm>
          <a:prstGeom prst="pie">
            <a:avLst>
              <a:gd name="adj1" fmla="val 287485"/>
              <a:gd name="adj2" fmla="val 1632555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" name="不完整圆 33"/>
          <p:cNvSpPr/>
          <p:nvPr/>
        </p:nvSpPr>
        <p:spPr>
          <a:xfrm rot="10512867">
            <a:off x="6100763" y="1812925"/>
            <a:ext cx="2508250" cy="2508250"/>
          </a:xfrm>
          <a:prstGeom prst="pie">
            <a:avLst>
              <a:gd name="adj1" fmla="val 2965655"/>
              <a:gd name="adj2" fmla="val 432278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" name="不完整圆 34"/>
          <p:cNvSpPr/>
          <p:nvPr/>
        </p:nvSpPr>
        <p:spPr>
          <a:xfrm rot="10512867">
            <a:off x="6097588" y="1812925"/>
            <a:ext cx="2508250" cy="2508250"/>
          </a:xfrm>
          <a:prstGeom prst="pie">
            <a:avLst>
              <a:gd name="adj1" fmla="val 4328721"/>
              <a:gd name="adj2" fmla="val 564885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" name="不完整圆 35"/>
          <p:cNvSpPr/>
          <p:nvPr/>
        </p:nvSpPr>
        <p:spPr>
          <a:xfrm rot="10512867">
            <a:off x="6097588" y="1817688"/>
            <a:ext cx="2508250" cy="2508250"/>
          </a:xfrm>
          <a:prstGeom prst="pie">
            <a:avLst>
              <a:gd name="adj1" fmla="val 5655023"/>
              <a:gd name="adj2" fmla="val 696920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" name="不完整圆 36"/>
          <p:cNvSpPr/>
          <p:nvPr/>
        </p:nvSpPr>
        <p:spPr>
          <a:xfrm rot="10512867">
            <a:off x="6088063" y="1817688"/>
            <a:ext cx="2508250" cy="2508250"/>
          </a:xfrm>
          <a:prstGeom prst="pie">
            <a:avLst>
              <a:gd name="adj1" fmla="val 7005053"/>
              <a:gd name="adj2" fmla="val 8369929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" name="不完整圆 37"/>
          <p:cNvSpPr/>
          <p:nvPr/>
        </p:nvSpPr>
        <p:spPr>
          <a:xfrm rot="10512867">
            <a:off x="6092825" y="1824038"/>
            <a:ext cx="2508250" cy="2508250"/>
          </a:xfrm>
          <a:prstGeom prst="pie">
            <a:avLst>
              <a:gd name="adj1" fmla="val 8351976"/>
              <a:gd name="adj2" fmla="val 964989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" name="不完整圆 38"/>
          <p:cNvSpPr/>
          <p:nvPr/>
        </p:nvSpPr>
        <p:spPr>
          <a:xfrm rot="7745880">
            <a:off x="6086475" y="1811338"/>
            <a:ext cx="2508250" cy="2508250"/>
          </a:xfrm>
          <a:prstGeom prst="pie">
            <a:avLst>
              <a:gd name="adj1" fmla="val 12480921"/>
              <a:gd name="adj2" fmla="val 138545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组合 39"/>
          <p:cNvGrpSpPr/>
          <p:nvPr/>
        </p:nvGrpSpPr>
        <p:grpSpPr bwMode="auto">
          <a:xfrm>
            <a:off x="822325" y="1949450"/>
            <a:ext cx="4999038" cy="2106613"/>
            <a:chOff x="906116" y="2871132"/>
            <a:chExt cx="4984584" cy="2106181"/>
          </a:xfrm>
        </p:grpSpPr>
        <p:grpSp>
          <p:nvGrpSpPr>
            <p:cNvPr id="10290" name="组合 46"/>
            <p:cNvGrpSpPr/>
            <p:nvPr/>
          </p:nvGrpSpPr>
          <p:grpSpPr bwMode="auto">
            <a:xfrm>
              <a:off x="906116" y="2871132"/>
              <a:ext cx="4984584" cy="2106181"/>
              <a:chOff x="889768" y="1700575"/>
              <a:chExt cx="4868556" cy="1987923"/>
            </a:xfrm>
          </p:grpSpPr>
          <p:sp>
            <p:nvSpPr>
              <p:cNvPr id="51" name="思想气泡: 云 50"/>
              <p:cNvSpPr/>
              <p:nvPr/>
            </p:nvSpPr>
            <p:spPr>
              <a:xfrm>
                <a:off x="889768" y="1700575"/>
                <a:ext cx="4868556" cy="1987923"/>
              </a:xfrm>
              <a:prstGeom prst="cloudCallout">
                <a:avLst>
                  <a:gd name="adj1" fmla="val 6282"/>
                  <a:gd name="adj2" fmla="val -78626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1344311" y="1959739"/>
                <a:ext cx="4188288" cy="129132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lnSpc>
                    <a:spcPct val="140000"/>
                  </a:lnSpc>
                  <a:defRPr/>
                </a:pPr>
                <a:r>
                  <a:rPr lang="en-US" altLang="zh-CN" sz="3200" b="1" dirty="0"/>
                  <a:t>1</a:t>
                </a:r>
                <a:r>
                  <a:rPr lang="zh-CN" altLang="en-US" sz="3200" b="1" dirty="0">
                    <a:latin typeface="+mn-ea"/>
                  </a:rPr>
                  <a:t>个    加上（  ）个    </a:t>
                </a:r>
                <a:endParaRPr lang="en-US" altLang="zh-CN" sz="3200" b="1" dirty="0">
                  <a:latin typeface="+mn-ea"/>
                </a:endParaRPr>
              </a:p>
              <a:p>
                <a:pPr>
                  <a:lnSpc>
                    <a:spcPct val="140000"/>
                  </a:lnSpc>
                  <a:defRPr/>
                </a:pPr>
                <a:r>
                  <a:rPr lang="en-US" altLang="zh-CN" sz="3200" b="1" dirty="0">
                    <a:latin typeface="+mn-ea"/>
                  </a:rPr>
                  <a:t>   </a:t>
                </a:r>
                <a:r>
                  <a:rPr lang="zh-CN" altLang="en-US" sz="3200" b="1" dirty="0">
                    <a:latin typeface="+mn-ea"/>
                  </a:rPr>
                  <a:t>等于（  ）个   </a:t>
                </a:r>
                <a:r>
                  <a:rPr lang="en-US" altLang="zh-CN" sz="3200" b="1" dirty="0">
                    <a:latin typeface="+mn-ea"/>
                  </a:rPr>
                  <a:t>.</a:t>
                </a:r>
                <a:endParaRPr lang="zh-CN" altLang="en-US" sz="3200" b="1" dirty="0">
                  <a:latin typeface="+mn-ea"/>
                </a:endParaRPr>
              </a:p>
            </p:txBody>
          </p:sp>
        </p:grpSp>
        <p:grpSp>
          <p:nvGrpSpPr>
            <p:cNvPr id="10291" name="组合 51"/>
            <p:cNvGrpSpPr/>
            <p:nvPr/>
          </p:nvGrpSpPr>
          <p:grpSpPr bwMode="auto">
            <a:xfrm>
              <a:off x="2091829" y="2909968"/>
              <a:ext cx="779395" cy="1200150"/>
              <a:chOff x="1430351" y="2929423"/>
              <a:chExt cx="779395" cy="1200150"/>
            </a:xfrm>
          </p:grpSpPr>
          <p:sp>
            <p:nvSpPr>
              <p:cNvPr id="10298" name="矩形 17"/>
              <p:cNvSpPr>
                <a:spLocks noChangeArrowheads="1"/>
              </p:cNvSpPr>
              <p:nvPr/>
            </p:nvSpPr>
            <p:spPr bwMode="auto">
              <a:xfrm>
                <a:off x="1430351" y="2929423"/>
                <a:ext cx="779395" cy="1200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16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50" name="直接连接符 49"/>
              <p:cNvCxnSpPr/>
              <p:nvPr/>
            </p:nvCxnSpPr>
            <p:spPr bwMode="auto">
              <a:xfrm>
                <a:off x="1569534" y="3530219"/>
                <a:ext cx="500200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92" name="组合 52"/>
            <p:cNvGrpSpPr/>
            <p:nvPr/>
          </p:nvGrpSpPr>
          <p:grpSpPr bwMode="auto">
            <a:xfrm>
              <a:off x="1418196" y="3591012"/>
              <a:ext cx="779395" cy="1200150"/>
              <a:chOff x="2404794" y="2929423"/>
              <a:chExt cx="779395" cy="1200150"/>
            </a:xfrm>
          </p:grpSpPr>
          <p:sp>
            <p:nvSpPr>
              <p:cNvPr id="10296" name="矩形 17"/>
              <p:cNvSpPr>
                <a:spLocks noChangeArrowheads="1"/>
              </p:cNvSpPr>
              <p:nvPr/>
            </p:nvSpPr>
            <p:spPr bwMode="auto">
              <a:xfrm>
                <a:off x="2404794" y="2929423"/>
                <a:ext cx="779395" cy="1200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16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 bwMode="auto">
              <a:xfrm>
                <a:off x="2544873" y="3530072"/>
                <a:ext cx="500200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93" name="组合 55"/>
            <p:cNvGrpSpPr/>
            <p:nvPr/>
          </p:nvGrpSpPr>
          <p:grpSpPr bwMode="auto">
            <a:xfrm>
              <a:off x="4385970" y="3595174"/>
              <a:ext cx="779395" cy="1200150"/>
              <a:chOff x="2404794" y="2929423"/>
              <a:chExt cx="779395" cy="1200150"/>
            </a:xfrm>
          </p:grpSpPr>
          <p:sp>
            <p:nvSpPr>
              <p:cNvPr id="10294" name="矩形 17"/>
              <p:cNvSpPr>
                <a:spLocks noChangeArrowheads="1"/>
              </p:cNvSpPr>
              <p:nvPr/>
            </p:nvSpPr>
            <p:spPr bwMode="auto">
              <a:xfrm>
                <a:off x="2404794" y="2929423"/>
                <a:ext cx="779395" cy="1200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16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 bwMode="auto">
              <a:xfrm>
                <a:off x="2543472" y="3529084"/>
                <a:ext cx="503365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4025900" y="22828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3200400" y="2963863"/>
            <a:ext cx="4413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0" name="组合 54"/>
          <p:cNvGrpSpPr/>
          <p:nvPr/>
        </p:nvGrpSpPr>
        <p:grpSpPr bwMode="auto">
          <a:xfrm>
            <a:off x="3965575" y="533400"/>
            <a:ext cx="1319213" cy="1212850"/>
            <a:chOff x="4015870" y="392754"/>
            <a:chExt cx="1319226" cy="1214157"/>
          </a:xfrm>
        </p:grpSpPr>
        <p:sp>
          <p:nvSpPr>
            <p:cNvPr id="10287" name="矩形 17"/>
            <p:cNvSpPr>
              <a:spLocks noChangeArrowheads="1"/>
            </p:cNvSpPr>
            <p:nvPr/>
          </p:nvSpPr>
          <p:spPr bwMode="auto">
            <a:xfrm>
              <a:off x="4046706" y="406581"/>
              <a:ext cx="1280510" cy="120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1+7</a:t>
              </a:r>
              <a:endPara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16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 bwMode="auto">
            <a:xfrm>
              <a:off x="4046033" y="1006189"/>
              <a:ext cx="1246199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: 圆角 57"/>
            <p:cNvSpPr/>
            <p:nvPr/>
          </p:nvSpPr>
          <p:spPr>
            <a:xfrm>
              <a:off x="4015870" y="392754"/>
              <a:ext cx="1319226" cy="115853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" name="组合 58"/>
          <p:cNvGrpSpPr/>
          <p:nvPr/>
        </p:nvGrpSpPr>
        <p:grpSpPr bwMode="auto">
          <a:xfrm>
            <a:off x="5133975" y="539750"/>
            <a:ext cx="1328738" cy="1200150"/>
            <a:chOff x="5159185" y="406581"/>
            <a:chExt cx="1328783" cy="1200150"/>
          </a:xfrm>
        </p:grpSpPr>
        <p:sp>
          <p:nvSpPr>
            <p:cNvPr id="10284" name="矩形 17"/>
            <p:cNvSpPr>
              <a:spLocks noChangeArrowheads="1"/>
            </p:cNvSpPr>
            <p:nvPr/>
          </p:nvSpPr>
          <p:spPr bwMode="auto">
            <a:xfrm>
              <a:off x="5708573" y="406581"/>
              <a:ext cx="779395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endPara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16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 bwMode="auto">
            <a:xfrm>
              <a:off x="5846596" y="1006656"/>
              <a:ext cx="503254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86" name="矩形 17"/>
            <p:cNvSpPr>
              <a:spLocks noChangeArrowheads="1"/>
            </p:cNvSpPr>
            <p:nvPr/>
          </p:nvSpPr>
          <p:spPr bwMode="auto">
            <a:xfrm>
              <a:off x="5159185" y="683498"/>
              <a:ext cx="817974" cy="646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65"/>
          <p:cNvGrpSpPr/>
          <p:nvPr/>
        </p:nvGrpSpPr>
        <p:grpSpPr bwMode="auto">
          <a:xfrm>
            <a:off x="6183313" y="539750"/>
            <a:ext cx="1328737" cy="1200150"/>
            <a:chOff x="6209034" y="406581"/>
            <a:chExt cx="1328784" cy="1200150"/>
          </a:xfrm>
        </p:grpSpPr>
        <p:sp>
          <p:nvSpPr>
            <p:cNvPr id="10281" name="矩形 17"/>
            <p:cNvSpPr>
              <a:spLocks noChangeArrowheads="1"/>
            </p:cNvSpPr>
            <p:nvPr/>
          </p:nvSpPr>
          <p:spPr bwMode="auto">
            <a:xfrm>
              <a:off x="6758423" y="406581"/>
              <a:ext cx="779395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 bwMode="auto">
            <a:xfrm>
              <a:off x="6896445" y="1006656"/>
              <a:ext cx="503256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83" name="矩形 17"/>
            <p:cNvSpPr>
              <a:spLocks noChangeArrowheads="1"/>
            </p:cNvSpPr>
            <p:nvPr/>
          </p:nvSpPr>
          <p:spPr bwMode="auto">
            <a:xfrm>
              <a:off x="6209034" y="683498"/>
              <a:ext cx="817974" cy="646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5951538" y="692150"/>
            <a:ext cx="293687" cy="3492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5849938" y="10001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5932488" y="1238250"/>
            <a:ext cx="293687" cy="3492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5849938" y="1530350"/>
            <a:ext cx="4413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" name="组合 78"/>
          <p:cNvGrpSpPr/>
          <p:nvPr/>
        </p:nvGrpSpPr>
        <p:grpSpPr bwMode="auto">
          <a:xfrm>
            <a:off x="407988" y="3810000"/>
            <a:ext cx="6592887" cy="1200150"/>
            <a:chOff x="407911" y="3864561"/>
            <a:chExt cx="6593345" cy="1200150"/>
          </a:xfrm>
        </p:grpSpPr>
        <p:sp>
          <p:nvSpPr>
            <p:cNvPr id="10277" name="矩形 73"/>
            <p:cNvSpPr>
              <a:spLocks noChangeArrowheads="1"/>
            </p:cNvSpPr>
            <p:nvPr/>
          </p:nvSpPr>
          <p:spPr bwMode="auto">
            <a:xfrm>
              <a:off x="407911" y="4185028"/>
              <a:ext cx="659334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/>
                <a:t>答：今天一共铺了这个广场的      。</a:t>
              </a:r>
              <a:endParaRPr lang="zh-CN" altLang="en-US" sz="3200" b="1"/>
            </a:p>
          </p:txBody>
        </p:sp>
        <p:grpSp>
          <p:nvGrpSpPr>
            <p:cNvPr id="10278" name="组合 74"/>
            <p:cNvGrpSpPr/>
            <p:nvPr/>
          </p:nvGrpSpPr>
          <p:grpSpPr bwMode="auto">
            <a:xfrm>
              <a:off x="5724961" y="3864561"/>
              <a:ext cx="779367" cy="1200150"/>
              <a:chOff x="6758423" y="406581"/>
              <a:chExt cx="779395" cy="1200150"/>
            </a:xfrm>
          </p:grpSpPr>
          <p:sp>
            <p:nvSpPr>
              <p:cNvPr id="10279" name="矩形 17"/>
              <p:cNvSpPr>
                <a:spLocks noChangeArrowheads="1"/>
              </p:cNvSpPr>
              <p:nvPr/>
            </p:nvSpPr>
            <p:spPr bwMode="auto">
              <a:xfrm>
                <a:off x="6758423" y="406581"/>
                <a:ext cx="779395" cy="1200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 bwMode="auto">
              <a:xfrm>
                <a:off x="6896407" y="1006656"/>
                <a:ext cx="503290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3" grpId="0"/>
      <p:bldP spid="53" grpId="1"/>
      <p:bldP spid="54" grpId="0"/>
      <p:bldP spid="54" grpId="1"/>
      <p:bldP spid="71" grpId="0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过程 1"/>
          <p:cNvSpPr/>
          <p:nvPr/>
        </p:nvSpPr>
        <p:spPr>
          <a:xfrm>
            <a:off x="522288" y="2044700"/>
            <a:ext cx="8099425" cy="1054100"/>
          </a:xfrm>
          <a:prstGeom prst="flowChartProcess">
            <a:avLst/>
          </a:prstGeom>
          <a:solidFill>
            <a:srgbClr val="FFFF00"/>
          </a:solidFill>
          <a:ln w="19050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0000FF"/>
                </a:solidFill>
              </a:rPr>
              <a:t>同分母分数相加，分母不变，分子相加。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1692275" y="411163"/>
            <a:ext cx="62150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）截至今天一共铺了这个广场的几分之几？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2" name="组合 40"/>
          <p:cNvGrpSpPr/>
          <p:nvPr/>
        </p:nvGrpSpPr>
        <p:grpSpPr bwMode="auto">
          <a:xfrm>
            <a:off x="3122613" y="1390650"/>
            <a:ext cx="3032125" cy="1200150"/>
            <a:chOff x="3303978" y="3457497"/>
            <a:chExt cx="3032357" cy="1201016"/>
          </a:xfrm>
        </p:grpSpPr>
        <p:grpSp>
          <p:nvGrpSpPr>
            <p:cNvPr id="12301" name="组合 17"/>
            <p:cNvGrpSpPr/>
            <p:nvPr/>
          </p:nvGrpSpPr>
          <p:grpSpPr bwMode="auto">
            <a:xfrm>
              <a:off x="4484626" y="3457497"/>
              <a:ext cx="779371" cy="1201016"/>
              <a:chOff x="7387540" y="947416"/>
              <a:chExt cx="639713" cy="1201041"/>
            </a:xfrm>
          </p:grpSpPr>
          <p:sp>
            <p:nvSpPr>
              <p:cNvPr id="12307" name="矩形 17"/>
              <p:cNvSpPr>
                <a:spLocks noChangeArrowheads="1"/>
              </p:cNvSpPr>
              <p:nvPr/>
            </p:nvSpPr>
            <p:spPr bwMode="auto">
              <a:xfrm>
                <a:off x="7387540" y="947416"/>
                <a:ext cx="639713" cy="1201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7501357" y="1547936"/>
                <a:ext cx="413093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02" name="组合 20"/>
            <p:cNvGrpSpPr/>
            <p:nvPr/>
          </p:nvGrpSpPr>
          <p:grpSpPr bwMode="auto">
            <a:xfrm>
              <a:off x="3303978" y="3457497"/>
              <a:ext cx="3032357" cy="1201016"/>
              <a:chOff x="7851972" y="947416"/>
              <a:chExt cx="2488964" cy="1201041"/>
            </a:xfrm>
          </p:grpSpPr>
          <p:sp>
            <p:nvSpPr>
              <p:cNvPr id="12303" name="矩形 17"/>
              <p:cNvSpPr>
                <a:spLocks noChangeArrowheads="1"/>
              </p:cNvSpPr>
              <p:nvPr/>
            </p:nvSpPr>
            <p:spPr bwMode="auto">
              <a:xfrm>
                <a:off x="7851972" y="947416"/>
                <a:ext cx="667195" cy="1201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7979678" y="1547936"/>
                <a:ext cx="411787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05" name="矩形 17"/>
              <p:cNvSpPr>
                <a:spLocks noChangeArrowheads="1"/>
              </p:cNvSpPr>
              <p:nvPr/>
            </p:nvSpPr>
            <p:spPr bwMode="auto">
              <a:xfrm>
                <a:off x="8331166" y="1224539"/>
                <a:ext cx="671374" cy="6466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+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6" name="矩形 17"/>
              <p:cNvSpPr>
                <a:spLocks noChangeArrowheads="1"/>
              </p:cNvSpPr>
              <p:nvPr/>
            </p:nvSpPr>
            <p:spPr bwMode="auto">
              <a:xfrm>
                <a:off x="9312277" y="1224539"/>
                <a:ext cx="1028659" cy="6466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= ?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54825" y="2344738"/>
            <a:ext cx="171767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4"/>
          <p:cNvGrpSpPr/>
          <p:nvPr/>
        </p:nvGrpSpPr>
        <p:grpSpPr bwMode="auto">
          <a:xfrm>
            <a:off x="601663" y="2527300"/>
            <a:ext cx="6042025" cy="2209800"/>
            <a:chOff x="157786" y="2468385"/>
            <a:chExt cx="6039715" cy="2210108"/>
          </a:xfrm>
        </p:grpSpPr>
        <p:sp>
          <p:nvSpPr>
            <p:cNvPr id="12294" name="AutoShape 27"/>
            <p:cNvSpPr>
              <a:spLocks noChangeArrowheads="1"/>
            </p:cNvSpPr>
            <p:nvPr/>
          </p:nvSpPr>
          <p:spPr bwMode="auto">
            <a:xfrm>
              <a:off x="157786" y="2530289"/>
              <a:ext cx="6039715" cy="2148204"/>
            </a:xfrm>
            <a:prstGeom prst="wedgeRoundRectCallout">
              <a:avLst>
                <a:gd name="adj1" fmla="val 58310"/>
                <a:gd name="adj2" fmla="val -1355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Arial" panose="020B0604020202020204" pitchFamily="34" charset="0"/>
                </a:rPr>
                <a:t>     和     的分母不同，也就是分数单位不同，不能直接相加。怎么办呢？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  <p:grpSp>
          <p:nvGrpSpPr>
            <p:cNvPr id="12295" name="组合 17"/>
            <p:cNvGrpSpPr/>
            <p:nvPr/>
          </p:nvGrpSpPr>
          <p:grpSpPr bwMode="auto">
            <a:xfrm>
              <a:off x="1229891" y="2468385"/>
              <a:ext cx="779315" cy="1077783"/>
              <a:chOff x="7269637" y="2123155"/>
              <a:chExt cx="639645" cy="1078424"/>
            </a:xfrm>
          </p:grpSpPr>
          <p:sp>
            <p:nvSpPr>
              <p:cNvPr id="40" name="矩形 17"/>
              <p:cNvSpPr>
                <a:spLocks noChangeArrowheads="1"/>
              </p:cNvSpPr>
              <p:nvPr/>
            </p:nvSpPr>
            <p:spPr bwMode="auto">
              <a:xfrm>
                <a:off x="7270158" y="2123155"/>
                <a:ext cx="639521" cy="10787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1</a:t>
                </a:r>
                <a:endParaRPr lang="en-US" altLang="zh-CN" sz="3200" b="1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4</a:t>
                </a:r>
                <a:endParaRPr lang="zh-CN" altLang="en-US" sz="3200" b="1" baseline="30000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7443388" y="2663301"/>
                <a:ext cx="295665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96" name="组合 20"/>
            <p:cNvGrpSpPr/>
            <p:nvPr/>
          </p:nvGrpSpPr>
          <p:grpSpPr bwMode="auto">
            <a:xfrm>
              <a:off x="183366" y="2476509"/>
              <a:ext cx="812646" cy="1077783"/>
              <a:chOff x="7807747" y="2135831"/>
              <a:chExt cx="667000" cy="1078424"/>
            </a:xfrm>
          </p:grpSpPr>
          <p:sp>
            <p:nvSpPr>
              <p:cNvPr id="38" name="矩形 17"/>
              <p:cNvSpPr>
                <a:spLocks noChangeArrowheads="1"/>
              </p:cNvSpPr>
              <p:nvPr/>
            </p:nvSpPr>
            <p:spPr bwMode="auto">
              <a:xfrm>
                <a:off x="7807591" y="2135646"/>
                <a:ext cx="666871" cy="10787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1</a:t>
                </a:r>
                <a:endParaRPr lang="en-US" altLang="zh-CN" sz="3200" b="1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2</a:t>
                </a:r>
                <a:endParaRPr lang="zh-CN" altLang="en-US" sz="3200" b="1" baseline="30000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7928722" y="2674203"/>
                <a:ext cx="412887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280988" y="2212975"/>
            <a:ext cx="1306512" cy="1295400"/>
            <a:chOff x="1691680" y="1993733"/>
            <a:chExt cx="1307758" cy="1294310"/>
          </a:xfrm>
        </p:grpSpPr>
        <p:sp>
          <p:nvSpPr>
            <p:cNvPr id="3" name="矩形 2"/>
            <p:cNvSpPr/>
            <p:nvPr/>
          </p:nvSpPr>
          <p:spPr>
            <a:xfrm>
              <a:off x="1691680" y="1993733"/>
              <a:ext cx="1307758" cy="648742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1691680" y="2639302"/>
              <a:ext cx="1307758" cy="64874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5" name="组合 5"/>
          <p:cNvGrpSpPr/>
          <p:nvPr/>
        </p:nvGrpSpPr>
        <p:grpSpPr bwMode="auto">
          <a:xfrm>
            <a:off x="2001838" y="2212975"/>
            <a:ext cx="1296987" cy="1295400"/>
            <a:chOff x="3491880" y="1991899"/>
            <a:chExt cx="1296144" cy="1296144"/>
          </a:xfrm>
        </p:grpSpPr>
        <p:sp>
          <p:nvSpPr>
            <p:cNvPr id="7" name="矩形 6"/>
            <p:cNvSpPr/>
            <p:nvPr/>
          </p:nvSpPr>
          <p:spPr>
            <a:xfrm>
              <a:off x="3491880" y="2639971"/>
              <a:ext cx="648865" cy="648072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3491880" y="1991899"/>
              <a:ext cx="648865" cy="64807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4140745" y="2639971"/>
              <a:ext cx="647279" cy="64807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4140745" y="1991899"/>
              <a:ext cx="647279" cy="64807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557338" y="2506663"/>
            <a:ext cx="476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箭头: 右 12"/>
          <p:cNvSpPr/>
          <p:nvPr/>
        </p:nvSpPr>
        <p:spPr>
          <a:xfrm>
            <a:off x="3421063" y="2670175"/>
            <a:ext cx="574675" cy="379413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" name="组合 13"/>
          <p:cNvGrpSpPr/>
          <p:nvPr/>
        </p:nvGrpSpPr>
        <p:grpSpPr bwMode="auto">
          <a:xfrm>
            <a:off x="4119563" y="2211388"/>
            <a:ext cx="1295400" cy="1296987"/>
            <a:chOff x="5220072" y="1991899"/>
            <a:chExt cx="1296144" cy="1296144"/>
          </a:xfrm>
        </p:grpSpPr>
        <p:sp>
          <p:nvSpPr>
            <p:cNvPr id="15" name="矩形 14"/>
            <p:cNvSpPr/>
            <p:nvPr/>
          </p:nvSpPr>
          <p:spPr>
            <a:xfrm>
              <a:off x="5220072" y="2640764"/>
              <a:ext cx="648072" cy="6472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5868144" y="2640764"/>
              <a:ext cx="648072" cy="6472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5220072" y="1991899"/>
              <a:ext cx="648072" cy="648865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5868144" y="1991899"/>
              <a:ext cx="648072" cy="648865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12" name="组合 18"/>
          <p:cNvGrpSpPr/>
          <p:nvPr/>
        </p:nvGrpSpPr>
        <p:grpSpPr bwMode="auto">
          <a:xfrm>
            <a:off x="5829300" y="2211388"/>
            <a:ext cx="1296988" cy="1296987"/>
            <a:chOff x="3491880" y="1991899"/>
            <a:chExt cx="1296144" cy="1296144"/>
          </a:xfrm>
        </p:grpSpPr>
        <p:sp>
          <p:nvSpPr>
            <p:cNvPr id="20" name="矩形 19"/>
            <p:cNvSpPr/>
            <p:nvPr/>
          </p:nvSpPr>
          <p:spPr>
            <a:xfrm>
              <a:off x="3491880" y="2640764"/>
              <a:ext cx="648865" cy="647279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3491880" y="1991899"/>
              <a:ext cx="648865" cy="6488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4140745" y="2640764"/>
              <a:ext cx="647279" cy="6472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4140745" y="1991899"/>
              <a:ext cx="647279" cy="6488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384800" y="2505075"/>
            <a:ext cx="476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7108825" y="2505075"/>
            <a:ext cx="476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32"/>
          <p:cNvGrpSpPr/>
          <p:nvPr/>
        </p:nvGrpSpPr>
        <p:grpSpPr bwMode="auto">
          <a:xfrm>
            <a:off x="7567613" y="2211388"/>
            <a:ext cx="1295400" cy="1296987"/>
            <a:chOff x="5220072" y="1991899"/>
            <a:chExt cx="1296144" cy="1296144"/>
          </a:xfrm>
        </p:grpSpPr>
        <p:sp>
          <p:nvSpPr>
            <p:cNvPr id="34" name="矩形 33"/>
            <p:cNvSpPr/>
            <p:nvPr/>
          </p:nvSpPr>
          <p:spPr>
            <a:xfrm>
              <a:off x="5220072" y="2640764"/>
              <a:ext cx="648072" cy="6472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5220072" y="1991899"/>
              <a:ext cx="648072" cy="648865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5868144" y="1991899"/>
              <a:ext cx="648072" cy="648865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7" name="矩形 36"/>
            <p:cNvSpPr/>
            <p:nvPr/>
          </p:nvSpPr>
          <p:spPr>
            <a:xfrm>
              <a:off x="5868144" y="2640764"/>
              <a:ext cx="648072" cy="647279"/>
            </a:xfrm>
            <a:prstGeom prst="rect">
              <a:avLst/>
            </a:prstGeom>
            <a:solidFill>
              <a:srgbClr val="DA2D99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13323" name="矩形 17"/>
          <p:cNvSpPr>
            <a:spLocks noChangeArrowheads="1"/>
          </p:cNvSpPr>
          <p:nvPr/>
        </p:nvSpPr>
        <p:spPr bwMode="auto">
          <a:xfrm>
            <a:off x="2622550" y="773113"/>
            <a:ext cx="7794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4" name="矩形 17"/>
          <p:cNvSpPr>
            <a:spLocks noChangeArrowheads="1"/>
          </p:cNvSpPr>
          <p:nvPr/>
        </p:nvSpPr>
        <p:spPr bwMode="auto">
          <a:xfrm>
            <a:off x="1443038" y="773113"/>
            <a:ext cx="812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5" name="矩形 17"/>
          <p:cNvSpPr>
            <a:spLocks noChangeArrowheads="1"/>
          </p:cNvSpPr>
          <p:nvPr/>
        </p:nvSpPr>
        <p:spPr bwMode="auto">
          <a:xfrm>
            <a:off x="2025650" y="1050925"/>
            <a:ext cx="819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 bwMode="auto">
          <a:xfrm>
            <a:off x="2762250" y="1373188"/>
            <a:ext cx="503238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 bwMode="auto">
          <a:xfrm>
            <a:off x="1598613" y="1373188"/>
            <a:ext cx="50165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箭头: 右 43"/>
          <p:cNvSpPr/>
          <p:nvPr/>
        </p:nvSpPr>
        <p:spPr>
          <a:xfrm>
            <a:off x="3421063" y="1184275"/>
            <a:ext cx="574675" cy="379413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9" name="组合 53"/>
          <p:cNvGrpSpPr/>
          <p:nvPr/>
        </p:nvGrpSpPr>
        <p:grpSpPr bwMode="auto">
          <a:xfrm>
            <a:off x="3937000" y="773113"/>
            <a:ext cx="2460625" cy="1200150"/>
            <a:chOff x="4095844" y="539750"/>
            <a:chExt cx="2459597" cy="1200150"/>
          </a:xfrm>
        </p:grpSpPr>
        <p:sp>
          <p:nvSpPr>
            <p:cNvPr id="13343" name="矩形 17"/>
            <p:cNvSpPr>
              <a:spLocks noChangeArrowheads="1"/>
            </p:cNvSpPr>
            <p:nvPr/>
          </p:nvSpPr>
          <p:spPr bwMode="auto">
            <a:xfrm>
              <a:off x="5275357" y="539750"/>
              <a:ext cx="779462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4" name="矩形 17"/>
            <p:cNvSpPr>
              <a:spLocks noChangeArrowheads="1"/>
            </p:cNvSpPr>
            <p:nvPr/>
          </p:nvSpPr>
          <p:spPr bwMode="auto">
            <a:xfrm>
              <a:off x="4095844" y="539750"/>
              <a:ext cx="812800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5" name="矩形 17"/>
            <p:cNvSpPr>
              <a:spLocks noChangeArrowheads="1"/>
            </p:cNvSpPr>
            <p:nvPr/>
          </p:nvSpPr>
          <p:spPr bwMode="auto">
            <a:xfrm>
              <a:off x="4678457" y="817563"/>
              <a:ext cx="81915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 bwMode="auto">
            <a:xfrm>
              <a:off x="5414506" y="1139825"/>
              <a:ext cx="503027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 bwMode="auto">
            <a:xfrm>
              <a:off x="4251354" y="1139825"/>
              <a:ext cx="50144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48" name="矩形 17"/>
            <p:cNvSpPr>
              <a:spLocks noChangeArrowheads="1"/>
            </p:cNvSpPr>
            <p:nvPr/>
          </p:nvSpPr>
          <p:spPr bwMode="auto">
            <a:xfrm>
              <a:off x="5736291" y="816769"/>
              <a:ext cx="81915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55"/>
          <p:cNvGrpSpPr/>
          <p:nvPr/>
        </p:nvGrpSpPr>
        <p:grpSpPr bwMode="auto">
          <a:xfrm>
            <a:off x="6197600" y="773113"/>
            <a:ext cx="1319213" cy="1212850"/>
            <a:chOff x="4015870" y="392754"/>
            <a:chExt cx="1319226" cy="1214157"/>
          </a:xfrm>
        </p:grpSpPr>
        <p:sp>
          <p:nvSpPr>
            <p:cNvPr id="13340" name="矩形 17"/>
            <p:cNvSpPr>
              <a:spLocks noChangeArrowheads="1"/>
            </p:cNvSpPr>
            <p:nvPr/>
          </p:nvSpPr>
          <p:spPr bwMode="auto">
            <a:xfrm>
              <a:off x="4046706" y="406581"/>
              <a:ext cx="1280510" cy="120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2+1</a:t>
              </a:r>
              <a:endPara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 bwMode="auto">
            <a:xfrm>
              <a:off x="4046033" y="1006189"/>
              <a:ext cx="1246199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: 圆角 58"/>
            <p:cNvSpPr/>
            <p:nvPr/>
          </p:nvSpPr>
          <p:spPr>
            <a:xfrm>
              <a:off x="4015870" y="392754"/>
              <a:ext cx="1319226" cy="1158534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6" name="组合 59"/>
          <p:cNvGrpSpPr/>
          <p:nvPr/>
        </p:nvGrpSpPr>
        <p:grpSpPr bwMode="auto">
          <a:xfrm>
            <a:off x="7304088" y="771525"/>
            <a:ext cx="1328737" cy="1200150"/>
            <a:chOff x="6209034" y="406581"/>
            <a:chExt cx="1328784" cy="1200150"/>
          </a:xfrm>
        </p:grpSpPr>
        <p:sp>
          <p:nvSpPr>
            <p:cNvPr id="13337" name="矩形 17"/>
            <p:cNvSpPr>
              <a:spLocks noChangeArrowheads="1"/>
            </p:cNvSpPr>
            <p:nvPr/>
          </p:nvSpPr>
          <p:spPr bwMode="auto">
            <a:xfrm>
              <a:off x="6758423" y="406581"/>
              <a:ext cx="779395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 bwMode="auto">
            <a:xfrm>
              <a:off x="6896445" y="1006656"/>
              <a:ext cx="503256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39" name="矩形 17"/>
            <p:cNvSpPr>
              <a:spLocks noChangeArrowheads="1"/>
            </p:cNvSpPr>
            <p:nvPr/>
          </p:nvSpPr>
          <p:spPr bwMode="auto">
            <a:xfrm>
              <a:off x="6209034" y="683498"/>
              <a:ext cx="817974" cy="646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63"/>
          <p:cNvGrpSpPr/>
          <p:nvPr/>
        </p:nvGrpSpPr>
        <p:grpSpPr bwMode="auto">
          <a:xfrm>
            <a:off x="641350" y="3579813"/>
            <a:ext cx="7350125" cy="1200150"/>
            <a:chOff x="407911" y="3864561"/>
            <a:chExt cx="7351352" cy="1200150"/>
          </a:xfrm>
        </p:grpSpPr>
        <p:sp>
          <p:nvSpPr>
            <p:cNvPr id="13333" name="矩形 64"/>
            <p:cNvSpPr>
              <a:spLocks noChangeArrowheads="1"/>
            </p:cNvSpPr>
            <p:nvPr/>
          </p:nvSpPr>
          <p:spPr bwMode="auto">
            <a:xfrm>
              <a:off x="407911" y="4185028"/>
              <a:ext cx="735135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/>
                <a:t>答：截至今天一共铺了这个广场的      。</a:t>
              </a:r>
              <a:endParaRPr lang="zh-CN" altLang="en-US" sz="3200" b="1"/>
            </a:p>
          </p:txBody>
        </p:sp>
        <p:grpSp>
          <p:nvGrpSpPr>
            <p:cNvPr id="13334" name="组合 65"/>
            <p:cNvGrpSpPr/>
            <p:nvPr/>
          </p:nvGrpSpPr>
          <p:grpSpPr bwMode="auto">
            <a:xfrm>
              <a:off x="6559237" y="3864561"/>
              <a:ext cx="779367" cy="1200150"/>
              <a:chOff x="7592731" y="406581"/>
              <a:chExt cx="779395" cy="1200150"/>
            </a:xfrm>
          </p:grpSpPr>
          <p:sp>
            <p:nvSpPr>
              <p:cNvPr id="13335" name="矩形 17"/>
              <p:cNvSpPr>
                <a:spLocks noChangeArrowheads="1"/>
              </p:cNvSpPr>
              <p:nvPr/>
            </p:nvSpPr>
            <p:spPr bwMode="auto">
              <a:xfrm>
                <a:off x="7592731" y="406581"/>
                <a:ext cx="779395" cy="1200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zh-CN" altLang="en-US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 bwMode="auto">
              <a:xfrm>
                <a:off x="7730548" y="1006656"/>
                <a:ext cx="503339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24" grpId="0"/>
      <p:bldP spid="32" grpId="0"/>
      <p:bldP spid="44" grpId="0" animBg="1"/>
    </p:bldLst>
  </p:timing>
</p:sld>
</file>

<file path=ppt/tags/tag1.xml><?xml version="1.0" encoding="utf-8"?>
<p:tagLst xmlns:p="http://schemas.openxmlformats.org/presentationml/2006/main">
  <p:tag name="KSO_WPP_MARK_KEY" val="1abf8bb2-ffde-4b7f-8bb0-55376e8c235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787</Words>
  <Application>WPS 演示</Application>
  <PresentationFormat>全屏显示(16:9)</PresentationFormat>
  <Paragraphs>239</Paragraphs>
  <Slides>17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</vt:lpstr>
      <vt:lpstr>Gulim</vt:lpstr>
      <vt:lpstr>Malgun Gothic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《分数加减法》PPT教学课件(第1课时)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2023-02-09T05:37:09Z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E951AC1545444096A9DD960F61D482B4</vt:lpwstr>
  </property>
</Properties>
</file>