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26"/>
  </p:handoutMasterIdLst>
  <p:sldIdLst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7" Type="http://schemas.openxmlformats.org/officeDocument/2006/relationships/image" Target="../media/image54.wmf"/><Relationship Id="rId6" Type="http://schemas.openxmlformats.org/officeDocument/2006/relationships/image" Target="../media/image53.wmf"/><Relationship Id="rId5" Type="http://schemas.openxmlformats.org/officeDocument/2006/relationships/image" Target="../media/image49.wmf"/><Relationship Id="rId4" Type="http://schemas.openxmlformats.org/officeDocument/2006/relationships/image" Target="../media/image52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7" Type="http://schemas.openxmlformats.org/officeDocument/2006/relationships/image" Target="../media/image62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69.wmf"/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34.wmf"/><Relationship Id="rId8" Type="http://schemas.openxmlformats.org/officeDocument/2006/relationships/image" Target="../media/image33.wmf"/><Relationship Id="rId7" Type="http://schemas.openxmlformats.org/officeDocument/2006/relationships/image" Target="../media/image32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43.wmf"/><Relationship Id="rId8" Type="http://schemas.openxmlformats.org/officeDocument/2006/relationships/image" Target="../media/image42.wmf"/><Relationship Id="rId7" Type="http://schemas.openxmlformats.org/officeDocument/2006/relationships/image" Target="../media/image41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0" Type="http://schemas.openxmlformats.org/officeDocument/2006/relationships/image" Target="../media/image44.wmf"/><Relationship Id="rId1" Type="http://schemas.openxmlformats.org/officeDocument/2006/relationships/image" Target="../media/image3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0462D9DA-6E42-44B2-8BF3-0B37C396B71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73CE2A32-E6A6-476F-9B15-A75E5E5D5DB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A9075D5-3FE5-4E5D-8415-AF9194B7268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7E5CCB2C-F743-49D3-B90A-915FBED5617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F18F769D-6BFD-4B94-B570-6441B4DD1A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AD9D05A9-091F-4D51-AAF7-0940E5F474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9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25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9.wmf"/><Relationship Id="rId15" Type="http://schemas.openxmlformats.org/officeDocument/2006/relationships/notesSlide" Target="../notesSlides/notesSlide1.xml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6.xml"/><Relationship Id="rId12" Type="http://schemas.openxmlformats.org/officeDocument/2006/relationships/image" Target="../media/image22.wmf"/><Relationship Id="rId11" Type="http://schemas.openxmlformats.org/officeDocument/2006/relationships/oleObject" Target="../embeddings/oleObject20.bin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22.bin"/><Relationship Id="rId20" Type="http://schemas.openxmlformats.org/officeDocument/2006/relationships/vmlDrawing" Target="../drawings/vmlDrawing6.vml"/><Relationship Id="rId2" Type="http://schemas.openxmlformats.org/officeDocument/2006/relationships/image" Target="../media/image26.wmf"/><Relationship Id="rId19" Type="http://schemas.openxmlformats.org/officeDocument/2006/relationships/slideLayout" Target="../slideLayouts/slideLayout6.xml"/><Relationship Id="rId18" Type="http://schemas.openxmlformats.org/officeDocument/2006/relationships/image" Target="../media/image34.wmf"/><Relationship Id="rId17" Type="http://schemas.openxmlformats.org/officeDocument/2006/relationships/oleObject" Target="../embeddings/oleObject29.bin"/><Relationship Id="rId16" Type="http://schemas.openxmlformats.org/officeDocument/2006/relationships/image" Target="../media/image33.wmf"/><Relationship Id="rId15" Type="http://schemas.openxmlformats.org/officeDocument/2006/relationships/oleObject" Target="../embeddings/oleObject28.bin"/><Relationship Id="rId14" Type="http://schemas.openxmlformats.org/officeDocument/2006/relationships/image" Target="../media/image32.wmf"/><Relationship Id="rId13" Type="http://schemas.openxmlformats.org/officeDocument/2006/relationships/oleObject" Target="../embeddings/oleObject27.bin"/><Relationship Id="rId12" Type="http://schemas.openxmlformats.org/officeDocument/2006/relationships/image" Target="../media/image31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21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4.bin"/><Relationship Id="rId8" Type="http://schemas.openxmlformats.org/officeDocument/2006/relationships/image" Target="../media/image38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1.bin"/><Relationship Id="rId22" Type="http://schemas.openxmlformats.org/officeDocument/2006/relationships/vmlDrawing" Target="../drawings/vmlDrawing7.vml"/><Relationship Id="rId21" Type="http://schemas.openxmlformats.org/officeDocument/2006/relationships/slideLayout" Target="../slideLayouts/slideLayout6.xml"/><Relationship Id="rId20" Type="http://schemas.openxmlformats.org/officeDocument/2006/relationships/image" Target="../media/image44.wmf"/><Relationship Id="rId2" Type="http://schemas.openxmlformats.org/officeDocument/2006/relationships/image" Target="../media/image35.wmf"/><Relationship Id="rId19" Type="http://schemas.openxmlformats.org/officeDocument/2006/relationships/oleObject" Target="../embeddings/oleObject39.bin"/><Relationship Id="rId18" Type="http://schemas.openxmlformats.org/officeDocument/2006/relationships/image" Target="../media/image43.wmf"/><Relationship Id="rId17" Type="http://schemas.openxmlformats.org/officeDocument/2006/relationships/oleObject" Target="../embeddings/oleObject38.bin"/><Relationship Id="rId16" Type="http://schemas.openxmlformats.org/officeDocument/2006/relationships/image" Target="../media/image42.wmf"/><Relationship Id="rId15" Type="http://schemas.openxmlformats.org/officeDocument/2006/relationships/oleObject" Target="../embeddings/oleObject37.bin"/><Relationship Id="rId14" Type="http://schemas.openxmlformats.org/officeDocument/2006/relationships/image" Target="../media/image41.wmf"/><Relationship Id="rId13" Type="http://schemas.openxmlformats.org/officeDocument/2006/relationships/oleObject" Target="../embeddings/oleObject36.bin"/><Relationship Id="rId12" Type="http://schemas.openxmlformats.org/officeDocument/2006/relationships/image" Target="../media/image40.wmf"/><Relationship Id="rId11" Type="http://schemas.openxmlformats.org/officeDocument/2006/relationships/oleObject" Target="../embeddings/oleObject35.bin"/><Relationship Id="rId10" Type="http://schemas.openxmlformats.org/officeDocument/2006/relationships/image" Target="../media/image39.wmf"/><Relationship Id="rId1" Type="http://schemas.openxmlformats.org/officeDocument/2006/relationships/oleObject" Target="../embeddings/oleObject30.bin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8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5.wmf"/><Relationship Id="rId1" Type="http://schemas.openxmlformats.org/officeDocument/2006/relationships/oleObject" Target="../embeddings/oleObject40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9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48.wmf"/><Relationship Id="rId1" Type="http://schemas.openxmlformats.org/officeDocument/2006/relationships/oleObject" Target="../embeddings/oleObject42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image" Target="../media/image52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8.wmf"/><Relationship Id="rId18" Type="http://schemas.openxmlformats.org/officeDocument/2006/relationships/vmlDrawing" Target="../drawings/vmlDrawing10.vml"/><Relationship Id="rId17" Type="http://schemas.openxmlformats.org/officeDocument/2006/relationships/slideLayout" Target="../slideLayouts/slideLayout6.xml"/><Relationship Id="rId16" Type="http://schemas.openxmlformats.org/officeDocument/2006/relationships/image" Target="../media/image55.wmf"/><Relationship Id="rId15" Type="http://schemas.openxmlformats.org/officeDocument/2006/relationships/oleObject" Target="../embeddings/oleObject51.bin"/><Relationship Id="rId14" Type="http://schemas.openxmlformats.org/officeDocument/2006/relationships/image" Target="../media/image54.wmf"/><Relationship Id="rId13" Type="http://schemas.openxmlformats.org/officeDocument/2006/relationships/oleObject" Target="../embeddings/oleObject50.bin"/><Relationship Id="rId12" Type="http://schemas.openxmlformats.org/officeDocument/2006/relationships/image" Target="../media/image53.wmf"/><Relationship Id="rId11" Type="http://schemas.openxmlformats.org/officeDocument/2006/relationships/oleObject" Target="../embeddings/oleObject49.bin"/><Relationship Id="rId10" Type="http://schemas.openxmlformats.org/officeDocument/2006/relationships/image" Target="../media/image49.wmf"/><Relationship Id="rId1" Type="http://schemas.openxmlformats.org/officeDocument/2006/relationships/oleObject" Target="../embeddings/oleObject44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6.bin"/><Relationship Id="rId8" Type="http://schemas.openxmlformats.org/officeDocument/2006/relationships/image" Target="../media/image59.wmf"/><Relationship Id="rId7" Type="http://schemas.openxmlformats.org/officeDocument/2006/relationships/oleObject" Target="../embeddings/oleObject55.bin"/><Relationship Id="rId6" Type="http://schemas.openxmlformats.org/officeDocument/2006/relationships/image" Target="../media/image58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57.wmf"/><Relationship Id="rId3" Type="http://schemas.openxmlformats.org/officeDocument/2006/relationships/oleObject" Target="../embeddings/oleObject53.bin"/><Relationship Id="rId2" Type="http://schemas.openxmlformats.org/officeDocument/2006/relationships/image" Target="../media/image56.wmf"/><Relationship Id="rId18" Type="http://schemas.openxmlformats.org/officeDocument/2006/relationships/vmlDrawing" Target="../drawings/vmlDrawing11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63.wmf"/><Relationship Id="rId15" Type="http://schemas.openxmlformats.org/officeDocument/2006/relationships/oleObject" Target="../embeddings/oleObject59.bin"/><Relationship Id="rId14" Type="http://schemas.openxmlformats.org/officeDocument/2006/relationships/image" Target="../media/image62.wmf"/><Relationship Id="rId13" Type="http://schemas.openxmlformats.org/officeDocument/2006/relationships/oleObject" Target="../embeddings/oleObject58.bin"/><Relationship Id="rId12" Type="http://schemas.openxmlformats.org/officeDocument/2006/relationships/image" Target="../media/image61.wmf"/><Relationship Id="rId11" Type="http://schemas.openxmlformats.org/officeDocument/2006/relationships/oleObject" Target="../embeddings/oleObject57.bin"/><Relationship Id="rId10" Type="http://schemas.openxmlformats.org/officeDocument/2006/relationships/image" Target="../media/image60.wmf"/><Relationship Id="rId1" Type="http://schemas.openxmlformats.org/officeDocument/2006/relationships/oleObject" Target="../embeddings/oleObject52.bin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5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64.wmf"/><Relationship Id="rId1" Type="http://schemas.openxmlformats.org/officeDocument/2006/relationships/oleObject" Target="../embeddings/oleObject60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69.wmf"/><Relationship Id="rId7" Type="http://schemas.openxmlformats.org/officeDocument/2006/relationships/oleObject" Target="../embeddings/oleObject65.bin"/><Relationship Id="rId6" Type="http://schemas.openxmlformats.org/officeDocument/2006/relationships/image" Target="../media/image68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67.wmf"/><Relationship Id="rId3" Type="http://schemas.openxmlformats.org/officeDocument/2006/relationships/oleObject" Target="../embeddings/oleObject63.bin"/><Relationship Id="rId2" Type="http://schemas.openxmlformats.org/officeDocument/2006/relationships/image" Target="../media/image66.wmf"/><Relationship Id="rId10" Type="http://schemas.openxmlformats.org/officeDocument/2006/relationships/vmlDrawing" Target="../drawings/vmlDrawing13.vml"/><Relationship Id="rId1" Type="http://schemas.openxmlformats.org/officeDocument/2006/relationships/oleObject" Target="../embeddings/oleObject62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oleObject" Target="../embeddings/oleObject6.bin"/><Relationship Id="rId7" Type="http://schemas.openxmlformats.org/officeDocument/2006/relationships/image" Target="../media/image10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8.wmf"/><Relationship Id="rId2" Type="http://schemas.openxmlformats.org/officeDocument/2006/relationships/oleObject" Target="../embeddings/oleObject3.bin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oleObject" Target="../embeddings/oleObject10.bin"/><Relationship Id="rId7" Type="http://schemas.openxmlformats.org/officeDocument/2006/relationships/image" Target="../media/image15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7.bin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-3635" y="1275606"/>
            <a:ext cx="915444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数加减混合运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算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副标题 6"/>
          <p:cNvSpPr txBox="1">
            <a:spLocks noChangeArrowheads="1"/>
          </p:cNvSpPr>
          <p:nvPr/>
        </p:nvSpPr>
        <p:spPr bwMode="auto">
          <a:xfrm>
            <a:off x="2419350" y="3284538"/>
            <a:ext cx="4306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西南师大</a:t>
            </a:r>
            <a:r>
              <a:rPr lang="zh-CN" altLang="en-US" sz="2000" b="1">
                <a:latin typeface="宋体" panose="02010600030101010101" pitchFamily="2" charset="-122"/>
                <a:ea typeface="黑体" panose="02010609060101010101" pitchFamily="49" charset="-122"/>
              </a:rPr>
              <a:t>·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五年级数学下册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96988" y="3062288"/>
            <a:ext cx="6553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19250" y="842963"/>
            <a:ext cx="1420813" cy="585787"/>
          </a:xfrm>
          <a:prstGeom prst="rect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3200" b="1">
                <a:solidFill>
                  <a:srgbClr val="0000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CN" altLang="en-US" dirty="0"/>
              <a:t>方法一</a:t>
            </a:r>
            <a:endParaRPr lang="zh-CN" altLang="en-US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03575" y="842963"/>
            <a:ext cx="34813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先通分，再计算。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graphicFrame>
        <p:nvGraphicFramePr>
          <p:cNvPr id="4" name="Object 30"/>
          <p:cNvGraphicFramePr>
            <a:graphicFrameLocks noChangeAspect="1"/>
          </p:cNvGraphicFramePr>
          <p:nvPr/>
        </p:nvGraphicFramePr>
        <p:xfrm>
          <a:off x="984250" y="1919288"/>
          <a:ext cx="205581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1" imgW="748665" imgH="393700" progId="">
                  <p:embed/>
                </p:oleObj>
              </mc:Choice>
              <mc:Fallback>
                <p:oleObj name="Equation" r:id="rId1" imgW="748665" imgH="393700" progId="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0" y="1919288"/>
                        <a:ext cx="2055813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1"/>
          <p:cNvGraphicFramePr>
            <a:graphicFrameLocks noChangeAspect="1"/>
          </p:cNvGraphicFramePr>
          <p:nvPr/>
        </p:nvGraphicFramePr>
        <p:xfrm>
          <a:off x="3100388" y="1917700"/>
          <a:ext cx="261302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3" imgW="951865" imgH="393700" progId="">
                  <p:embed/>
                </p:oleObj>
              </mc:Choice>
              <mc:Fallback>
                <p:oleObj name="Equation" r:id="rId3" imgW="951865" imgH="393700" progId="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388" y="1917700"/>
                        <a:ext cx="2613025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2"/>
          <p:cNvGraphicFramePr>
            <a:graphicFrameLocks noChangeAspect="1"/>
          </p:cNvGraphicFramePr>
          <p:nvPr/>
        </p:nvGraphicFramePr>
        <p:xfrm>
          <a:off x="5775325" y="1917700"/>
          <a:ext cx="90487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5" imgW="330200" imgH="393700" progId="">
                  <p:embed/>
                </p:oleObj>
              </mc:Choice>
              <mc:Fallback>
                <p:oleObj name="Equation" r:id="rId5" imgW="330200" imgH="393700" progId="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5325" y="1917700"/>
                        <a:ext cx="904875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8"/>
          <p:cNvGrpSpPr/>
          <p:nvPr/>
        </p:nvGrpSpPr>
        <p:grpSpPr bwMode="auto">
          <a:xfrm>
            <a:off x="598488" y="3076575"/>
            <a:ext cx="7947025" cy="1079500"/>
            <a:chOff x="296071" y="3118726"/>
            <a:chExt cx="7948338" cy="1080000"/>
          </a:xfrm>
        </p:grpSpPr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296071" y="3363314"/>
              <a:ext cx="7948338" cy="5908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答：种果树的面积占这片山地面积的      。</a:t>
              </a:r>
              <a:endParaRPr lang="en-US" altLang="zh-CN" sz="3200" b="1" dirty="0"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4101" name="Object 33"/>
            <p:cNvGraphicFramePr>
              <a:graphicFrameLocks noChangeAspect="1"/>
            </p:cNvGraphicFramePr>
            <p:nvPr/>
          </p:nvGraphicFramePr>
          <p:xfrm>
            <a:off x="6928092" y="3118726"/>
            <a:ext cx="627097" cy="10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9" name="Equation" r:id="rId7" imgW="228600" imgH="393700" progId="">
                    <p:embed/>
                  </p:oleObj>
                </mc:Choice>
                <mc:Fallback>
                  <p:oleObj name="Equation" r:id="rId7" imgW="228600" imgH="393700" progId="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28092" y="3118726"/>
                          <a:ext cx="627097" cy="1080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19250" y="339725"/>
            <a:ext cx="1420813" cy="584200"/>
          </a:xfrm>
          <a:prstGeom prst="rect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3200" b="1">
                <a:solidFill>
                  <a:srgbClr val="0000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CN" altLang="en-US" dirty="0"/>
              <a:t>方法二</a:t>
            </a:r>
            <a:endParaRPr lang="zh-CN" altLang="en-US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03575" y="339725"/>
            <a:ext cx="4464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先把同分母分数相加。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graphicFrame>
        <p:nvGraphicFramePr>
          <p:cNvPr id="4" name="Object 56"/>
          <p:cNvGraphicFramePr>
            <a:graphicFrameLocks noChangeAspect="1"/>
          </p:cNvGraphicFramePr>
          <p:nvPr/>
        </p:nvGraphicFramePr>
        <p:xfrm>
          <a:off x="1373188" y="1150938"/>
          <a:ext cx="205581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1" imgW="748665" imgH="393700" progId="">
                  <p:embed/>
                </p:oleObj>
              </mc:Choice>
              <mc:Fallback>
                <p:oleObj name="Equation" r:id="rId1" imgW="748665" imgH="393700" progId="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3188" y="1150938"/>
                        <a:ext cx="2055812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7"/>
          <p:cNvGraphicFramePr>
            <a:graphicFrameLocks noChangeAspect="1"/>
          </p:cNvGraphicFramePr>
          <p:nvPr/>
        </p:nvGraphicFramePr>
        <p:xfrm>
          <a:off x="1060450" y="2301875"/>
          <a:ext cx="23685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3" imgW="862965" imgH="393700" progId="">
                  <p:embed/>
                </p:oleObj>
              </mc:Choice>
              <mc:Fallback>
                <p:oleObj name="Equation" r:id="rId3" imgW="862965" imgH="393700" progId="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2301875"/>
                        <a:ext cx="236855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8"/>
          <p:cNvGraphicFramePr>
            <a:graphicFrameLocks noChangeAspect="1"/>
          </p:cNvGraphicFramePr>
          <p:nvPr/>
        </p:nvGraphicFramePr>
        <p:xfrm>
          <a:off x="1060450" y="3452813"/>
          <a:ext cx="13589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5" imgW="495300" imgH="393700" progId="">
                  <p:embed/>
                </p:oleObj>
              </mc:Choice>
              <mc:Fallback>
                <p:oleObj name="Equation" r:id="rId5" imgW="495300" imgH="393700" progId="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3452813"/>
                        <a:ext cx="13589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9"/>
          <p:cNvGraphicFramePr>
            <a:graphicFrameLocks noChangeAspect="1"/>
          </p:cNvGraphicFramePr>
          <p:nvPr/>
        </p:nvGraphicFramePr>
        <p:xfrm>
          <a:off x="2382838" y="3452813"/>
          <a:ext cx="177641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7" imgW="647700" imgH="393700" progId="">
                  <p:embed/>
                </p:oleObj>
              </mc:Choice>
              <mc:Fallback>
                <p:oleObj name="Equation" r:id="rId7" imgW="647700" imgH="393700" progId="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2838" y="3452813"/>
                        <a:ext cx="1776412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0"/>
          <p:cNvGraphicFramePr>
            <a:graphicFrameLocks noChangeAspect="1"/>
          </p:cNvGraphicFramePr>
          <p:nvPr/>
        </p:nvGraphicFramePr>
        <p:xfrm>
          <a:off x="4159250" y="3452813"/>
          <a:ext cx="904875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9" imgW="330200" imgH="393700" progId="">
                  <p:embed/>
                </p:oleObj>
              </mc:Choice>
              <mc:Fallback>
                <p:oleObj name="Equation" r:id="rId9" imgW="330200" imgH="393700" progId="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250" y="3452813"/>
                        <a:ext cx="904875" cy="1081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9"/>
          <p:cNvGrpSpPr/>
          <p:nvPr/>
        </p:nvGrpSpPr>
        <p:grpSpPr bwMode="auto">
          <a:xfrm>
            <a:off x="4159250" y="1563688"/>
            <a:ext cx="4300538" cy="1720850"/>
            <a:chOff x="3857621" y="1941304"/>
            <a:chExt cx="4301051" cy="1721613"/>
          </a:xfrm>
        </p:grpSpPr>
        <p:sp>
          <p:nvSpPr>
            <p:cNvPr id="11" name="Text Box 2"/>
            <p:cNvSpPr txBox="1">
              <a:spLocks noChangeArrowheads="1"/>
            </p:cNvSpPr>
            <p:nvPr/>
          </p:nvSpPr>
          <p:spPr bwMode="auto">
            <a:xfrm>
              <a:off x="3857621" y="1941304"/>
              <a:ext cx="4301051" cy="14754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答：种果树的面积占这片山地面积的      。</a:t>
              </a:r>
              <a:endParaRPr lang="en-US" altLang="zh-CN" sz="3200" b="1" dirty="0"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5127" name="Object 61"/>
            <p:cNvGraphicFramePr>
              <a:graphicFrameLocks noChangeAspect="1"/>
            </p:cNvGraphicFramePr>
            <p:nvPr/>
          </p:nvGraphicFramePr>
          <p:xfrm>
            <a:off x="6423198" y="2582917"/>
            <a:ext cx="627097" cy="10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7" name="Equation" r:id="rId11" imgW="228600" imgH="393700" progId="">
                    <p:embed/>
                  </p:oleObj>
                </mc:Choice>
                <mc:Fallback>
                  <p:oleObj name="Equation" r:id="rId11" imgW="228600" imgH="393700" progId="">
                    <p:embed/>
                    <p:pic>
                      <p:nvPicPr>
                        <p:cNvPr id="0" name="Object 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23198" y="2582917"/>
                          <a:ext cx="627097" cy="1080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77863" y="1166813"/>
            <a:ext cx="7788275" cy="2809875"/>
          </a:xfrm>
          <a:prstGeom prst="rect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10000"/>
              </a:lnSpc>
              <a:spcBef>
                <a:spcPts val="192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</a:rPr>
              <a:t>        整数加法交换律、结合律对分数加法同样适用。</a:t>
            </a:r>
            <a:endParaRPr lang="zh-CN" altLang="en-US" sz="3200" b="1" dirty="0">
              <a:solidFill>
                <a:srgbClr val="0000FF"/>
              </a:solidFill>
            </a:endParaRPr>
          </a:p>
          <a:p>
            <a:pPr algn="just">
              <a:lnSpc>
                <a:spcPct val="110000"/>
              </a:lnSpc>
              <a:spcBef>
                <a:spcPts val="192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</a:rPr>
              <a:t>        在计算分数加、减法时，可以根据题目的特征，灵活、合理地选择简便方法。</a:t>
            </a:r>
            <a:endParaRPr lang="en-US" altLang="zh-CN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19250" y="438150"/>
            <a:ext cx="1420813" cy="585788"/>
          </a:xfrm>
          <a:prstGeom prst="rect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3200" b="1">
                <a:solidFill>
                  <a:srgbClr val="0000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CN" altLang="en-US" dirty="0"/>
              <a:t>试一试</a:t>
            </a:r>
            <a:endParaRPr lang="zh-CN" altLang="en-US" dirty="0"/>
          </a:p>
        </p:txBody>
      </p:sp>
      <p:graphicFrame>
        <p:nvGraphicFramePr>
          <p:cNvPr id="6146" name="Object 76"/>
          <p:cNvGraphicFramePr>
            <a:graphicFrameLocks noChangeAspect="1"/>
          </p:cNvGraphicFramePr>
          <p:nvPr/>
        </p:nvGraphicFramePr>
        <p:xfrm>
          <a:off x="946150" y="1154113"/>
          <a:ext cx="223043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1" imgW="812165" imgH="393700" progId="">
                  <p:embed/>
                </p:oleObj>
              </mc:Choice>
              <mc:Fallback>
                <p:oleObj name="Equation" r:id="rId1" imgW="812165" imgH="393700" progId="">
                  <p:embed/>
                  <p:pic>
                    <p:nvPicPr>
                      <p:cNvPr id="0" name="Object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150" y="1154113"/>
                        <a:ext cx="2230438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77"/>
          <p:cNvGraphicFramePr>
            <a:graphicFrameLocks noChangeAspect="1"/>
          </p:cNvGraphicFramePr>
          <p:nvPr/>
        </p:nvGraphicFramePr>
        <p:xfrm>
          <a:off x="5176838" y="1154113"/>
          <a:ext cx="268128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3" imgW="977265" imgH="393700" progId="">
                  <p:embed/>
                </p:oleObj>
              </mc:Choice>
              <mc:Fallback>
                <p:oleObj name="Equation" r:id="rId3" imgW="977265" imgH="393700" progId="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6838" y="1154113"/>
                        <a:ext cx="2681287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78"/>
          <p:cNvGraphicFramePr>
            <a:graphicFrameLocks noChangeAspect="1"/>
          </p:cNvGraphicFramePr>
          <p:nvPr/>
        </p:nvGraphicFramePr>
        <p:xfrm>
          <a:off x="633413" y="2203450"/>
          <a:ext cx="254317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5" imgW="926465" imgH="393700" progId="">
                  <p:embed/>
                </p:oleObj>
              </mc:Choice>
              <mc:Fallback>
                <p:oleObj name="Equation" r:id="rId5" imgW="926465" imgH="393700" progId="">
                  <p:embed/>
                  <p:pic>
                    <p:nvPicPr>
                      <p:cNvPr id="0" name="Object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3" y="2203450"/>
                        <a:ext cx="2543175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9"/>
          <p:cNvGraphicFramePr>
            <a:graphicFrameLocks noChangeAspect="1"/>
          </p:cNvGraphicFramePr>
          <p:nvPr/>
        </p:nvGraphicFramePr>
        <p:xfrm>
          <a:off x="633413" y="3276600"/>
          <a:ext cx="153352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7" imgW="558800" imgH="393700" progId="">
                  <p:embed/>
                </p:oleObj>
              </mc:Choice>
              <mc:Fallback>
                <p:oleObj name="Equation" r:id="rId7" imgW="558800" imgH="393700" progId="">
                  <p:embed/>
                  <p:pic>
                    <p:nvPicPr>
                      <p:cNvPr id="0" name="Object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3" y="3276600"/>
                        <a:ext cx="1533525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0"/>
          <p:cNvGraphicFramePr>
            <a:graphicFrameLocks noChangeAspect="1"/>
          </p:cNvGraphicFramePr>
          <p:nvPr/>
        </p:nvGraphicFramePr>
        <p:xfrm>
          <a:off x="2166938" y="3276600"/>
          <a:ext cx="1708150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9" imgW="622300" imgH="393700" progId="">
                  <p:embed/>
                </p:oleObj>
              </mc:Choice>
              <mc:Fallback>
                <p:oleObj name="Equation" r:id="rId9" imgW="622300" imgH="393700" progId="">
                  <p:embed/>
                  <p:pic>
                    <p:nvPicPr>
                      <p:cNvPr id="0" name="Object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6938" y="3276600"/>
                        <a:ext cx="1708150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1"/>
          <p:cNvGraphicFramePr>
            <a:graphicFrameLocks noChangeAspect="1"/>
          </p:cNvGraphicFramePr>
          <p:nvPr/>
        </p:nvGraphicFramePr>
        <p:xfrm>
          <a:off x="3875088" y="3276600"/>
          <a:ext cx="696912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11" imgW="254000" imgH="393700" progId="">
                  <p:embed/>
                </p:oleObj>
              </mc:Choice>
              <mc:Fallback>
                <p:oleObj name="Equation" r:id="rId11" imgW="254000" imgH="393700" progId="">
                  <p:embed/>
                  <p:pic>
                    <p:nvPicPr>
                      <p:cNvPr id="0" name="Object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5088" y="3276600"/>
                        <a:ext cx="696912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2"/>
          <p:cNvGraphicFramePr>
            <a:graphicFrameLocks noChangeAspect="1"/>
          </p:cNvGraphicFramePr>
          <p:nvPr/>
        </p:nvGraphicFramePr>
        <p:xfrm>
          <a:off x="4864100" y="2203450"/>
          <a:ext cx="2959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13" imgW="1078865" imgH="393700" progId="">
                  <p:embed/>
                </p:oleObj>
              </mc:Choice>
              <mc:Fallback>
                <p:oleObj name="Equation" r:id="rId13" imgW="1078865" imgH="393700" progId="">
                  <p:embed/>
                  <p:pic>
                    <p:nvPicPr>
                      <p:cNvPr id="0" name="Object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4100" y="2203450"/>
                        <a:ext cx="29591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3"/>
          <p:cNvGraphicFramePr>
            <a:graphicFrameLocks noChangeAspect="1"/>
          </p:cNvGraphicFramePr>
          <p:nvPr/>
        </p:nvGraphicFramePr>
        <p:xfrm>
          <a:off x="4864100" y="3282950"/>
          <a:ext cx="118268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15" imgW="431800" imgH="393700" progId="">
                  <p:embed/>
                </p:oleObj>
              </mc:Choice>
              <mc:Fallback>
                <p:oleObj name="Equation" r:id="rId15" imgW="431800" imgH="393700" progId="">
                  <p:embed/>
                  <p:pic>
                    <p:nvPicPr>
                      <p:cNvPr id="0" name="Object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4100" y="3282950"/>
                        <a:ext cx="1182688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4"/>
          <p:cNvGraphicFramePr>
            <a:graphicFrameLocks noChangeAspect="1"/>
          </p:cNvGraphicFramePr>
          <p:nvPr/>
        </p:nvGraphicFramePr>
        <p:xfrm>
          <a:off x="6046788" y="3282950"/>
          <a:ext cx="8699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17" imgW="317500" imgH="393065" progId="">
                  <p:embed/>
                </p:oleObj>
              </mc:Choice>
              <mc:Fallback>
                <p:oleObj name="Equation" r:id="rId17" imgW="317500" imgH="393065" progId="">
                  <p:embed/>
                  <p:pic>
                    <p:nvPicPr>
                      <p:cNvPr id="0" name="Object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6788" y="3282950"/>
                        <a:ext cx="86995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86"/>
          <p:cNvGraphicFramePr>
            <a:graphicFrameLocks noChangeAspect="1"/>
          </p:cNvGraphicFramePr>
          <p:nvPr/>
        </p:nvGraphicFramePr>
        <p:xfrm>
          <a:off x="1547813" y="444500"/>
          <a:ext cx="209073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1" imgW="761365" imgH="393700" progId="">
                  <p:embed/>
                </p:oleObj>
              </mc:Choice>
              <mc:Fallback>
                <p:oleObj name="Equation" r:id="rId1" imgW="761365" imgH="393700" progId="">
                  <p:embed/>
                  <p:pic>
                    <p:nvPicPr>
                      <p:cNvPr id="0" name="Object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444500"/>
                        <a:ext cx="2090737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87"/>
          <p:cNvGraphicFramePr>
            <a:graphicFrameLocks noChangeAspect="1"/>
          </p:cNvGraphicFramePr>
          <p:nvPr/>
        </p:nvGraphicFramePr>
        <p:xfrm>
          <a:off x="5292725" y="444500"/>
          <a:ext cx="16700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3" imgW="609600" imgH="393700" progId="">
                  <p:embed/>
                </p:oleObj>
              </mc:Choice>
              <mc:Fallback>
                <p:oleObj name="Equation" r:id="rId3" imgW="609600" imgH="393700" progId="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444500"/>
                        <a:ext cx="167005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88"/>
          <p:cNvGraphicFramePr>
            <a:graphicFrameLocks noChangeAspect="1"/>
          </p:cNvGraphicFramePr>
          <p:nvPr/>
        </p:nvGraphicFramePr>
        <p:xfrm>
          <a:off x="1233488" y="1524000"/>
          <a:ext cx="240506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Equation" r:id="rId5" imgW="875665" imgH="393700" progId="">
                  <p:embed/>
                </p:oleObj>
              </mc:Choice>
              <mc:Fallback>
                <p:oleObj name="Equation" r:id="rId5" imgW="875665" imgH="393700" progId="">
                  <p:embed/>
                  <p:pic>
                    <p:nvPicPr>
                      <p:cNvPr id="0" name="Object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3488" y="1524000"/>
                        <a:ext cx="2405062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9"/>
          <p:cNvGraphicFramePr>
            <a:graphicFrameLocks noChangeAspect="1"/>
          </p:cNvGraphicFramePr>
          <p:nvPr/>
        </p:nvGraphicFramePr>
        <p:xfrm>
          <a:off x="1236663" y="2603500"/>
          <a:ext cx="132556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Equation" r:id="rId7" imgW="482600" imgH="393700" progId="">
                  <p:embed/>
                </p:oleObj>
              </mc:Choice>
              <mc:Fallback>
                <p:oleObj name="Equation" r:id="rId7" imgW="482600" imgH="393700" progId="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6663" y="2603500"/>
                        <a:ext cx="1325562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90"/>
          <p:cNvGraphicFramePr>
            <a:graphicFrameLocks noChangeAspect="1"/>
          </p:cNvGraphicFramePr>
          <p:nvPr/>
        </p:nvGraphicFramePr>
        <p:xfrm>
          <a:off x="1233488" y="3683000"/>
          <a:ext cx="174466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Equation" r:id="rId9" imgW="635000" imgH="393700" progId="">
                  <p:embed/>
                </p:oleObj>
              </mc:Choice>
              <mc:Fallback>
                <p:oleObj name="Equation" r:id="rId9" imgW="635000" imgH="393700" progId="">
                  <p:embed/>
                  <p:pic>
                    <p:nvPicPr>
                      <p:cNvPr id="0" name="Object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3488" y="3683000"/>
                        <a:ext cx="1744662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91"/>
          <p:cNvGraphicFramePr>
            <a:graphicFrameLocks noChangeAspect="1"/>
          </p:cNvGraphicFramePr>
          <p:nvPr/>
        </p:nvGraphicFramePr>
        <p:xfrm>
          <a:off x="2978150" y="3683000"/>
          <a:ext cx="9064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Equation" r:id="rId11" imgW="330200" imgH="393700" progId="">
                  <p:embed/>
                </p:oleObj>
              </mc:Choice>
              <mc:Fallback>
                <p:oleObj name="Equation" r:id="rId11" imgW="330200" imgH="393700" progId="">
                  <p:embed/>
                  <p:pic>
                    <p:nvPicPr>
                      <p:cNvPr id="0" name="Object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8150" y="3683000"/>
                        <a:ext cx="906463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2"/>
          <p:cNvGraphicFramePr>
            <a:graphicFrameLocks noChangeAspect="1"/>
          </p:cNvGraphicFramePr>
          <p:nvPr/>
        </p:nvGraphicFramePr>
        <p:xfrm>
          <a:off x="5003800" y="1471613"/>
          <a:ext cx="2400300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Equation" r:id="rId13" imgW="876300" imgH="431800" progId="">
                  <p:embed/>
                </p:oleObj>
              </mc:Choice>
              <mc:Fallback>
                <p:oleObj name="Equation" r:id="rId13" imgW="876300" imgH="431800" progId="">
                  <p:embed/>
                  <p:pic>
                    <p:nvPicPr>
                      <p:cNvPr id="0" name="Object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1471613"/>
                        <a:ext cx="2400300" cy="118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3"/>
          <p:cNvGraphicFramePr>
            <a:graphicFrameLocks noChangeAspect="1"/>
          </p:cNvGraphicFramePr>
          <p:nvPr/>
        </p:nvGraphicFramePr>
        <p:xfrm>
          <a:off x="4967288" y="2603500"/>
          <a:ext cx="132238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Equation" r:id="rId15" imgW="482600" imgH="393700" progId="">
                  <p:embed/>
                </p:oleObj>
              </mc:Choice>
              <mc:Fallback>
                <p:oleObj name="Equation" r:id="rId15" imgW="482600" imgH="393700" progId="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7288" y="2603500"/>
                        <a:ext cx="1322387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94"/>
          <p:cNvGraphicFramePr>
            <a:graphicFrameLocks noChangeAspect="1"/>
          </p:cNvGraphicFramePr>
          <p:nvPr/>
        </p:nvGraphicFramePr>
        <p:xfrm>
          <a:off x="4967288" y="3683000"/>
          <a:ext cx="17049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Equation" r:id="rId17" imgW="622300" imgH="393700" progId="">
                  <p:embed/>
                </p:oleObj>
              </mc:Choice>
              <mc:Fallback>
                <p:oleObj name="Equation" r:id="rId17" imgW="622300" imgH="393700" progId="">
                  <p:embed/>
                  <p:pic>
                    <p:nvPicPr>
                      <p:cNvPr id="0" name="Object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7288" y="3683000"/>
                        <a:ext cx="17049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5"/>
          <p:cNvGraphicFramePr>
            <a:graphicFrameLocks noChangeAspect="1"/>
          </p:cNvGraphicFramePr>
          <p:nvPr/>
        </p:nvGraphicFramePr>
        <p:xfrm>
          <a:off x="6672263" y="3683000"/>
          <a:ext cx="8699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Equation" r:id="rId19" imgW="317500" imgH="393065" progId="">
                  <p:embed/>
                </p:oleObj>
              </mc:Choice>
              <mc:Fallback>
                <p:oleObj name="Equation" r:id="rId19" imgW="317500" imgH="393065" progId="">
                  <p:embed/>
                  <p:pic>
                    <p:nvPicPr>
                      <p:cNvPr id="0" name="Object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2263" y="3683000"/>
                        <a:ext cx="86995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课堂活动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187450" y="1066800"/>
            <a:ext cx="3816350" cy="590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Clr>
                <a:srgbClr val="000000"/>
              </a:buClr>
              <a:buSzPct val="100000"/>
              <a:defRPr/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算一算，议一议。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8194" name="Object 18"/>
          <p:cNvGraphicFramePr>
            <a:graphicFrameLocks noChangeAspect="1"/>
          </p:cNvGraphicFramePr>
          <p:nvPr/>
        </p:nvGraphicFramePr>
        <p:xfrm>
          <a:off x="1547813" y="1708150"/>
          <a:ext cx="1820862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Equation" r:id="rId1" imgW="711200" imgH="393700" progId="">
                  <p:embed/>
                </p:oleObj>
              </mc:Choice>
              <mc:Fallback>
                <p:oleObj name="Equation" r:id="rId1" imgW="711200" imgH="393700" progId="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1708150"/>
                        <a:ext cx="1820862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19"/>
          <p:cNvGraphicFramePr>
            <a:graphicFrameLocks noChangeAspect="1"/>
          </p:cNvGraphicFramePr>
          <p:nvPr/>
        </p:nvGraphicFramePr>
        <p:xfrm>
          <a:off x="5138738" y="1708150"/>
          <a:ext cx="198278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3" imgW="774065" imgH="393700" progId="">
                  <p:embed/>
                </p:oleObj>
              </mc:Choice>
              <mc:Fallback>
                <p:oleObj name="Equation" r:id="rId3" imgW="774065" imgH="393700" progId="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8738" y="1708150"/>
                        <a:ext cx="1982787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8" name="图片 8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1125" y="2682875"/>
            <a:ext cx="892175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10"/>
          <p:cNvGraphicFramePr>
            <a:graphicFrameLocks noChangeAspect="1"/>
          </p:cNvGraphicFramePr>
          <p:nvPr/>
        </p:nvGraphicFramePr>
        <p:xfrm>
          <a:off x="935038" y="2716213"/>
          <a:ext cx="31019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1" imgW="1129665" imgH="393700" progId="">
                  <p:embed/>
                </p:oleObj>
              </mc:Choice>
              <mc:Fallback>
                <p:oleObj name="Equation" r:id="rId1" imgW="1129665" imgH="3937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2716213"/>
                        <a:ext cx="31019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11"/>
          <p:cNvGraphicFramePr>
            <a:graphicFrameLocks noChangeAspect="1"/>
          </p:cNvGraphicFramePr>
          <p:nvPr/>
        </p:nvGraphicFramePr>
        <p:xfrm>
          <a:off x="4841875" y="2716213"/>
          <a:ext cx="31369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3" imgW="1143000" imgH="393700" progId="">
                  <p:embed/>
                </p:oleObj>
              </mc:Choice>
              <mc:Fallback>
                <p:oleObj name="Equation" r:id="rId3" imgW="1143000" imgH="39370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1875" y="2716213"/>
                        <a:ext cx="31369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431800" y="1295400"/>
            <a:ext cx="828040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/>
              <a:t>2.</a:t>
            </a:r>
            <a:r>
              <a:rPr lang="zh-CN" altLang="en-US" sz="3200" b="1"/>
              <a:t>说一说，下面的题怎样算简便？计算的依据是什么？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9"/>
          <p:cNvGraphicFramePr>
            <a:graphicFrameLocks noChangeAspect="1"/>
          </p:cNvGraphicFramePr>
          <p:nvPr/>
        </p:nvGraphicFramePr>
        <p:xfrm>
          <a:off x="912813" y="695325"/>
          <a:ext cx="31019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Equation" r:id="rId1" imgW="1129665" imgH="393700" progId="">
                  <p:embed/>
                </p:oleObj>
              </mc:Choice>
              <mc:Fallback>
                <p:oleObj name="Equation" r:id="rId1" imgW="1129665" imgH="393700" progId="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2813" y="695325"/>
                        <a:ext cx="31019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0"/>
          <p:cNvGraphicFramePr>
            <a:graphicFrameLocks noChangeAspect="1"/>
          </p:cNvGraphicFramePr>
          <p:nvPr/>
        </p:nvGraphicFramePr>
        <p:xfrm>
          <a:off x="355600" y="1797050"/>
          <a:ext cx="421640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3" imgW="1536700" imgH="431800" progId="">
                  <p:embed/>
                </p:oleObj>
              </mc:Choice>
              <mc:Fallback>
                <p:oleObj name="Equation" r:id="rId3" imgW="1536700" imgH="431800" progId="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1797050"/>
                        <a:ext cx="4216400" cy="1182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61"/>
          <p:cNvGraphicFramePr>
            <a:graphicFrameLocks noChangeAspect="1"/>
          </p:cNvGraphicFramePr>
          <p:nvPr/>
        </p:nvGraphicFramePr>
        <p:xfrm>
          <a:off x="355600" y="3000375"/>
          <a:ext cx="1254125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Equation" r:id="rId5" imgW="457200" imgH="393700" progId="">
                  <p:embed/>
                </p:oleObj>
              </mc:Choice>
              <mc:Fallback>
                <p:oleObj name="Equation" r:id="rId5" imgW="457200" imgH="393700" progId="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000375"/>
                        <a:ext cx="1254125" cy="107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2"/>
          <p:cNvGraphicFramePr>
            <a:graphicFrameLocks noChangeAspect="1"/>
          </p:cNvGraphicFramePr>
          <p:nvPr/>
        </p:nvGraphicFramePr>
        <p:xfrm>
          <a:off x="1609725" y="3000375"/>
          <a:ext cx="939800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Equation" r:id="rId7" imgW="342900" imgH="393700" progId="">
                  <p:embed/>
                </p:oleObj>
              </mc:Choice>
              <mc:Fallback>
                <p:oleObj name="Equation" r:id="rId7" imgW="342900" imgH="393700" progId="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9725" y="3000375"/>
                        <a:ext cx="939800" cy="107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3"/>
          <p:cNvGraphicFramePr>
            <a:graphicFrameLocks noChangeAspect="1"/>
          </p:cNvGraphicFramePr>
          <p:nvPr/>
        </p:nvGraphicFramePr>
        <p:xfrm>
          <a:off x="5219700" y="695325"/>
          <a:ext cx="31369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Equation" r:id="rId9" imgW="1143000" imgH="393700" progId="">
                  <p:embed/>
                </p:oleObj>
              </mc:Choice>
              <mc:Fallback>
                <p:oleObj name="Equation" r:id="rId9" imgW="1143000" imgH="393700" progId="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695325"/>
                        <a:ext cx="31369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4"/>
          <p:cNvGraphicFramePr>
            <a:graphicFrameLocks noChangeAspect="1"/>
          </p:cNvGraphicFramePr>
          <p:nvPr/>
        </p:nvGraphicFramePr>
        <p:xfrm>
          <a:off x="4591050" y="1797050"/>
          <a:ext cx="4251325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Equation" r:id="rId11" imgW="1548765" imgH="431800" progId="">
                  <p:embed/>
                </p:oleObj>
              </mc:Choice>
              <mc:Fallback>
                <p:oleObj name="Equation" r:id="rId11" imgW="1548765" imgH="431800" progId="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1050" y="1797050"/>
                        <a:ext cx="4251325" cy="118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5"/>
          <p:cNvGraphicFramePr>
            <a:graphicFrameLocks noChangeAspect="1"/>
          </p:cNvGraphicFramePr>
          <p:nvPr/>
        </p:nvGraphicFramePr>
        <p:xfrm>
          <a:off x="4591050" y="3006725"/>
          <a:ext cx="1254125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Equation" r:id="rId13" imgW="457200" imgH="393700" progId="">
                  <p:embed/>
                </p:oleObj>
              </mc:Choice>
              <mc:Fallback>
                <p:oleObj name="Equation" r:id="rId13" imgW="457200" imgH="393700" progId="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1050" y="3006725"/>
                        <a:ext cx="1254125" cy="107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6"/>
          <p:cNvGraphicFramePr>
            <a:graphicFrameLocks noChangeAspect="1"/>
          </p:cNvGraphicFramePr>
          <p:nvPr/>
        </p:nvGraphicFramePr>
        <p:xfrm>
          <a:off x="5776913" y="2979738"/>
          <a:ext cx="939800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Equation" r:id="rId15" imgW="342900" imgH="393700" progId="">
                  <p:embed/>
                </p:oleObj>
              </mc:Choice>
              <mc:Fallback>
                <p:oleObj name="Equation" r:id="rId15" imgW="342900" imgH="393700" progId="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6913" y="2979738"/>
                        <a:ext cx="939800" cy="1077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625725" y="4113213"/>
            <a:ext cx="3892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加法交换律和结合律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文本框 12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随堂练习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5" name="矩形 1"/>
          <p:cNvSpPr>
            <a:spLocks noChangeArrowheads="1"/>
          </p:cNvSpPr>
          <p:nvPr/>
        </p:nvSpPr>
        <p:spPr bwMode="auto">
          <a:xfrm>
            <a:off x="1331913" y="1131888"/>
            <a:ext cx="6648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1.</a:t>
            </a:r>
            <a:r>
              <a:rPr lang="zh-CN" altLang="en-US" sz="3200" b="1"/>
              <a:t>用简便方法计算，说说你的理由。</a:t>
            </a:r>
            <a:endParaRPr lang="zh-CN" altLang="en-US" sz="3200" b="1"/>
          </a:p>
        </p:txBody>
      </p:sp>
      <p:graphicFrame>
        <p:nvGraphicFramePr>
          <p:cNvPr id="11266" name="Object 60"/>
          <p:cNvGraphicFramePr>
            <a:graphicFrameLocks noChangeAspect="1"/>
          </p:cNvGraphicFramePr>
          <p:nvPr/>
        </p:nvGraphicFramePr>
        <p:xfrm>
          <a:off x="971550" y="1898650"/>
          <a:ext cx="26828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Equation" r:id="rId1" imgW="977265" imgH="393700" progId="">
                  <p:embed/>
                </p:oleObj>
              </mc:Choice>
              <mc:Fallback>
                <p:oleObj name="Equation" r:id="rId1" imgW="977265" imgH="393700" progId="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898650"/>
                        <a:ext cx="26828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Object 61"/>
          <p:cNvGraphicFramePr>
            <a:graphicFrameLocks noChangeAspect="1"/>
          </p:cNvGraphicFramePr>
          <p:nvPr/>
        </p:nvGraphicFramePr>
        <p:xfrm>
          <a:off x="5148263" y="1898650"/>
          <a:ext cx="205581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Equation" r:id="rId3" imgW="748665" imgH="393700" progId="">
                  <p:embed/>
                </p:oleObj>
              </mc:Choice>
              <mc:Fallback>
                <p:oleObj name="Equation" r:id="rId3" imgW="748665" imgH="393700" progId="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1898650"/>
                        <a:ext cx="2055812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62"/>
          <p:cNvGraphicFramePr>
            <a:graphicFrameLocks noChangeAspect="1"/>
          </p:cNvGraphicFramePr>
          <p:nvPr/>
        </p:nvGraphicFramePr>
        <p:xfrm>
          <a:off x="971550" y="3160713"/>
          <a:ext cx="2717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Equation" r:id="rId5" imgW="989965" imgH="393700" progId="">
                  <p:embed/>
                </p:oleObj>
              </mc:Choice>
              <mc:Fallback>
                <p:oleObj name="Equation" r:id="rId5" imgW="989965" imgH="393700" progId="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3160713"/>
                        <a:ext cx="27178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Object 63"/>
          <p:cNvGraphicFramePr>
            <a:graphicFrameLocks noChangeAspect="1"/>
          </p:cNvGraphicFramePr>
          <p:nvPr/>
        </p:nvGraphicFramePr>
        <p:xfrm>
          <a:off x="5148263" y="3160713"/>
          <a:ext cx="167322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Equation" r:id="rId7" imgW="609600" imgH="393700" progId="">
                  <p:embed/>
                </p:oleObj>
              </mc:Choice>
              <mc:Fallback>
                <p:oleObj name="Equation" r:id="rId7" imgW="609600" imgH="393700" progId="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3160713"/>
                        <a:ext cx="167322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4"/>
          <p:cNvGraphicFramePr>
            <a:graphicFrameLocks noChangeAspect="1"/>
          </p:cNvGraphicFramePr>
          <p:nvPr/>
        </p:nvGraphicFramePr>
        <p:xfrm>
          <a:off x="3625850" y="1898650"/>
          <a:ext cx="87153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Equation" r:id="rId9" imgW="317500" imgH="393065" progId="">
                  <p:embed/>
                </p:oleObj>
              </mc:Choice>
              <mc:Fallback>
                <p:oleObj name="Equation" r:id="rId9" imgW="317500" imgH="393065" progId="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5850" y="1898650"/>
                        <a:ext cx="871538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5"/>
          <p:cNvGraphicFramePr>
            <a:graphicFrameLocks noChangeAspect="1"/>
          </p:cNvGraphicFramePr>
          <p:nvPr/>
        </p:nvGraphicFramePr>
        <p:xfrm>
          <a:off x="7183438" y="1898650"/>
          <a:ext cx="87153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11" imgW="317500" imgH="393065" progId="">
                  <p:embed/>
                </p:oleObj>
              </mc:Choice>
              <mc:Fallback>
                <p:oleObj name="Equation" r:id="rId11" imgW="317500" imgH="393065" progId="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3438" y="1898650"/>
                        <a:ext cx="871537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6"/>
          <p:cNvGraphicFramePr>
            <a:graphicFrameLocks noChangeAspect="1"/>
          </p:cNvGraphicFramePr>
          <p:nvPr/>
        </p:nvGraphicFramePr>
        <p:xfrm>
          <a:off x="3625850" y="3475038"/>
          <a:ext cx="55721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Equation" r:id="rId13" imgW="203200" imgH="165100" progId="">
                  <p:embed/>
                </p:oleObj>
              </mc:Choice>
              <mc:Fallback>
                <p:oleObj name="Equation" r:id="rId13" imgW="203200" imgH="165100" progId="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5850" y="3475038"/>
                        <a:ext cx="557213" cy="452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7"/>
          <p:cNvGraphicFramePr>
            <a:graphicFrameLocks noChangeAspect="1"/>
          </p:cNvGraphicFramePr>
          <p:nvPr/>
        </p:nvGraphicFramePr>
        <p:xfrm>
          <a:off x="6810375" y="3159125"/>
          <a:ext cx="9064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Equation" r:id="rId15" imgW="330200" imgH="393700" progId="">
                  <p:embed/>
                </p:oleObj>
              </mc:Choice>
              <mc:Fallback>
                <p:oleObj name="Equation" r:id="rId15" imgW="330200" imgH="393700" progId="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75" y="3159125"/>
                        <a:ext cx="906463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22288" y="1095375"/>
            <a:ext cx="8099425" cy="2952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  <a:buSzPct val="100000"/>
              <a:defRPr/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丽丽调查了五（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）班同学在母亲节给妈妈送礼物的情况。 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的同学送鲜花，  的同学送贺卡，其余同学送自制礼物。送自制礼物的同学占全班的几分之几？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12290" name="Object 6"/>
          <p:cNvGraphicFramePr>
            <a:graphicFrameLocks noChangeAspect="1"/>
          </p:cNvGraphicFramePr>
          <p:nvPr/>
        </p:nvGraphicFramePr>
        <p:xfrm>
          <a:off x="3779838" y="1708150"/>
          <a:ext cx="382587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Equation" r:id="rId1" imgW="139700" imgH="393700" progId="">
                  <p:embed/>
                </p:oleObj>
              </mc:Choice>
              <mc:Fallback>
                <p:oleObj name="Equation" r:id="rId1" imgW="139700" imgH="39370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1708150"/>
                        <a:ext cx="382587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Object 7"/>
          <p:cNvGraphicFramePr>
            <a:graphicFrameLocks noChangeAspect="1"/>
          </p:cNvGraphicFramePr>
          <p:nvPr/>
        </p:nvGraphicFramePr>
        <p:xfrm>
          <a:off x="6948488" y="1708150"/>
          <a:ext cx="382587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Equation" r:id="rId3" imgW="139700" imgH="393700" progId="">
                  <p:embed/>
                </p:oleObj>
              </mc:Choice>
              <mc:Fallback>
                <p:oleObj name="Equation" r:id="rId3" imgW="139700" imgH="39370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1708150"/>
                        <a:ext cx="382587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新课导入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363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682625"/>
            <a:ext cx="1303337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AutoShape 27"/>
          <p:cNvSpPr>
            <a:spLocks noChangeArrowheads="1"/>
          </p:cNvSpPr>
          <p:nvPr/>
        </p:nvSpPr>
        <p:spPr bwMode="auto">
          <a:xfrm>
            <a:off x="1979613" y="1074738"/>
            <a:ext cx="5964237" cy="1227137"/>
          </a:xfrm>
          <a:prstGeom prst="wedgeRoundRectCallout">
            <a:avLst>
              <a:gd name="adj1" fmla="val -55898"/>
              <a:gd name="adj2" fmla="val 1329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</a:rPr>
              <a:t>请你用简便方法计算下面各题，并说出简算的依据。</a:t>
            </a:r>
            <a:endParaRPr lang="zh-CN" altLang="en-US" sz="3200" b="1" dirty="0">
              <a:latin typeface="黑体" panose="02010609060101010101" pitchFamily="49" charset="-122"/>
            </a:endParaRPr>
          </a:p>
        </p:txBody>
      </p:sp>
      <p:sp>
        <p:nvSpPr>
          <p:cNvPr id="15365" name="TextBox 2"/>
          <p:cNvSpPr txBox="1">
            <a:spLocks noChangeArrowheads="1"/>
          </p:cNvSpPr>
          <p:nvPr/>
        </p:nvSpPr>
        <p:spPr bwMode="auto">
          <a:xfrm>
            <a:off x="1516063" y="2351088"/>
            <a:ext cx="6842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53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47        1.5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3.8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6.2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579563" y="2901950"/>
            <a:ext cx="2994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 eaLnBrk="0" hangingPunct="0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53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/>
                <a:cs typeface="楷体_GB231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47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/>
                <a:cs typeface="楷体_GB231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441825" y="2901950"/>
            <a:ext cx="4051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spcBef>
                <a:spcPts val="6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1.5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/>
                <a:cs typeface="楷体_GB2312"/>
              </a:rPr>
              <a:t>＋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3.8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/>
                <a:cs typeface="楷体_GB231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6.2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" name="TextBox 6"/>
          <p:cNvSpPr txBox="1">
            <a:spLocks noChangeArrowheads="1"/>
          </p:cNvSpPr>
          <p:nvPr/>
        </p:nvSpPr>
        <p:spPr bwMode="auto">
          <a:xfrm>
            <a:off x="330200" y="3505200"/>
            <a:ext cx="7705725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加法交换律：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</a:rPr>
              <a:t> +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</a:rPr>
              <a:t> =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</a:rPr>
              <a:t> +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endParaRPr lang="en-US" altLang="zh-CN" sz="3200" b="1" i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加法结合律：（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</a:rPr>
              <a:t> +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r>
              <a:rPr lang="en-US" altLang="zh-CN" sz="3200" b="1" dirty="0">
                <a:latin typeface="Times New Roman" panose="02020603050405020304" pitchFamily="18" charset="0"/>
              </a:rPr>
              <a:t>+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c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</a:rPr>
              <a:t>=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</a:rPr>
              <a:t> +</a:t>
            </a: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</a:rPr>
              <a:t> +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c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4"/>
          <p:cNvGraphicFramePr>
            <a:graphicFrameLocks noChangeAspect="1"/>
          </p:cNvGraphicFramePr>
          <p:nvPr/>
        </p:nvGraphicFramePr>
        <p:xfrm>
          <a:off x="2268538" y="544513"/>
          <a:ext cx="146685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Equation" r:id="rId1" imgW="571500" imgH="393700" progId="">
                  <p:embed/>
                </p:oleObj>
              </mc:Choice>
              <mc:Fallback>
                <p:oleObj name="Equation" r:id="rId1" imgW="571500" imgH="393700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544513"/>
                        <a:ext cx="146685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5"/>
          <p:cNvGraphicFramePr>
            <a:graphicFrameLocks noChangeAspect="1"/>
          </p:cNvGraphicFramePr>
          <p:nvPr/>
        </p:nvGraphicFramePr>
        <p:xfrm>
          <a:off x="1979613" y="1620838"/>
          <a:ext cx="2446337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3" imgW="951865" imgH="393700" progId="">
                  <p:embed/>
                </p:oleObj>
              </mc:Choice>
              <mc:Fallback>
                <p:oleObj name="Equation" r:id="rId3" imgW="951865" imgH="393700" progId="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1620838"/>
                        <a:ext cx="2446337" cy="100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1979613" y="2700338"/>
          <a:ext cx="849312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5" imgW="330200" imgH="393700" progId="">
                  <p:embed/>
                </p:oleObj>
              </mc:Choice>
              <mc:Fallback>
                <p:oleObj name="Equation" r:id="rId5" imgW="330200" imgH="393700" progId="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2700338"/>
                        <a:ext cx="849312" cy="100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6"/>
          <p:cNvGrpSpPr/>
          <p:nvPr/>
        </p:nvGrpSpPr>
        <p:grpSpPr bwMode="auto">
          <a:xfrm>
            <a:off x="1258888" y="3567113"/>
            <a:ext cx="6980237" cy="1009650"/>
            <a:chOff x="1259632" y="3506690"/>
            <a:chExt cx="6979796" cy="1009650"/>
          </a:xfrm>
        </p:grpSpPr>
        <p:sp>
          <p:nvSpPr>
            <p:cNvPr id="13319" name="矩形 4"/>
            <p:cNvSpPr>
              <a:spLocks noChangeArrowheads="1"/>
            </p:cNvSpPr>
            <p:nvPr/>
          </p:nvSpPr>
          <p:spPr bwMode="auto">
            <a:xfrm>
              <a:off x="1259632" y="3719128"/>
              <a:ext cx="697979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答：送自制礼物的同学占全班的      。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graphicFrame>
          <p:nvGraphicFramePr>
            <p:cNvPr id="13317" name="Object 17"/>
            <p:cNvGraphicFramePr>
              <a:graphicFrameLocks noChangeAspect="1"/>
            </p:cNvGraphicFramePr>
            <p:nvPr/>
          </p:nvGraphicFramePr>
          <p:xfrm>
            <a:off x="7092280" y="3506690"/>
            <a:ext cx="587375" cy="1009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23" name="Equation" r:id="rId7" imgW="228600" imgH="393700" progId="">
                    <p:embed/>
                  </p:oleObj>
                </mc:Choice>
                <mc:Fallback>
                  <p:oleObj name="Equation" r:id="rId7" imgW="228600" imgH="393700" progId="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92280" y="3506690"/>
                          <a:ext cx="587375" cy="10096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课堂小结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1016000" y="1976438"/>
            <a:ext cx="7112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kumimoji="1"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通过这节课的学习活动，你有什么收获？</a:t>
            </a:r>
            <a:endParaRPr kumimoji="1"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52500" y="1909763"/>
            <a:ext cx="7239000" cy="13255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22531" name="文本框 2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课后作业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1368425" y="555625"/>
            <a:ext cx="64071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        下面每组算式的左右两边有什么样的关系？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pSp>
        <p:nvGrpSpPr>
          <p:cNvPr id="16387" name="组合 10"/>
          <p:cNvGrpSpPr/>
          <p:nvPr/>
        </p:nvGrpSpPr>
        <p:grpSpPr bwMode="auto">
          <a:xfrm>
            <a:off x="2873375" y="1563688"/>
            <a:ext cx="3446463" cy="1077912"/>
            <a:chOff x="3130550" y="1330325"/>
            <a:chExt cx="3446463" cy="1077913"/>
          </a:xfrm>
        </p:grpSpPr>
        <p:grpSp>
          <p:nvGrpSpPr>
            <p:cNvPr id="16417" name="组合 135"/>
            <p:cNvGrpSpPr/>
            <p:nvPr/>
          </p:nvGrpSpPr>
          <p:grpSpPr bwMode="auto">
            <a:xfrm>
              <a:off x="3130550" y="1330325"/>
              <a:ext cx="1503363" cy="1077913"/>
              <a:chOff x="1142586" y="4105364"/>
              <a:chExt cx="1503293" cy="1077218"/>
            </a:xfrm>
          </p:grpSpPr>
          <p:grpSp>
            <p:nvGrpSpPr>
              <p:cNvPr id="16427" name="组合 17"/>
              <p:cNvGrpSpPr/>
              <p:nvPr/>
            </p:nvGrpSpPr>
            <p:grpSpPr bwMode="auto">
              <a:xfrm>
                <a:off x="1866484" y="4105364"/>
                <a:ext cx="779395" cy="1077218"/>
                <a:chOff x="7387539" y="942650"/>
                <a:chExt cx="639713" cy="1077859"/>
              </a:xfrm>
            </p:grpSpPr>
            <p:sp>
              <p:nvSpPr>
                <p:cNvPr id="77" name="矩形 142"/>
                <p:cNvSpPr>
                  <a:spLocks noChangeArrowheads="1"/>
                </p:cNvSpPr>
                <p:nvPr/>
              </p:nvSpPr>
              <p:spPr bwMode="auto">
                <a:xfrm>
                  <a:off x="7387513" y="942650"/>
                  <a:ext cx="639739" cy="10778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5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6433" name="直接连接符 77"/>
                <p:cNvCxnSpPr>
                  <a:cxnSpLocks noChangeShapeType="1"/>
                </p:cNvCxnSpPr>
                <p:nvPr/>
              </p:nvCxnSpPr>
              <p:spPr bwMode="auto">
                <a:xfrm>
                  <a:off x="7559500" y="1482373"/>
                  <a:ext cx="295766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73" name="矩形 17"/>
              <p:cNvSpPr>
                <a:spLocks noChangeArrowheads="1"/>
              </p:cNvSpPr>
              <p:nvPr/>
            </p:nvSpPr>
            <p:spPr bwMode="auto">
              <a:xfrm>
                <a:off x="1555317" y="4351268"/>
                <a:ext cx="673069" cy="5854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kern="0">
                    <a:solidFill>
                      <a:prstClr val="black"/>
                    </a:solidFill>
                    <a:latin typeface="Times New Roman" panose="02020603050405020304"/>
                  </a:rPr>
                  <a:t>+</a:t>
                </a:r>
                <a:endParaRPr lang="zh-CN" altLang="en-US" sz="3200" b="1" kern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grpSp>
            <p:nvGrpSpPr>
              <p:cNvPr id="16429" name="组合 17"/>
              <p:cNvGrpSpPr/>
              <p:nvPr/>
            </p:nvGrpSpPr>
            <p:grpSpPr bwMode="auto">
              <a:xfrm>
                <a:off x="1142586" y="4105364"/>
                <a:ext cx="779395" cy="1077218"/>
                <a:chOff x="7457902" y="942650"/>
                <a:chExt cx="639713" cy="1077859"/>
              </a:xfrm>
            </p:grpSpPr>
            <p:sp>
              <p:nvSpPr>
                <p:cNvPr id="75" name="矩形 17"/>
                <p:cNvSpPr>
                  <a:spLocks noChangeArrowheads="1"/>
                </p:cNvSpPr>
                <p:nvPr/>
              </p:nvSpPr>
              <p:spPr bwMode="auto">
                <a:xfrm>
                  <a:off x="7457902" y="942650"/>
                  <a:ext cx="639739" cy="10778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7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6431" name="直接连接符 75"/>
                <p:cNvCxnSpPr>
                  <a:cxnSpLocks noChangeShapeType="1"/>
                </p:cNvCxnSpPr>
                <p:nvPr/>
              </p:nvCxnSpPr>
              <p:spPr bwMode="auto">
                <a:xfrm>
                  <a:off x="7629889" y="1482373"/>
                  <a:ext cx="295766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6418" name="组合 135"/>
            <p:cNvGrpSpPr/>
            <p:nvPr/>
          </p:nvGrpSpPr>
          <p:grpSpPr bwMode="auto">
            <a:xfrm>
              <a:off x="5073650" y="1330325"/>
              <a:ext cx="1503363" cy="1077913"/>
              <a:chOff x="1142586" y="4105364"/>
              <a:chExt cx="1503293" cy="1077218"/>
            </a:xfrm>
          </p:grpSpPr>
          <p:grpSp>
            <p:nvGrpSpPr>
              <p:cNvPr id="16420" name="组合 17"/>
              <p:cNvGrpSpPr/>
              <p:nvPr/>
            </p:nvGrpSpPr>
            <p:grpSpPr bwMode="auto">
              <a:xfrm>
                <a:off x="1866484" y="4105364"/>
                <a:ext cx="779395" cy="1077218"/>
                <a:chOff x="7387539" y="942650"/>
                <a:chExt cx="639713" cy="1077859"/>
              </a:xfrm>
            </p:grpSpPr>
            <p:sp>
              <p:nvSpPr>
                <p:cNvPr id="70" name="矩形 142"/>
                <p:cNvSpPr>
                  <a:spLocks noChangeArrowheads="1"/>
                </p:cNvSpPr>
                <p:nvPr/>
              </p:nvSpPr>
              <p:spPr bwMode="auto">
                <a:xfrm>
                  <a:off x="7387513" y="942650"/>
                  <a:ext cx="639739" cy="10778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7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6426" name="直接连接符 70"/>
                <p:cNvCxnSpPr>
                  <a:cxnSpLocks noChangeShapeType="1"/>
                </p:cNvCxnSpPr>
                <p:nvPr/>
              </p:nvCxnSpPr>
              <p:spPr bwMode="auto">
                <a:xfrm>
                  <a:off x="7559500" y="1482373"/>
                  <a:ext cx="295766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66" name="矩形 17"/>
              <p:cNvSpPr>
                <a:spLocks noChangeArrowheads="1"/>
              </p:cNvSpPr>
              <p:nvPr/>
            </p:nvSpPr>
            <p:spPr bwMode="auto">
              <a:xfrm>
                <a:off x="1555317" y="4351268"/>
                <a:ext cx="673069" cy="5854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kern="0">
                    <a:solidFill>
                      <a:prstClr val="black"/>
                    </a:solidFill>
                    <a:latin typeface="Times New Roman" panose="02020603050405020304"/>
                  </a:rPr>
                  <a:t>+</a:t>
                </a:r>
                <a:endParaRPr lang="zh-CN" altLang="en-US" sz="3200" b="1" kern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grpSp>
            <p:nvGrpSpPr>
              <p:cNvPr id="16422" name="组合 17"/>
              <p:cNvGrpSpPr/>
              <p:nvPr/>
            </p:nvGrpSpPr>
            <p:grpSpPr bwMode="auto">
              <a:xfrm>
                <a:off x="1142586" y="4105364"/>
                <a:ext cx="779395" cy="1077218"/>
                <a:chOff x="7457902" y="942650"/>
                <a:chExt cx="639713" cy="1077859"/>
              </a:xfrm>
            </p:grpSpPr>
            <p:sp>
              <p:nvSpPr>
                <p:cNvPr id="68" name="矩形 17"/>
                <p:cNvSpPr>
                  <a:spLocks noChangeArrowheads="1"/>
                </p:cNvSpPr>
                <p:nvPr/>
              </p:nvSpPr>
              <p:spPr bwMode="auto">
                <a:xfrm>
                  <a:off x="7457902" y="942650"/>
                  <a:ext cx="639739" cy="10778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5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6424" name="直接连接符 68"/>
                <p:cNvCxnSpPr>
                  <a:cxnSpLocks noChangeShapeType="1"/>
                </p:cNvCxnSpPr>
                <p:nvPr/>
              </p:nvCxnSpPr>
              <p:spPr bwMode="auto">
                <a:xfrm>
                  <a:off x="7629889" y="1482373"/>
                  <a:ext cx="295766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64" name="椭圆 2"/>
            <p:cNvSpPr>
              <a:spLocks noChangeArrowheads="1"/>
            </p:cNvSpPr>
            <p:nvPr/>
          </p:nvSpPr>
          <p:spPr bwMode="auto">
            <a:xfrm>
              <a:off x="4597400" y="1603375"/>
              <a:ext cx="523875" cy="522287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ysClr val="windowText" lastClr="000000"/>
              </a:solidFill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defRPr/>
              </a:pPr>
              <a:endParaRPr lang="zh-CN" altLang="en-US" sz="36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16388" name="组合 9"/>
          <p:cNvGrpSpPr/>
          <p:nvPr/>
        </p:nvGrpSpPr>
        <p:grpSpPr bwMode="auto">
          <a:xfrm>
            <a:off x="1760538" y="2716213"/>
            <a:ext cx="6049962" cy="1082675"/>
            <a:chOff x="1978961" y="2627313"/>
            <a:chExt cx="6051177" cy="1082675"/>
          </a:xfrm>
        </p:grpSpPr>
        <p:grpSp>
          <p:nvGrpSpPr>
            <p:cNvPr id="16394" name="组合 8"/>
            <p:cNvGrpSpPr/>
            <p:nvPr/>
          </p:nvGrpSpPr>
          <p:grpSpPr bwMode="auto">
            <a:xfrm>
              <a:off x="1978961" y="2632075"/>
              <a:ext cx="2800350" cy="1077913"/>
              <a:chOff x="4436411" y="1479550"/>
              <a:chExt cx="2800350" cy="1077913"/>
            </a:xfrm>
          </p:grpSpPr>
          <p:sp>
            <p:nvSpPr>
              <p:cNvPr id="93" name="矩形 17"/>
              <p:cNvSpPr>
                <a:spLocks noChangeArrowheads="1"/>
              </p:cNvSpPr>
              <p:nvPr/>
            </p:nvSpPr>
            <p:spPr bwMode="auto">
              <a:xfrm>
                <a:off x="4436411" y="1725613"/>
                <a:ext cx="2800912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457200">
                  <a:defRPr/>
                </a:pPr>
                <a:r>
                  <a:rPr lang="en-US" altLang="zh-CN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(</a:t>
                </a:r>
                <a:r>
                  <a:rPr lang="zh-CN" altLang="en-US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     </a:t>
                </a:r>
                <a:r>
                  <a:rPr lang="en-US" altLang="zh-CN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+     ) +</a:t>
                </a:r>
                <a:endParaRPr lang="zh-CN" altLang="en-US" sz="3200" b="1" kern="0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grpSp>
            <p:nvGrpSpPr>
              <p:cNvPr id="16408" name="组合 5"/>
              <p:cNvGrpSpPr/>
              <p:nvPr/>
            </p:nvGrpSpPr>
            <p:grpSpPr bwMode="auto">
              <a:xfrm>
                <a:off x="5308478" y="1479550"/>
                <a:ext cx="779263" cy="1077913"/>
                <a:chOff x="5232278" y="1489075"/>
                <a:chExt cx="779263" cy="1077913"/>
              </a:xfrm>
            </p:grpSpPr>
            <p:sp>
              <p:nvSpPr>
                <p:cNvPr id="101" name="矩形 231"/>
                <p:cNvSpPr>
                  <a:spLocks noChangeArrowheads="1"/>
                </p:cNvSpPr>
                <p:nvPr/>
              </p:nvSpPr>
              <p:spPr bwMode="auto">
                <a:xfrm>
                  <a:off x="5231923" y="1489075"/>
                  <a:ext cx="779619" cy="10779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6416" name="直接连接符 101"/>
                <p:cNvCxnSpPr>
                  <a:cxnSpLocks noChangeShapeType="1"/>
                </p:cNvCxnSpPr>
                <p:nvPr/>
              </p:nvCxnSpPr>
              <p:spPr bwMode="auto">
                <a:xfrm>
                  <a:off x="5441951" y="2028825"/>
                  <a:ext cx="360363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6409" name="组合 6"/>
              <p:cNvGrpSpPr/>
              <p:nvPr/>
            </p:nvGrpSpPr>
            <p:grpSpPr bwMode="auto">
              <a:xfrm>
                <a:off x="6308653" y="1479550"/>
                <a:ext cx="779263" cy="1077913"/>
                <a:chOff x="6003853" y="1498600"/>
                <a:chExt cx="779263" cy="1077913"/>
              </a:xfrm>
            </p:grpSpPr>
            <p:sp>
              <p:nvSpPr>
                <p:cNvPr id="99" name="矩形 231"/>
                <p:cNvSpPr>
                  <a:spLocks noChangeArrowheads="1"/>
                </p:cNvSpPr>
                <p:nvPr/>
              </p:nvSpPr>
              <p:spPr bwMode="auto">
                <a:xfrm>
                  <a:off x="6003649" y="1498600"/>
                  <a:ext cx="779619" cy="10779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6414" name="直接连接符 99"/>
                <p:cNvCxnSpPr>
                  <a:cxnSpLocks noChangeShapeType="1"/>
                </p:cNvCxnSpPr>
                <p:nvPr/>
              </p:nvCxnSpPr>
              <p:spPr bwMode="auto">
                <a:xfrm>
                  <a:off x="6213476" y="2038350"/>
                  <a:ext cx="360363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6410" name="组合 17"/>
              <p:cNvGrpSpPr/>
              <p:nvPr/>
            </p:nvGrpSpPr>
            <p:grpSpPr bwMode="auto">
              <a:xfrm>
                <a:off x="4479926" y="1479550"/>
                <a:ext cx="779263" cy="1077913"/>
                <a:chOff x="7457902" y="942650"/>
                <a:chExt cx="639713" cy="1077859"/>
              </a:xfrm>
            </p:grpSpPr>
            <p:sp>
              <p:nvSpPr>
                <p:cNvPr id="97" name="矩形 17"/>
                <p:cNvSpPr>
                  <a:spLocks noChangeArrowheads="1"/>
                </p:cNvSpPr>
                <p:nvPr/>
              </p:nvSpPr>
              <p:spPr bwMode="auto">
                <a:xfrm>
                  <a:off x="7457373" y="942650"/>
                  <a:ext cx="640005" cy="10778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6412" name="直接连接符 97"/>
                <p:cNvCxnSpPr>
                  <a:cxnSpLocks noChangeShapeType="1"/>
                </p:cNvCxnSpPr>
                <p:nvPr/>
              </p:nvCxnSpPr>
              <p:spPr bwMode="auto">
                <a:xfrm>
                  <a:off x="7629926" y="1482373"/>
                  <a:ext cx="295829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81" name="椭圆 2"/>
            <p:cNvSpPr>
              <a:spLocks noChangeArrowheads="1"/>
            </p:cNvSpPr>
            <p:nvPr/>
          </p:nvSpPr>
          <p:spPr bwMode="auto">
            <a:xfrm>
              <a:off x="4560754" y="2898775"/>
              <a:ext cx="523980" cy="523875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ysClr val="windowText" lastClr="000000"/>
              </a:solidFill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defRPr/>
              </a:pPr>
              <a:endParaRPr lang="zh-CN" altLang="en-US" sz="36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grpSp>
          <p:nvGrpSpPr>
            <p:cNvPr id="16396" name="组合 7"/>
            <p:cNvGrpSpPr/>
            <p:nvPr/>
          </p:nvGrpSpPr>
          <p:grpSpPr bwMode="auto">
            <a:xfrm>
              <a:off x="5032376" y="2627313"/>
              <a:ext cx="2997762" cy="1077913"/>
              <a:chOff x="5422901" y="2789238"/>
              <a:chExt cx="2997762" cy="1077913"/>
            </a:xfrm>
          </p:grpSpPr>
          <p:sp>
            <p:nvSpPr>
              <p:cNvPr id="83" name="矩形 17"/>
              <p:cNvSpPr>
                <a:spLocks noChangeArrowheads="1"/>
              </p:cNvSpPr>
              <p:nvPr/>
            </p:nvSpPr>
            <p:spPr bwMode="auto">
              <a:xfrm>
                <a:off x="6029408" y="3021013"/>
                <a:ext cx="2391255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457200">
                  <a:defRPr/>
                </a:pPr>
                <a:r>
                  <a:rPr lang="en-US" altLang="zh-CN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+ (</a:t>
                </a:r>
                <a:r>
                  <a:rPr lang="zh-CN" altLang="en-US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     </a:t>
                </a:r>
                <a:r>
                  <a:rPr lang="en-US" altLang="zh-CN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+     )</a:t>
                </a:r>
                <a:endParaRPr lang="zh-CN" altLang="en-US" sz="3200" b="1" kern="0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grpSp>
            <p:nvGrpSpPr>
              <p:cNvPr id="16398" name="组合 59"/>
              <p:cNvGrpSpPr/>
              <p:nvPr/>
            </p:nvGrpSpPr>
            <p:grpSpPr bwMode="auto">
              <a:xfrm>
                <a:off x="6413378" y="2789238"/>
                <a:ext cx="779263" cy="1077913"/>
                <a:chOff x="5232278" y="1489075"/>
                <a:chExt cx="779263" cy="1077913"/>
              </a:xfrm>
            </p:grpSpPr>
            <p:sp>
              <p:nvSpPr>
                <p:cNvPr id="91" name="矩形 231"/>
                <p:cNvSpPr>
                  <a:spLocks noChangeArrowheads="1"/>
                </p:cNvSpPr>
                <p:nvPr/>
              </p:nvSpPr>
              <p:spPr bwMode="auto">
                <a:xfrm>
                  <a:off x="5232560" y="1489075"/>
                  <a:ext cx="779619" cy="10779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6406" name="直接连接符 91"/>
                <p:cNvCxnSpPr>
                  <a:cxnSpLocks noChangeShapeType="1"/>
                </p:cNvCxnSpPr>
                <p:nvPr/>
              </p:nvCxnSpPr>
              <p:spPr bwMode="auto">
                <a:xfrm>
                  <a:off x="5441950" y="2028825"/>
                  <a:ext cx="360363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6399" name="组合 62"/>
              <p:cNvGrpSpPr/>
              <p:nvPr/>
            </p:nvGrpSpPr>
            <p:grpSpPr bwMode="auto">
              <a:xfrm>
                <a:off x="7251628" y="2789238"/>
                <a:ext cx="779263" cy="1077913"/>
                <a:chOff x="6003853" y="1498600"/>
                <a:chExt cx="779263" cy="1077913"/>
              </a:xfrm>
            </p:grpSpPr>
            <p:sp>
              <p:nvSpPr>
                <p:cNvPr id="89" name="矩形 231"/>
                <p:cNvSpPr>
                  <a:spLocks noChangeArrowheads="1"/>
                </p:cNvSpPr>
                <p:nvPr/>
              </p:nvSpPr>
              <p:spPr bwMode="auto">
                <a:xfrm>
                  <a:off x="6004253" y="1498600"/>
                  <a:ext cx="779619" cy="10779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6404" name="直接连接符 89"/>
                <p:cNvCxnSpPr>
                  <a:cxnSpLocks noChangeShapeType="1"/>
                </p:cNvCxnSpPr>
                <p:nvPr/>
              </p:nvCxnSpPr>
              <p:spPr bwMode="auto">
                <a:xfrm>
                  <a:off x="6213475" y="2038350"/>
                  <a:ext cx="360363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6400" name="组合 17"/>
              <p:cNvGrpSpPr/>
              <p:nvPr/>
            </p:nvGrpSpPr>
            <p:grpSpPr bwMode="auto">
              <a:xfrm>
                <a:off x="5422901" y="2789238"/>
                <a:ext cx="779263" cy="1077913"/>
                <a:chOff x="7457902" y="942650"/>
                <a:chExt cx="639713" cy="1077859"/>
              </a:xfrm>
            </p:grpSpPr>
            <p:sp>
              <p:nvSpPr>
                <p:cNvPr id="87" name="矩形 17"/>
                <p:cNvSpPr>
                  <a:spLocks noChangeArrowheads="1"/>
                </p:cNvSpPr>
                <p:nvPr/>
              </p:nvSpPr>
              <p:spPr bwMode="auto">
                <a:xfrm>
                  <a:off x="7457869" y="942650"/>
                  <a:ext cx="640005" cy="107785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6402" name="直接连接符 87"/>
                <p:cNvCxnSpPr>
                  <a:cxnSpLocks noChangeShapeType="1"/>
                </p:cNvCxnSpPr>
                <p:nvPr/>
              </p:nvCxnSpPr>
              <p:spPr bwMode="auto">
                <a:xfrm>
                  <a:off x="7629925" y="1482373"/>
                  <a:ext cx="295829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sp>
        <p:nvSpPr>
          <p:cNvPr id="103" name="Text Box 11"/>
          <p:cNvSpPr txBox="1">
            <a:spLocks noChangeArrowheads="1"/>
          </p:cNvSpPr>
          <p:nvPr/>
        </p:nvSpPr>
        <p:spPr bwMode="auto">
          <a:xfrm>
            <a:off x="4310063" y="1776413"/>
            <a:ext cx="684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</a:rPr>
              <a:t>＝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04" name="Text Box 11"/>
          <p:cNvSpPr txBox="1">
            <a:spLocks noChangeArrowheads="1"/>
          </p:cNvSpPr>
          <p:nvPr/>
        </p:nvSpPr>
        <p:spPr bwMode="auto">
          <a:xfrm>
            <a:off x="4319588" y="2936875"/>
            <a:ext cx="684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</a:rPr>
              <a:t>＝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735013" y="3881438"/>
            <a:ext cx="7040562" cy="584200"/>
            <a:chOff x="735806" y="3880648"/>
            <a:chExt cx="7040550" cy="584775"/>
          </a:xfrm>
        </p:grpSpPr>
        <p:sp>
          <p:nvSpPr>
            <p:cNvPr id="16392" name="矩形 1"/>
            <p:cNvSpPr>
              <a:spLocks noChangeArrowheads="1"/>
            </p:cNvSpPr>
            <p:nvPr/>
          </p:nvSpPr>
          <p:spPr bwMode="auto">
            <a:xfrm>
              <a:off x="735806" y="3880648"/>
              <a:ext cx="704055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0000FF"/>
                  </a:solidFill>
                </a:rPr>
                <a:t>想一想：      里应该填什么符号？</a:t>
              </a:r>
              <a:endParaRPr lang="zh-CN" altLang="en-US" sz="3200" b="1">
                <a:solidFill>
                  <a:srgbClr val="0000FF"/>
                </a:solidFill>
              </a:endParaRPr>
            </a:p>
          </p:txBody>
        </p:sp>
        <p:sp>
          <p:nvSpPr>
            <p:cNvPr id="16393" name="椭圆 2"/>
            <p:cNvSpPr>
              <a:spLocks noChangeArrowheads="1"/>
            </p:cNvSpPr>
            <p:nvPr/>
          </p:nvSpPr>
          <p:spPr bwMode="auto">
            <a:xfrm>
              <a:off x="2455274" y="3911260"/>
              <a:ext cx="523576" cy="523551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32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0"/>
          <p:cNvGrpSpPr/>
          <p:nvPr/>
        </p:nvGrpSpPr>
        <p:grpSpPr bwMode="auto">
          <a:xfrm>
            <a:off x="2873375" y="195263"/>
            <a:ext cx="3446463" cy="1077912"/>
            <a:chOff x="3130550" y="1330325"/>
            <a:chExt cx="3446463" cy="1077913"/>
          </a:xfrm>
        </p:grpSpPr>
        <p:grpSp>
          <p:nvGrpSpPr>
            <p:cNvPr id="17450" name="组合 135"/>
            <p:cNvGrpSpPr/>
            <p:nvPr/>
          </p:nvGrpSpPr>
          <p:grpSpPr bwMode="auto">
            <a:xfrm>
              <a:off x="3130550" y="1330325"/>
              <a:ext cx="1503363" cy="1077913"/>
              <a:chOff x="1142586" y="4105364"/>
              <a:chExt cx="1503293" cy="1077218"/>
            </a:xfrm>
          </p:grpSpPr>
          <p:grpSp>
            <p:nvGrpSpPr>
              <p:cNvPr id="17460" name="组合 17"/>
              <p:cNvGrpSpPr/>
              <p:nvPr/>
            </p:nvGrpSpPr>
            <p:grpSpPr bwMode="auto">
              <a:xfrm>
                <a:off x="1866484" y="4105364"/>
                <a:ext cx="779395" cy="1077218"/>
                <a:chOff x="7387539" y="942650"/>
                <a:chExt cx="639713" cy="1077859"/>
              </a:xfrm>
            </p:grpSpPr>
            <p:sp>
              <p:nvSpPr>
                <p:cNvPr id="18" name="矩形 142"/>
                <p:cNvSpPr>
                  <a:spLocks noChangeArrowheads="1"/>
                </p:cNvSpPr>
                <p:nvPr/>
              </p:nvSpPr>
              <p:spPr bwMode="auto">
                <a:xfrm>
                  <a:off x="7387513" y="942650"/>
                  <a:ext cx="639739" cy="10778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5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7466" name="直接连接符 18"/>
                <p:cNvCxnSpPr>
                  <a:cxnSpLocks noChangeShapeType="1"/>
                </p:cNvCxnSpPr>
                <p:nvPr/>
              </p:nvCxnSpPr>
              <p:spPr bwMode="auto">
                <a:xfrm>
                  <a:off x="7559500" y="1482373"/>
                  <a:ext cx="295766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4" name="矩形 17"/>
              <p:cNvSpPr>
                <a:spLocks noChangeArrowheads="1"/>
              </p:cNvSpPr>
              <p:nvPr/>
            </p:nvSpPr>
            <p:spPr bwMode="auto">
              <a:xfrm>
                <a:off x="1555317" y="4351268"/>
                <a:ext cx="673069" cy="5854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+</a:t>
                </a:r>
                <a:endParaRPr lang="zh-CN" altLang="en-US" sz="3200" b="1" kern="0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grpSp>
            <p:nvGrpSpPr>
              <p:cNvPr id="17462" name="组合 17"/>
              <p:cNvGrpSpPr/>
              <p:nvPr/>
            </p:nvGrpSpPr>
            <p:grpSpPr bwMode="auto">
              <a:xfrm>
                <a:off x="1142586" y="4105364"/>
                <a:ext cx="779395" cy="1077218"/>
                <a:chOff x="7457902" y="942650"/>
                <a:chExt cx="639713" cy="1077859"/>
              </a:xfrm>
            </p:grpSpPr>
            <p:sp>
              <p:nvSpPr>
                <p:cNvPr id="16" name="矩形 17"/>
                <p:cNvSpPr>
                  <a:spLocks noChangeArrowheads="1"/>
                </p:cNvSpPr>
                <p:nvPr/>
              </p:nvSpPr>
              <p:spPr bwMode="auto">
                <a:xfrm>
                  <a:off x="7457902" y="942650"/>
                  <a:ext cx="639739" cy="10778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7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7464" name="直接连接符 16"/>
                <p:cNvCxnSpPr>
                  <a:cxnSpLocks noChangeShapeType="1"/>
                </p:cNvCxnSpPr>
                <p:nvPr/>
              </p:nvCxnSpPr>
              <p:spPr bwMode="auto">
                <a:xfrm>
                  <a:off x="7629889" y="1482373"/>
                  <a:ext cx="295766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7451" name="组合 135"/>
            <p:cNvGrpSpPr/>
            <p:nvPr/>
          </p:nvGrpSpPr>
          <p:grpSpPr bwMode="auto">
            <a:xfrm>
              <a:off x="5073650" y="1330325"/>
              <a:ext cx="1503363" cy="1077913"/>
              <a:chOff x="1142586" y="4105364"/>
              <a:chExt cx="1503293" cy="1077218"/>
            </a:xfrm>
          </p:grpSpPr>
          <p:grpSp>
            <p:nvGrpSpPr>
              <p:cNvPr id="17453" name="组合 17"/>
              <p:cNvGrpSpPr/>
              <p:nvPr/>
            </p:nvGrpSpPr>
            <p:grpSpPr bwMode="auto">
              <a:xfrm>
                <a:off x="1866484" y="4105364"/>
                <a:ext cx="779395" cy="1077218"/>
                <a:chOff x="7387539" y="942650"/>
                <a:chExt cx="639713" cy="1077859"/>
              </a:xfrm>
            </p:grpSpPr>
            <p:sp>
              <p:nvSpPr>
                <p:cNvPr id="11" name="矩形 142"/>
                <p:cNvSpPr>
                  <a:spLocks noChangeArrowheads="1"/>
                </p:cNvSpPr>
                <p:nvPr/>
              </p:nvSpPr>
              <p:spPr bwMode="auto">
                <a:xfrm>
                  <a:off x="7387513" y="942650"/>
                  <a:ext cx="639739" cy="10778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7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7459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7559500" y="1482373"/>
                  <a:ext cx="295766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7" name="矩形 17"/>
              <p:cNvSpPr>
                <a:spLocks noChangeArrowheads="1"/>
              </p:cNvSpPr>
              <p:nvPr/>
            </p:nvSpPr>
            <p:spPr bwMode="auto">
              <a:xfrm>
                <a:off x="1555317" y="4351268"/>
                <a:ext cx="673069" cy="5854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kern="0">
                    <a:solidFill>
                      <a:prstClr val="black"/>
                    </a:solidFill>
                    <a:latin typeface="Times New Roman" panose="02020603050405020304"/>
                  </a:rPr>
                  <a:t>+</a:t>
                </a:r>
                <a:endParaRPr lang="zh-CN" altLang="en-US" sz="3200" b="1" kern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grpSp>
            <p:nvGrpSpPr>
              <p:cNvPr id="17455" name="组合 17"/>
              <p:cNvGrpSpPr/>
              <p:nvPr/>
            </p:nvGrpSpPr>
            <p:grpSpPr bwMode="auto">
              <a:xfrm>
                <a:off x="1142586" y="4105364"/>
                <a:ext cx="779395" cy="1077218"/>
                <a:chOff x="7457902" y="942650"/>
                <a:chExt cx="639713" cy="1077859"/>
              </a:xfrm>
            </p:grpSpPr>
            <p:sp>
              <p:nvSpPr>
                <p:cNvPr id="9" name="矩形 17"/>
                <p:cNvSpPr>
                  <a:spLocks noChangeArrowheads="1"/>
                </p:cNvSpPr>
                <p:nvPr/>
              </p:nvSpPr>
              <p:spPr bwMode="auto">
                <a:xfrm>
                  <a:off x="7457902" y="942650"/>
                  <a:ext cx="639739" cy="10778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5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7457" name="直接连接符 9"/>
                <p:cNvCxnSpPr>
                  <a:cxnSpLocks noChangeShapeType="1"/>
                </p:cNvCxnSpPr>
                <p:nvPr/>
              </p:nvCxnSpPr>
              <p:spPr bwMode="auto">
                <a:xfrm>
                  <a:off x="7629889" y="1482373"/>
                  <a:ext cx="295766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5" name="椭圆 2"/>
            <p:cNvSpPr>
              <a:spLocks noChangeArrowheads="1"/>
            </p:cNvSpPr>
            <p:nvPr/>
          </p:nvSpPr>
          <p:spPr bwMode="auto">
            <a:xfrm>
              <a:off x="4597400" y="1603375"/>
              <a:ext cx="523875" cy="522287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ysClr val="windowText" lastClr="000000"/>
              </a:solidFill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defRPr/>
              </a:pPr>
              <a:endParaRPr lang="zh-CN" altLang="en-US" sz="36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17411" name="组合 9"/>
          <p:cNvGrpSpPr/>
          <p:nvPr/>
        </p:nvGrpSpPr>
        <p:grpSpPr bwMode="auto">
          <a:xfrm>
            <a:off x="1766888" y="1444625"/>
            <a:ext cx="6051550" cy="1082675"/>
            <a:chOff x="1985687" y="2627313"/>
            <a:chExt cx="6051172" cy="1082675"/>
          </a:xfrm>
        </p:grpSpPr>
        <p:grpSp>
          <p:nvGrpSpPr>
            <p:cNvPr id="17427" name="组合 8"/>
            <p:cNvGrpSpPr/>
            <p:nvPr/>
          </p:nvGrpSpPr>
          <p:grpSpPr bwMode="auto">
            <a:xfrm>
              <a:off x="1985687" y="2632075"/>
              <a:ext cx="2800350" cy="1077913"/>
              <a:chOff x="4443137" y="1479550"/>
              <a:chExt cx="2800350" cy="1077913"/>
            </a:xfrm>
          </p:grpSpPr>
          <p:sp>
            <p:nvSpPr>
              <p:cNvPr id="34" name="矩形 17"/>
              <p:cNvSpPr>
                <a:spLocks noChangeArrowheads="1"/>
              </p:cNvSpPr>
              <p:nvPr/>
            </p:nvSpPr>
            <p:spPr bwMode="auto">
              <a:xfrm>
                <a:off x="4443137" y="1725613"/>
                <a:ext cx="2800175" cy="585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457200">
                  <a:defRPr/>
                </a:pPr>
                <a:r>
                  <a:rPr lang="en-US" altLang="zh-CN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(</a:t>
                </a:r>
                <a:r>
                  <a:rPr lang="zh-CN" altLang="en-US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     </a:t>
                </a:r>
                <a:r>
                  <a:rPr lang="en-US" altLang="zh-CN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+     ) +</a:t>
                </a:r>
                <a:endParaRPr lang="zh-CN" altLang="en-US" sz="3200" b="1" kern="0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grpSp>
            <p:nvGrpSpPr>
              <p:cNvPr id="17441" name="组合 5"/>
              <p:cNvGrpSpPr/>
              <p:nvPr/>
            </p:nvGrpSpPr>
            <p:grpSpPr bwMode="auto">
              <a:xfrm>
                <a:off x="5308478" y="1479550"/>
                <a:ext cx="779263" cy="1077913"/>
                <a:chOff x="5232278" y="1489075"/>
                <a:chExt cx="779263" cy="1077913"/>
              </a:xfrm>
            </p:grpSpPr>
            <p:sp>
              <p:nvSpPr>
                <p:cNvPr id="42" name="矩形 231"/>
                <p:cNvSpPr>
                  <a:spLocks noChangeArrowheads="1"/>
                </p:cNvSpPr>
                <p:nvPr/>
              </p:nvSpPr>
              <p:spPr bwMode="auto">
                <a:xfrm>
                  <a:off x="5232070" y="1489076"/>
                  <a:ext cx="779414" cy="10779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7449" name="直接连接符 42"/>
                <p:cNvCxnSpPr>
                  <a:cxnSpLocks noChangeShapeType="1"/>
                </p:cNvCxnSpPr>
                <p:nvPr/>
              </p:nvCxnSpPr>
              <p:spPr bwMode="auto">
                <a:xfrm>
                  <a:off x="5441951" y="2028826"/>
                  <a:ext cx="360363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7442" name="组合 6"/>
              <p:cNvGrpSpPr/>
              <p:nvPr/>
            </p:nvGrpSpPr>
            <p:grpSpPr bwMode="auto">
              <a:xfrm>
                <a:off x="6308653" y="1479550"/>
                <a:ext cx="779263" cy="1077913"/>
                <a:chOff x="6003853" y="1498600"/>
                <a:chExt cx="779263" cy="1077913"/>
              </a:xfrm>
            </p:grpSpPr>
            <p:sp>
              <p:nvSpPr>
                <p:cNvPr id="40" name="矩形 231"/>
                <p:cNvSpPr>
                  <a:spLocks noChangeArrowheads="1"/>
                </p:cNvSpPr>
                <p:nvPr/>
              </p:nvSpPr>
              <p:spPr bwMode="auto">
                <a:xfrm>
                  <a:off x="6003532" y="1498601"/>
                  <a:ext cx="779414" cy="10779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7447" name="直接连接符 40"/>
                <p:cNvCxnSpPr>
                  <a:cxnSpLocks noChangeShapeType="1"/>
                </p:cNvCxnSpPr>
                <p:nvPr/>
              </p:nvCxnSpPr>
              <p:spPr bwMode="auto">
                <a:xfrm>
                  <a:off x="6213476" y="2038351"/>
                  <a:ext cx="360363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7443" name="组合 17"/>
              <p:cNvGrpSpPr/>
              <p:nvPr/>
            </p:nvGrpSpPr>
            <p:grpSpPr bwMode="auto">
              <a:xfrm>
                <a:off x="4479926" y="1479550"/>
                <a:ext cx="779263" cy="1077913"/>
                <a:chOff x="7457902" y="942650"/>
                <a:chExt cx="639713" cy="1077859"/>
              </a:xfrm>
            </p:grpSpPr>
            <p:sp>
              <p:nvSpPr>
                <p:cNvPr id="38" name="矩形 17"/>
                <p:cNvSpPr>
                  <a:spLocks noChangeArrowheads="1"/>
                </p:cNvSpPr>
                <p:nvPr/>
              </p:nvSpPr>
              <p:spPr bwMode="auto">
                <a:xfrm>
                  <a:off x="7457673" y="942651"/>
                  <a:ext cx="639837" cy="107785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7445" name="直接连接符 38"/>
                <p:cNvCxnSpPr>
                  <a:cxnSpLocks noChangeShapeType="1"/>
                </p:cNvCxnSpPr>
                <p:nvPr/>
              </p:nvCxnSpPr>
              <p:spPr bwMode="auto">
                <a:xfrm>
                  <a:off x="7629926" y="1482374"/>
                  <a:ext cx="295829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22" name="椭圆 2"/>
            <p:cNvSpPr>
              <a:spLocks noChangeArrowheads="1"/>
            </p:cNvSpPr>
            <p:nvPr/>
          </p:nvSpPr>
          <p:spPr bwMode="auto">
            <a:xfrm>
              <a:off x="4560451" y="2898776"/>
              <a:ext cx="523842" cy="523875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ysClr val="windowText" lastClr="000000"/>
              </a:solidFill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defRPr/>
              </a:pPr>
              <a:endParaRPr lang="zh-CN" altLang="en-US" sz="36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grpSp>
          <p:nvGrpSpPr>
            <p:cNvPr id="17429" name="组合 7"/>
            <p:cNvGrpSpPr/>
            <p:nvPr/>
          </p:nvGrpSpPr>
          <p:grpSpPr bwMode="auto">
            <a:xfrm>
              <a:off x="5032376" y="2627313"/>
              <a:ext cx="3004483" cy="1077913"/>
              <a:chOff x="5422901" y="2789238"/>
              <a:chExt cx="3004483" cy="1077913"/>
            </a:xfrm>
          </p:grpSpPr>
          <p:sp>
            <p:nvSpPr>
              <p:cNvPr id="24" name="矩形 17"/>
              <p:cNvSpPr>
                <a:spLocks noChangeArrowheads="1"/>
              </p:cNvSpPr>
              <p:nvPr/>
            </p:nvSpPr>
            <p:spPr bwMode="auto">
              <a:xfrm>
                <a:off x="6036759" y="3021013"/>
                <a:ext cx="2390625" cy="585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457200">
                  <a:defRPr/>
                </a:pPr>
                <a:r>
                  <a:rPr lang="en-US" altLang="zh-CN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+ (</a:t>
                </a:r>
                <a:r>
                  <a:rPr lang="zh-CN" altLang="en-US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     </a:t>
                </a:r>
                <a:r>
                  <a:rPr lang="en-US" altLang="zh-CN" sz="3200" b="1" kern="0" dirty="0">
                    <a:solidFill>
                      <a:prstClr val="black"/>
                    </a:solidFill>
                    <a:latin typeface="Times New Roman" panose="02020603050405020304"/>
                  </a:rPr>
                  <a:t>+     )</a:t>
                </a:r>
                <a:endParaRPr lang="zh-CN" altLang="en-US" sz="3200" b="1" kern="0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grpSp>
            <p:nvGrpSpPr>
              <p:cNvPr id="17431" name="组合 59"/>
              <p:cNvGrpSpPr/>
              <p:nvPr/>
            </p:nvGrpSpPr>
            <p:grpSpPr bwMode="auto">
              <a:xfrm>
                <a:off x="6413378" y="2789238"/>
                <a:ext cx="779263" cy="1077913"/>
                <a:chOff x="5232278" y="1489075"/>
                <a:chExt cx="779263" cy="1077913"/>
              </a:xfrm>
            </p:grpSpPr>
            <p:sp>
              <p:nvSpPr>
                <p:cNvPr id="32" name="矩形 231"/>
                <p:cNvSpPr>
                  <a:spLocks noChangeArrowheads="1"/>
                </p:cNvSpPr>
                <p:nvPr/>
              </p:nvSpPr>
              <p:spPr bwMode="auto">
                <a:xfrm>
                  <a:off x="5231872" y="1489075"/>
                  <a:ext cx="779414" cy="10779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7439" name="直接连接符 32"/>
                <p:cNvCxnSpPr>
                  <a:cxnSpLocks noChangeShapeType="1"/>
                </p:cNvCxnSpPr>
                <p:nvPr/>
              </p:nvCxnSpPr>
              <p:spPr bwMode="auto">
                <a:xfrm>
                  <a:off x="5441950" y="2028825"/>
                  <a:ext cx="360363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7432" name="组合 62"/>
              <p:cNvGrpSpPr/>
              <p:nvPr/>
            </p:nvGrpSpPr>
            <p:grpSpPr bwMode="auto">
              <a:xfrm>
                <a:off x="7251628" y="2789238"/>
                <a:ext cx="779263" cy="1077913"/>
                <a:chOff x="6003853" y="1498600"/>
                <a:chExt cx="779263" cy="1077913"/>
              </a:xfrm>
            </p:grpSpPr>
            <p:sp>
              <p:nvSpPr>
                <p:cNvPr id="30" name="矩形 231"/>
                <p:cNvSpPr>
                  <a:spLocks noChangeArrowheads="1"/>
                </p:cNvSpPr>
                <p:nvPr/>
              </p:nvSpPr>
              <p:spPr bwMode="auto">
                <a:xfrm>
                  <a:off x="6003345" y="1498600"/>
                  <a:ext cx="779414" cy="10779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7437" name="直接连接符 30"/>
                <p:cNvCxnSpPr>
                  <a:cxnSpLocks noChangeShapeType="1"/>
                </p:cNvCxnSpPr>
                <p:nvPr/>
              </p:nvCxnSpPr>
              <p:spPr bwMode="auto">
                <a:xfrm>
                  <a:off x="6213475" y="2038350"/>
                  <a:ext cx="360363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7433" name="组合 17"/>
              <p:cNvGrpSpPr/>
              <p:nvPr/>
            </p:nvGrpSpPr>
            <p:grpSpPr bwMode="auto">
              <a:xfrm>
                <a:off x="5422901" y="2789238"/>
                <a:ext cx="779263" cy="1077913"/>
                <a:chOff x="7457902" y="942650"/>
                <a:chExt cx="639713" cy="1077859"/>
              </a:xfrm>
            </p:grpSpPr>
            <p:sp>
              <p:nvSpPr>
                <p:cNvPr id="28" name="矩形 17"/>
                <p:cNvSpPr>
                  <a:spLocks noChangeArrowheads="1"/>
                </p:cNvSpPr>
                <p:nvPr/>
              </p:nvSpPr>
              <p:spPr bwMode="auto">
                <a:xfrm>
                  <a:off x="7457519" y="942650"/>
                  <a:ext cx="639837" cy="10778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endPara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zh-CN" altLang="en-US" sz="3200" b="1" baseline="30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7435" name="直接连接符 28"/>
                <p:cNvCxnSpPr>
                  <a:cxnSpLocks noChangeShapeType="1"/>
                </p:cNvCxnSpPr>
                <p:nvPr/>
              </p:nvCxnSpPr>
              <p:spPr bwMode="auto">
                <a:xfrm>
                  <a:off x="7629925" y="1482373"/>
                  <a:ext cx="295829" cy="0"/>
                </a:xfrm>
                <a:prstGeom prst="line">
                  <a:avLst/>
                </a:prstGeom>
                <a:noFill/>
                <a:ln w="28575" algn="ctr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sp>
        <p:nvSpPr>
          <p:cNvPr id="17412" name="Text Box 11"/>
          <p:cNvSpPr txBox="1">
            <a:spLocks noChangeArrowheads="1"/>
          </p:cNvSpPr>
          <p:nvPr/>
        </p:nvSpPr>
        <p:spPr bwMode="auto">
          <a:xfrm>
            <a:off x="4310063" y="407988"/>
            <a:ext cx="684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</a:rPr>
              <a:t>＝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7413" name="Text Box 11"/>
          <p:cNvSpPr txBox="1">
            <a:spLocks noChangeArrowheads="1"/>
          </p:cNvSpPr>
          <p:nvPr/>
        </p:nvSpPr>
        <p:spPr bwMode="auto">
          <a:xfrm>
            <a:off x="4319588" y="1665288"/>
            <a:ext cx="684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</a:rPr>
              <a:t>＝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grpSp>
        <p:nvGrpSpPr>
          <p:cNvPr id="27" name="组合 64"/>
          <p:cNvGrpSpPr/>
          <p:nvPr/>
        </p:nvGrpSpPr>
        <p:grpSpPr bwMode="auto">
          <a:xfrm>
            <a:off x="231775" y="2181225"/>
            <a:ext cx="8597900" cy="2676525"/>
            <a:chOff x="231775" y="2162175"/>
            <a:chExt cx="8597900" cy="2676525"/>
          </a:xfrm>
        </p:grpSpPr>
        <p:grpSp>
          <p:nvGrpSpPr>
            <p:cNvPr id="17415" name="组合 63"/>
            <p:cNvGrpSpPr/>
            <p:nvPr/>
          </p:nvGrpSpPr>
          <p:grpSpPr bwMode="auto">
            <a:xfrm>
              <a:off x="231775" y="2162175"/>
              <a:ext cx="8597900" cy="2676525"/>
              <a:chOff x="155575" y="2428875"/>
              <a:chExt cx="8597900" cy="2676525"/>
            </a:xfrm>
          </p:grpSpPr>
          <p:grpSp>
            <p:nvGrpSpPr>
              <p:cNvPr id="17417" name="组合 12"/>
              <p:cNvGrpSpPr/>
              <p:nvPr/>
            </p:nvGrpSpPr>
            <p:grpSpPr bwMode="auto">
              <a:xfrm>
                <a:off x="387350" y="2877000"/>
                <a:ext cx="8366125" cy="2228400"/>
                <a:chOff x="675" y="3449"/>
                <a:chExt cx="13368" cy="3993"/>
              </a:xfrm>
            </p:grpSpPr>
            <p:sp>
              <p:nvSpPr>
                <p:cNvPr id="57" name="圆角矩形 61"/>
                <p:cNvSpPr/>
                <p:nvPr/>
              </p:nvSpPr>
              <p:spPr>
                <a:xfrm>
                  <a:off x="675" y="3448"/>
                  <a:ext cx="13368" cy="3994"/>
                </a:xfrm>
                <a:prstGeom prst="roundRect">
                  <a:avLst/>
                </a:prstGeom>
                <a:solidFill>
                  <a:srgbClr val="A2BEE1"/>
                </a:solidFill>
                <a:ln w="12700" cap="flat" cmpd="sng" algn="ctr">
                  <a:solidFill>
                    <a:srgbClr val="4A8FC9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8" name="圆角矩形 62"/>
                <p:cNvSpPr/>
                <p:nvPr/>
              </p:nvSpPr>
              <p:spPr>
                <a:xfrm>
                  <a:off x="990" y="3721"/>
                  <a:ext cx="12754" cy="3442"/>
                </a:xfrm>
                <a:prstGeom prst="round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4A8FC9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17418" name="组合 1"/>
              <p:cNvGrpSpPr/>
              <p:nvPr/>
            </p:nvGrpSpPr>
            <p:grpSpPr bwMode="auto">
              <a:xfrm>
                <a:off x="155575" y="3505077"/>
                <a:ext cx="655638" cy="217969"/>
                <a:chOff x="481" y="4453"/>
                <a:chExt cx="1031" cy="306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1207" y="4453"/>
                  <a:ext cx="305" cy="305"/>
                </a:xfrm>
                <a:prstGeom prst="ellipse">
                  <a:avLst/>
                </a:prstGeom>
                <a:solidFill>
                  <a:srgbClr val="9E9F9E"/>
                </a:solidFill>
                <a:ln w="12700" cap="flat" cmpd="sng" algn="ctr">
                  <a:solidFill>
                    <a:srgbClr val="696868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6" name="圆角矩形 60"/>
                <p:cNvSpPr/>
                <p:nvPr/>
              </p:nvSpPr>
              <p:spPr>
                <a:xfrm>
                  <a:off x="481" y="4498"/>
                  <a:ext cx="949" cy="214"/>
                </a:xfrm>
                <a:prstGeom prst="roundRect">
                  <a:avLst>
                    <a:gd name="adj" fmla="val 44107"/>
                  </a:avLst>
                </a:prstGeom>
                <a:gradFill>
                  <a:gsLst>
                    <a:gs pos="0">
                      <a:srgbClr val="9E9F9E"/>
                    </a:gs>
                    <a:gs pos="50000">
                      <a:sysClr val="window" lastClr="FFFFFF"/>
                    </a:gs>
                    <a:gs pos="100000">
                      <a:srgbClr val="9E9F9E"/>
                    </a:gs>
                  </a:gsLst>
                  <a:lin ang="2640000" scaled="0"/>
                </a:gradFill>
                <a:ln w="12700" cap="flat" cmpd="sng" algn="ctr">
                  <a:solidFill>
                    <a:srgbClr val="9D9A99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17419" name="组合 3"/>
              <p:cNvGrpSpPr/>
              <p:nvPr/>
            </p:nvGrpSpPr>
            <p:grpSpPr bwMode="auto">
              <a:xfrm>
                <a:off x="155575" y="4217986"/>
                <a:ext cx="655638" cy="216198"/>
                <a:chOff x="481" y="4453"/>
                <a:chExt cx="1031" cy="306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1207" y="4453"/>
                  <a:ext cx="305" cy="306"/>
                </a:xfrm>
                <a:prstGeom prst="ellipse">
                  <a:avLst/>
                </a:prstGeom>
                <a:solidFill>
                  <a:srgbClr val="9E9F9E"/>
                </a:solidFill>
                <a:ln w="12700" cap="flat" cmpd="sng" algn="ctr">
                  <a:solidFill>
                    <a:srgbClr val="696868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4" name="圆角矩形 58"/>
                <p:cNvSpPr/>
                <p:nvPr/>
              </p:nvSpPr>
              <p:spPr>
                <a:xfrm>
                  <a:off x="481" y="4498"/>
                  <a:ext cx="949" cy="213"/>
                </a:xfrm>
                <a:prstGeom prst="roundRect">
                  <a:avLst>
                    <a:gd name="adj" fmla="val 44107"/>
                  </a:avLst>
                </a:prstGeom>
                <a:gradFill>
                  <a:gsLst>
                    <a:gs pos="0">
                      <a:srgbClr val="9E9F9E"/>
                    </a:gs>
                    <a:gs pos="50000">
                      <a:sysClr val="window" lastClr="FFFFFF"/>
                    </a:gs>
                    <a:gs pos="100000">
                      <a:srgbClr val="9E9F9E"/>
                    </a:gs>
                  </a:gsLst>
                  <a:lin ang="2640000" scaled="0"/>
                </a:gradFill>
                <a:ln w="12700" cap="flat" cmpd="sng" algn="ctr">
                  <a:solidFill>
                    <a:srgbClr val="9D9A99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/>
                    <a:ea typeface="黑体" panose="02010609060101010101" pitchFamily="49" charset="-122"/>
                  </a:endParaRPr>
                </a:p>
              </p:txBody>
            </p:sp>
          </p:grpSp>
          <p:pic>
            <p:nvPicPr>
              <p:cNvPr id="17420" name="图片 15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7893127" y="2428875"/>
                <a:ext cx="810284" cy="1424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8" name="矩形 45"/>
            <p:cNvSpPr>
              <a:spLocks noChangeArrowheads="1"/>
            </p:cNvSpPr>
            <p:nvPr/>
          </p:nvSpPr>
          <p:spPr bwMode="auto">
            <a:xfrm>
              <a:off x="1152525" y="2867025"/>
              <a:ext cx="7086600" cy="17176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indent="82740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457200">
                <a:lnSpc>
                  <a:spcPct val="110000"/>
                </a:lnSpc>
                <a:defRPr/>
              </a:pPr>
              <a:r>
                <a:rPr lang="zh-CN" alt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整数加法的</a:t>
              </a:r>
              <a:r>
                <a:rPr lang="zh-CN" altLang="en-US" sz="3200" b="1" kern="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交换律</a:t>
              </a:r>
              <a:r>
                <a:rPr lang="zh-CN" alt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和</a:t>
              </a:r>
              <a:r>
                <a:rPr lang="zh-CN" altLang="en-US" sz="3200" b="1" kern="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结合律</a:t>
              </a:r>
              <a:r>
                <a:rPr lang="zh-CN" alt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对分数加法同样适用。利用运算定律可以使一些分数计算变得简便。</a:t>
              </a:r>
              <a:endParaRPr lang="en-US" altLang="zh-CN" sz="3200" b="1" kern="0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新课探究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9" name="TextBox 8"/>
          <p:cNvSpPr txBox="1">
            <a:spLocks noChangeArrowheads="1"/>
          </p:cNvSpPr>
          <p:nvPr/>
        </p:nvSpPr>
        <p:spPr bwMode="auto">
          <a:xfrm>
            <a:off x="576263" y="1084263"/>
            <a:ext cx="3203575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打扫卫生。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3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6425" y="1022350"/>
            <a:ext cx="7318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Box 8"/>
          <p:cNvSpPr txBox="1">
            <a:spLocks noChangeArrowheads="1"/>
          </p:cNvSpPr>
          <p:nvPr/>
        </p:nvSpPr>
        <p:spPr bwMode="auto">
          <a:xfrm>
            <a:off x="647700" y="1735138"/>
            <a:ext cx="78486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全班同学中，擦门窗的占     ，擦桌子的占     ，其余的扫地。扫地的同学占全班同学的几分之几？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26" name="Object 12"/>
          <p:cNvGraphicFramePr>
            <a:graphicFrameLocks noChangeAspect="1"/>
          </p:cNvGraphicFramePr>
          <p:nvPr/>
        </p:nvGraphicFramePr>
        <p:xfrm>
          <a:off x="6111875" y="1681163"/>
          <a:ext cx="357188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2" imgW="139700" imgH="393700" progId="">
                  <p:embed/>
                </p:oleObj>
              </mc:Choice>
              <mc:Fallback>
                <p:oleObj name="Equation" r:id="rId2" imgW="139700" imgH="39370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75" y="1681163"/>
                        <a:ext cx="357188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13"/>
          <p:cNvGraphicFramePr>
            <a:graphicFrameLocks noChangeAspect="1"/>
          </p:cNvGraphicFramePr>
          <p:nvPr/>
        </p:nvGraphicFramePr>
        <p:xfrm>
          <a:off x="1633538" y="2406650"/>
          <a:ext cx="38893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4" imgW="152400" imgH="393700" progId="">
                  <p:embed/>
                </p:oleObj>
              </mc:Choice>
              <mc:Fallback>
                <p:oleObj name="Equation" r:id="rId4" imgW="152400" imgH="393700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3538" y="2406650"/>
                        <a:ext cx="388937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90650" y="4003675"/>
            <a:ext cx="6362700" cy="604838"/>
          </a:xfrm>
          <a:prstGeom prst="rect">
            <a:avLst/>
          </a:prstGeom>
          <a:solidFill>
            <a:srgbClr val="FDF2FA"/>
          </a:solidFill>
          <a:ln w="19050">
            <a:solidFill>
              <a:srgbClr val="0000FF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读一读，你知道了哪些数学信息？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19250" y="254000"/>
            <a:ext cx="1420813" cy="584200"/>
          </a:xfrm>
          <a:prstGeom prst="rect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3200" b="1">
                <a:solidFill>
                  <a:srgbClr val="0000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CN" altLang="en-US" dirty="0"/>
              <a:t>方法一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825" y="685800"/>
            <a:ext cx="165735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1835150" y="982663"/>
            <a:ext cx="6489700" cy="652462"/>
          </a:xfrm>
          <a:prstGeom prst="wedgeRoundRectCallout">
            <a:avLst>
              <a:gd name="adj1" fmla="val -54449"/>
              <a:gd name="adj2" fmla="val 3406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3200" b="1" dirty="0">
                <a:latin typeface="+mn-lt"/>
              </a:rPr>
              <a:t>把全班同学的人数看成单位“</a:t>
            </a:r>
            <a:r>
              <a:rPr lang="en-US" altLang="zh-CN" sz="3200" b="1" dirty="0">
                <a:latin typeface="+mn-lt"/>
              </a:rPr>
              <a:t>1</a:t>
            </a:r>
            <a:r>
              <a:rPr lang="zh-CN" altLang="en-US" sz="3200" b="1" dirty="0">
                <a:latin typeface="+mn-lt"/>
              </a:rPr>
              <a:t>”。</a:t>
            </a:r>
            <a:endParaRPr lang="zh-CN" altLang="en-US" sz="3200" b="1" dirty="0">
              <a:latin typeface="+mn-lt"/>
            </a:endParaRPr>
          </a:p>
        </p:txBody>
      </p:sp>
      <p:graphicFrame>
        <p:nvGraphicFramePr>
          <p:cNvPr id="7" name="Object 14"/>
          <p:cNvGraphicFramePr>
            <a:graphicFrameLocks noChangeAspect="1"/>
          </p:cNvGraphicFramePr>
          <p:nvPr/>
        </p:nvGraphicFramePr>
        <p:xfrm>
          <a:off x="2257425" y="1778000"/>
          <a:ext cx="15668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2" imgW="571500" imgH="393700" progId="">
                  <p:embed/>
                </p:oleObj>
              </mc:Choice>
              <mc:Fallback>
                <p:oleObj name="Equation" r:id="rId2" imgW="571500" imgH="393700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425" y="1778000"/>
                        <a:ext cx="1566863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/>
        </p:nvGraphicFramePr>
        <p:xfrm>
          <a:off x="3851275" y="1778000"/>
          <a:ext cx="19843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4" imgW="723900" imgH="393700" progId="">
                  <p:embed/>
                </p:oleObj>
              </mc:Choice>
              <mc:Fallback>
                <p:oleObj name="Equation" r:id="rId4" imgW="723900" imgH="393700" progId="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1778000"/>
                        <a:ext cx="19843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6"/>
          <p:cNvGraphicFramePr>
            <a:graphicFrameLocks noChangeAspect="1"/>
          </p:cNvGraphicFramePr>
          <p:nvPr/>
        </p:nvGraphicFramePr>
        <p:xfrm>
          <a:off x="3859213" y="2803525"/>
          <a:ext cx="13589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6" imgW="495300" imgH="393700" progId="">
                  <p:embed/>
                </p:oleObj>
              </mc:Choice>
              <mc:Fallback>
                <p:oleObj name="Equation" r:id="rId6" imgW="495300" imgH="393700" progId="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9213" y="2803525"/>
                        <a:ext cx="13589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7"/>
          <p:cNvGraphicFramePr>
            <a:graphicFrameLocks noChangeAspect="1"/>
          </p:cNvGraphicFramePr>
          <p:nvPr/>
        </p:nvGraphicFramePr>
        <p:xfrm>
          <a:off x="3851275" y="3827463"/>
          <a:ext cx="9064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8" imgW="330200" imgH="393700" progId="">
                  <p:embed/>
                </p:oleObj>
              </mc:Choice>
              <mc:Fallback>
                <p:oleObj name="Equation" r:id="rId8" imgW="330200" imgH="393700" progId="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3827463"/>
                        <a:ext cx="906463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19250" y="254000"/>
            <a:ext cx="1420813" cy="584200"/>
          </a:xfrm>
          <a:prstGeom prst="rect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3200" b="1">
                <a:solidFill>
                  <a:srgbClr val="0000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CN" altLang="en-US" dirty="0"/>
              <a:t>方法二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6688" y="561975"/>
            <a:ext cx="163512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1547813" y="1058863"/>
            <a:ext cx="4787900" cy="652462"/>
          </a:xfrm>
          <a:prstGeom prst="wedgeRoundRectCallout">
            <a:avLst>
              <a:gd name="adj1" fmla="val 56205"/>
              <a:gd name="adj2" fmla="val 933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3200" b="1" dirty="0">
                <a:latin typeface="+mn-lt"/>
              </a:rPr>
              <a:t>算式中的</a:t>
            </a:r>
            <a:r>
              <a:rPr lang="en-US" altLang="zh-CN" sz="3200" b="1" dirty="0">
                <a:latin typeface="+mn-lt"/>
              </a:rPr>
              <a:t>1</a:t>
            </a:r>
            <a:r>
              <a:rPr lang="zh-CN" altLang="en-US" sz="3200" b="1" dirty="0">
                <a:latin typeface="+mn-lt"/>
              </a:rPr>
              <a:t>可以看成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1547813" y="1779588"/>
          <a:ext cx="1984375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2" imgW="723900" imgH="431800" progId="">
                  <p:embed/>
                </p:oleObj>
              </mc:Choice>
              <mc:Fallback>
                <p:oleObj name="Equation" r:id="rId2" imgW="723900" imgH="4318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1779588"/>
                        <a:ext cx="1984375" cy="118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1"/>
          <p:cNvGraphicFramePr>
            <a:graphicFrameLocks noChangeAspect="1"/>
          </p:cNvGraphicFramePr>
          <p:nvPr/>
        </p:nvGraphicFramePr>
        <p:xfrm>
          <a:off x="3436938" y="1779588"/>
          <a:ext cx="2681287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4" imgW="977900" imgH="431800" progId="">
                  <p:embed/>
                </p:oleObj>
              </mc:Choice>
              <mc:Fallback>
                <p:oleObj name="Equation" r:id="rId4" imgW="977900" imgH="43180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6938" y="1779588"/>
                        <a:ext cx="2681287" cy="118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2"/>
          <p:cNvGraphicFramePr>
            <a:graphicFrameLocks noChangeAspect="1"/>
          </p:cNvGraphicFramePr>
          <p:nvPr/>
        </p:nvGraphicFramePr>
        <p:xfrm>
          <a:off x="3436938" y="2832100"/>
          <a:ext cx="9048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6" imgW="330200" imgH="393700" progId="">
                  <p:embed/>
                </p:oleObj>
              </mc:Choice>
              <mc:Fallback>
                <p:oleObj name="Equation" r:id="rId6" imgW="330200" imgH="39370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6938" y="2832100"/>
                        <a:ext cx="9048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12"/>
          <p:cNvGrpSpPr/>
          <p:nvPr/>
        </p:nvGrpSpPr>
        <p:grpSpPr bwMode="auto">
          <a:xfrm>
            <a:off x="1082675" y="3805238"/>
            <a:ext cx="6669088" cy="1008062"/>
            <a:chOff x="1082102" y="3805640"/>
            <a:chExt cx="6670416" cy="1008000"/>
          </a:xfrm>
        </p:grpSpPr>
        <p:sp>
          <p:nvSpPr>
            <p:cNvPr id="3082" name="矩形 9"/>
            <p:cNvSpPr>
              <a:spLocks noChangeArrowheads="1"/>
            </p:cNvSpPr>
            <p:nvPr/>
          </p:nvSpPr>
          <p:spPr bwMode="auto">
            <a:xfrm>
              <a:off x="1082102" y="4017253"/>
              <a:ext cx="66704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cs typeface="Times New Roman" panose="02020603050405020304" pitchFamily="18" charset="0"/>
                </a:rPr>
                <a:t>答：扫地的同学占全班同学的      。 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graphicFrame>
          <p:nvGraphicFramePr>
            <p:cNvPr id="3077" name="Object 13"/>
            <p:cNvGraphicFramePr>
              <a:graphicFrameLocks noChangeAspect="1"/>
            </p:cNvGraphicFramePr>
            <p:nvPr/>
          </p:nvGraphicFramePr>
          <p:xfrm>
            <a:off x="6516216" y="3805640"/>
            <a:ext cx="585290" cy="10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Equation" r:id="rId8" imgW="228600" imgH="393700" progId="">
                    <p:embed/>
                  </p:oleObj>
                </mc:Choice>
                <mc:Fallback>
                  <p:oleObj name="Equation" r:id="rId8" imgW="228600" imgH="393700" progId="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16216" y="3805640"/>
                          <a:ext cx="585290" cy="1008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31800" y="1276350"/>
            <a:ext cx="82804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观察两种方法的计算顺序，你有什么发现？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1800" y="1979613"/>
            <a:ext cx="82804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你能说说分数加减混合运算的顺序吗？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1800" y="2859088"/>
            <a:ext cx="82804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从左向右依次计算，有括号的要先算括号里面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3200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76375" y="382588"/>
            <a:ext cx="6435725" cy="10779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  <a:buSzPct val="100000"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　   种果树的面积占这片山地面积的几分之几？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1945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7813" y="279400"/>
            <a:ext cx="7270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89013" y="1412875"/>
            <a:ext cx="7165975" cy="348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cca991c9-0fbe-4be7-bcf1-8264ec989d3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947</Words>
  <Application>WPS 演示</Application>
  <PresentationFormat>全屏显示(16:9)</PresentationFormat>
  <Paragraphs>176</Paragraphs>
  <Slides>22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楷体_GB2312</vt:lpstr>
      <vt:lpstr>新宋体</vt:lpstr>
      <vt:lpstr>Times New Roman</vt:lpstr>
      <vt:lpstr>Arial</vt:lpstr>
      <vt:lpstr>楷体</vt:lpstr>
      <vt:lpstr>Arial Unicode MS</vt:lpstr>
      <vt:lpstr>Gulim</vt:lpstr>
      <vt:lpstr>Malgun Gothic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2023-02-09T05:39:31Z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ABBE19CB3EB4463C8664B6AE08FC2F8D</vt:lpwstr>
  </property>
</Properties>
</file>