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3"/>
  </p:handoutMasterIdLst>
  <p:sldIdLst>
    <p:sldId id="329" r:id="rId3"/>
    <p:sldId id="330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45" r:id="rId20"/>
    <p:sldId id="346" r:id="rId21"/>
    <p:sldId id="347" r:id="rId22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13" userDrawn="1">
          <p15:clr>
            <a:srgbClr val="A4A3A4"/>
          </p15:clr>
        </p15:guide>
        <p15:guide id="2" orient="horz" pos="2119" userDrawn="1">
          <p15:clr>
            <a:srgbClr val="A4A3A4"/>
          </p15:clr>
        </p15:guide>
        <p15:guide id="3" pos="431" userDrawn="1">
          <p15:clr>
            <a:srgbClr val="A4A3A4"/>
          </p15:clr>
        </p15:guide>
        <p15:guide id="4" pos="2880" userDrawn="1">
          <p15:clr>
            <a:srgbClr val="A4A3A4"/>
          </p15:clr>
        </p15:guide>
        <p15:guide id="5" pos="53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6926A"/>
    <a:srgbClr val="F9B89E"/>
    <a:srgbClr val="F8FCFF"/>
    <a:srgbClr val="8DC31E"/>
    <a:srgbClr val="548235"/>
    <a:srgbClr val="41B176"/>
    <a:srgbClr val="F49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345" autoAdjust="0"/>
    <p:restoredTop sz="96208" autoAdjust="0"/>
  </p:normalViewPr>
  <p:slideViewPr>
    <p:cSldViewPr>
      <p:cViewPr>
        <p:scale>
          <a:sx n="125" d="100"/>
          <a:sy n="125" d="100"/>
        </p:scale>
        <p:origin x="-1224" y="-474"/>
      </p:cViewPr>
      <p:guideLst>
        <p:guide orient="horz" pos="713"/>
        <p:guide orient="horz" pos="2119"/>
        <p:guide pos="431"/>
        <p:guide pos="2880"/>
        <p:guide pos="53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/>
            </a:lvl1pPr>
          </a:lstStyle>
          <a:p>
            <a:pPr>
              <a:defRPr/>
            </a:pPr>
            <a:fld id="{6217C279-21BA-4B5D-86D5-1C0C5F9E410B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42615D17-EE9E-4901-AD72-F4AF0B84BCA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E2C0D84-E71E-4563-81AB-474DADAE85BD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BF2BD3E7-F8ED-4953-95D0-DE62754E27C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1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fld id="{23C0992E-DB33-43E4-A54A-C1F0F55EF70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25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fld id="{9B6F0220-6A19-4E71-92F5-7A80E1F1584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35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fld id="{228155F6-057A-43BB-A03A-419F99522F0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1">
          <a:blip r:embed="rId8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20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框 1"/>
          <p:cNvSpPr txBox="1">
            <a:spLocks noChangeArrowheads="1"/>
          </p:cNvSpPr>
          <p:nvPr/>
        </p:nvSpPr>
        <p:spPr bwMode="auto">
          <a:xfrm>
            <a:off x="-6856" y="776288"/>
            <a:ext cx="9150856" cy="2172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3200" dirty="0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第五章 方 程</a:t>
            </a:r>
            <a:endParaRPr lang="en-US" altLang="zh-CN" sz="3200" dirty="0">
              <a:latin typeface="华文楷体" pitchFamily="2" charset="-122"/>
              <a:ea typeface="华文楷体" pitchFamily="2" charset="-122"/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48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zh-CN" altLang="en-US" sz="4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字母表示数</a:t>
            </a:r>
            <a:endParaRPr lang="en-US" altLang="zh-CN" sz="48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课</a:t>
            </a:r>
            <a:r>
              <a:rPr lang="zh-CN" altLang="en-US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979613" y="3130550"/>
            <a:ext cx="511333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2" name="副标题 6"/>
          <p:cNvSpPr txBox="1">
            <a:spLocks noChangeArrowheads="1"/>
          </p:cNvSpPr>
          <p:nvPr/>
        </p:nvSpPr>
        <p:spPr bwMode="auto">
          <a:xfrm>
            <a:off x="2814380" y="3227388"/>
            <a:ext cx="3527425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西南师大·五年级数学下册</a:t>
            </a:r>
            <a:endParaRPr lang="zh-CN" altLang="en-US" sz="20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4"/>
          <p:cNvGraphicFramePr>
            <a:graphicFrameLocks noGrp="1"/>
          </p:cNvGraphicFramePr>
          <p:nvPr/>
        </p:nvGraphicFramePr>
        <p:xfrm>
          <a:off x="1619250" y="1660525"/>
          <a:ext cx="6096000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小强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小丽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latin typeface="+mn-lt"/>
                          <a:ea typeface="+mn-ea"/>
                        </a:rPr>
                        <a:t>9</a:t>
                      </a:r>
                      <a:r>
                        <a:rPr lang="zh-CN" altLang="en-US" sz="2400" b="1" dirty="0">
                          <a:latin typeface="+mn-lt"/>
                          <a:ea typeface="+mn-ea"/>
                        </a:rPr>
                        <a:t>岁</a:t>
                      </a:r>
                      <a:endParaRPr lang="zh-CN" altLang="en-US" sz="2400" b="1" dirty="0">
                        <a:latin typeface="+mn-lt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+mn-lt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latin typeface="+mn-lt"/>
                          <a:ea typeface="+mn-ea"/>
                        </a:rPr>
                        <a:t>10</a:t>
                      </a:r>
                      <a:r>
                        <a:rPr lang="zh-CN" altLang="en-US" sz="2400" b="1" dirty="0">
                          <a:latin typeface="+mn-lt"/>
                          <a:ea typeface="+mn-ea"/>
                        </a:rPr>
                        <a:t>岁</a:t>
                      </a:r>
                      <a:endParaRPr lang="zh-CN" altLang="en-US" sz="2400" b="1" dirty="0">
                        <a:latin typeface="+mn-lt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+mn-lt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表格 6"/>
          <p:cNvGraphicFramePr>
            <a:graphicFrameLocks noGrp="1"/>
          </p:cNvGraphicFramePr>
          <p:nvPr/>
        </p:nvGraphicFramePr>
        <p:xfrm>
          <a:off x="1619250" y="3489325"/>
          <a:ext cx="60960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25612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i="1" dirty="0">
                          <a:solidFill>
                            <a:schemeClr val="tx1"/>
                          </a:solidFill>
                        </a:rPr>
                        <a:t>a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岁</a:t>
                      </a:r>
                      <a:endParaRPr lang="zh-CN" altLang="en-US" sz="2400" i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1291" name="文本框 10"/>
          <p:cNvSpPr txBox="1">
            <a:spLocks noChangeArrowheads="1"/>
          </p:cNvSpPr>
          <p:nvPr/>
        </p:nvSpPr>
        <p:spPr bwMode="auto">
          <a:xfrm flipH="1">
            <a:off x="684213" y="1058863"/>
            <a:ext cx="7967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）当小强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岁、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岁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时，小丽多少岁？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5219700" y="2103438"/>
            <a:ext cx="23764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800" b="1">
                <a:solidFill>
                  <a:srgbClr val="FF0000"/>
                </a:solidFill>
              </a:rPr>
              <a:t>9+2=11</a:t>
            </a:r>
            <a:r>
              <a:rPr lang="zh-CN" altLang="en-US" sz="2800" b="1">
                <a:solidFill>
                  <a:srgbClr val="FF0000"/>
                </a:solidFill>
              </a:rPr>
              <a:t>（岁）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121275" y="2571750"/>
            <a:ext cx="25733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800" b="1">
                <a:solidFill>
                  <a:srgbClr val="FF0000"/>
                </a:solidFill>
              </a:rPr>
              <a:t>10+2=12</a:t>
            </a:r>
            <a:r>
              <a:rPr lang="zh-CN" altLang="en-US" sz="2800" b="1">
                <a:solidFill>
                  <a:srgbClr val="FF0000"/>
                </a:solidFill>
              </a:rPr>
              <a:t>（岁）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5219700" y="3455988"/>
            <a:ext cx="182403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800" b="1">
                <a:solidFill>
                  <a:srgbClr val="FF0000"/>
                </a:solidFill>
              </a:rPr>
              <a:t>（</a:t>
            </a:r>
            <a:r>
              <a:rPr lang="en-US" altLang="zh-CN" sz="2800" b="1" i="1">
                <a:solidFill>
                  <a:srgbClr val="FF0000"/>
                </a:solidFill>
              </a:rPr>
              <a:t>a</a:t>
            </a:r>
            <a:r>
              <a:rPr lang="en-US" altLang="zh-CN" sz="2800" b="1">
                <a:solidFill>
                  <a:srgbClr val="FF0000"/>
                </a:solidFill>
              </a:rPr>
              <a:t>+2</a:t>
            </a:r>
            <a:r>
              <a:rPr lang="zh-CN" altLang="en-US" sz="2800" b="1">
                <a:solidFill>
                  <a:srgbClr val="FF0000"/>
                </a:solidFill>
              </a:rPr>
              <a:t>）岁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1"/>
          <p:cNvSpPr txBox="1">
            <a:spLocks noChangeArrowheads="1"/>
          </p:cNvSpPr>
          <p:nvPr/>
        </p:nvSpPr>
        <p:spPr bwMode="auto">
          <a:xfrm flipH="1">
            <a:off x="588963" y="2716213"/>
            <a:ext cx="796607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）如果用</a:t>
            </a:r>
            <a:r>
              <a:rPr lang="en-US" altLang="zh-CN" sz="2800" b="1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表示小丽的年龄，小强的年龄与小丽的年龄之间的数量关系可以表示为：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563938" y="3711575"/>
            <a:ext cx="15382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40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+2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292" name="文本框 12"/>
          <p:cNvSpPr txBox="1">
            <a:spLocks noChangeArrowheads="1"/>
          </p:cNvSpPr>
          <p:nvPr/>
        </p:nvSpPr>
        <p:spPr bwMode="auto">
          <a:xfrm flipH="1">
            <a:off x="606425" y="727075"/>
            <a:ext cx="79676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）当小强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时，小丽多少岁？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 flipH="1">
            <a:off x="1038225" y="1339850"/>
            <a:ext cx="79676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小丽的年龄是（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+2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）岁，当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=15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时，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 flipH="1">
            <a:off x="3054350" y="1920875"/>
            <a:ext cx="33845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+2=15+2=17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（岁）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1"/>
          <p:cNvSpPr txBox="1">
            <a:spLocks noChangeArrowheads="1"/>
          </p:cNvSpPr>
          <p:nvPr/>
        </p:nvSpPr>
        <p:spPr bwMode="auto">
          <a:xfrm flipH="1">
            <a:off x="769938" y="2139950"/>
            <a:ext cx="8064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你还能用字母表示生活中的哪些数量关系？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3315" name="组合 2"/>
          <p:cNvGrpSpPr/>
          <p:nvPr/>
        </p:nvGrpSpPr>
        <p:grpSpPr bwMode="auto">
          <a:xfrm>
            <a:off x="395288" y="771525"/>
            <a:ext cx="2014537" cy="733425"/>
            <a:chOff x="539552" y="389210"/>
            <a:chExt cx="2014019" cy="733547"/>
          </a:xfrm>
        </p:grpSpPr>
        <p:sp>
          <p:nvSpPr>
            <p:cNvPr id="4" name="椭圆 3"/>
            <p:cNvSpPr/>
            <p:nvPr/>
          </p:nvSpPr>
          <p:spPr>
            <a:xfrm rot="21261327">
              <a:off x="563358" y="451133"/>
              <a:ext cx="647533" cy="647808"/>
            </a:xfrm>
            <a:prstGeom prst="ellipse">
              <a:avLst/>
            </a:prstGeom>
            <a:blipFill dpi="0" rotWithShape="1">
              <a:blip r:embed="rId1" cstate="email"/>
              <a:srcRect/>
              <a:stretch>
                <a:fillRect/>
              </a:stretch>
            </a:blip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 rot="884108">
              <a:off x="1225896" y="470169"/>
              <a:ext cx="639244" cy="639244"/>
            </a:xfrm>
            <a:prstGeom prst="ellipse">
              <a:avLst/>
            </a:prstGeom>
            <a:blipFill dpi="0" rotWithShape="1">
              <a:blip r:embed="rId2" cstate="email"/>
              <a:srcRect/>
              <a:stretch>
                <a:fillRect t="27065"/>
              </a:stretch>
            </a:blip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 rot="21438764">
              <a:off x="1877080" y="457652"/>
              <a:ext cx="635018" cy="635018"/>
            </a:xfrm>
            <a:prstGeom prst="ellipse">
              <a:avLst/>
            </a:prstGeom>
            <a:blipFill dpi="0" rotWithShape="1">
              <a:blip r:embed="rId3" cstate="email"/>
              <a:srcRect/>
              <a:stretch>
                <a:fillRect t="53086"/>
              </a:stretch>
            </a:blip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3323" name="文本框 6"/>
            <p:cNvSpPr txBox="1">
              <a:spLocks noChangeArrowheads="1"/>
            </p:cNvSpPr>
            <p:nvPr/>
          </p:nvSpPr>
          <p:spPr bwMode="auto">
            <a:xfrm>
              <a:off x="539552" y="389210"/>
              <a:ext cx="69923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400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试</a:t>
              </a:r>
              <a:endParaRPr lang="zh-CN" altLang="en-US" sz="40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3324" name="文本框 7"/>
            <p:cNvSpPr txBox="1">
              <a:spLocks noChangeArrowheads="1"/>
            </p:cNvSpPr>
            <p:nvPr/>
          </p:nvSpPr>
          <p:spPr bwMode="auto">
            <a:xfrm>
              <a:off x="1206462" y="414871"/>
              <a:ext cx="69762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400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一</a:t>
              </a:r>
              <a:endParaRPr lang="zh-CN" altLang="en-US" sz="40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3325" name="文本框 8"/>
            <p:cNvSpPr txBox="1">
              <a:spLocks noChangeArrowheads="1"/>
            </p:cNvSpPr>
            <p:nvPr/>
          </p:nvSpPr>
          <p:spPr bwMode="auto">
            <a:xfrm>
              <a:off x="1854341" y="389210"/>
              <a:ext cx="69923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400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试</a:t>
              </a:r>
              <a:endParaRPr lang="zh-CN" altLang="en-US" sz="40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92500" y="195263"/>
            <a:ext cx="2374900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文本框 2"/>
          <p:cNvSpPr txBox="1">
            <a:spLocks noChangeArrowheads="1"/>
          </p:cNvSpPr>
          <p:nvPr/>
        </p:nvSpPr>
        <p:spPr bwMode="auto">
          <a:xfrm>
            <a:off x="3697288" y="454025"/>
            <a:ext cx="18319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9DD2B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课堂活动</a:t>
            </a:r>
            <a:endParaRPr lang="zh-CN" altLang="en-US" sz="3200" b="1" dirty="0">
              <a:solidFill>
                <a:srgbClr val="9DD2B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40" name="文本框 3"/>
          <p:cNvSpPr txBox="1">
            <a:spLocks noChangeArrowheads="1"/>
          </p:cNvSpPr>
          <p:nvPr/>
        </p:nvSpPr>
        <p:spPr bwMode="auto">
          <a:xfrm>
            <a:off x="1187450" y="1293813"/>
            <a:ext cx="18367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你说我答。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00113" y="2951163"/>
            <a:ext cx="1517650" cy="187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64388" y="3148013"/>
            <a:ext cx="862012" cy="189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对话气泡: 矩形 9"/>
          <p:cNvSpPr/>
          <p:nvPr/>
        </p:nvSpPr>
        <p:spPr>
          <a:xfrm>
            <a:off x="1979613" y="2068513"/>
            <a:ext cx="3097212" cy="1257300"/>
          </a:xfrm>
          <a:prstGeom prst="wedgeRectCallout">
            <a:avLst>
              <a:gd name="adj1" fmla="val -59519"/>
              <a:gd name="adj2" fmla="val 72305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dirty="0">
                <a:solidFill>
                  <a:schemeClr val="tx1"/>
                </a:solidFill>
              </a:rPr>
              <a:t>火车的速度是汽车的</a:t>
            </a:r>
            <a:r>
              <a:rPr lang="en-US" altLang="zh-CN" sz="2800" b="1" dirty="0">
                <a:solidFill>
                  <a:schemeClr val="tx1"/>
                </a:solidFill>
              </a:rPr>
              <a:t>2</a:t>
            </a:r>
            <a:r>
              <a:rPr lang="zh-CN" altLang="en-US" sz="2800" b="1" dirty="0">
                <a:solidFill>
                  <a:schemeClr val="tx1"/>
                </a:solidFill>
              </a:rPr>
              <a:t>倍，如果用</a:t>
            </a:r>
            <a:r>
              <a:rPr lang="en-US" altLang="zh-CN" sz="2800" b="1" i="1" dirty="0">
                <a:solidFill>
                  <a:schemeClr val="tx1"/>
                </a:solidFill>
              </a:rPr>
              <a:t>v</a:t>
            </a:r>
            <a:r>
              <a:rPr lang="zh-CN" altLang="en-US" sz="2800" b="1" dirty="0">
                <a:solidFill>
                  <a:schemeClr val="tx1"/>
                </a:solidFill>
              </a:rPr>
              <a:t>表示汽车的速度。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sp>
        <p:nvSpPr>
          <p:cNvPr id="11" name="对话气泡: 矩形 10"/>
          <p:cNvSpPr/>
          <p:nvPr/>
        </p:nvSpPr>
        <p:spPr>
          <a:xfrm>
            <a:off x="5364163" y="2068513"/>
            <a:ext cx="2303462" cy="1257300"/>
          </a:xfrm>
          <a:prstGeom prst="wedgeRectCallout">
            <a:avLst>
              <a:gd name="adj1" fmla="val 42183"/>
              <a:gd name="adj2" fmla="val 68660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+mj-ea"/>
                <a:ea typeface="+mj-ea"/>
              </a:rPr>
              <a:t>火车的速度就是</a:t>
            </a:r>
            <a:endParaRPr lang="zh-CN" altLang="en-US" sz="28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6829425" y="2667000"/>
            <a:ext cx="5222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2</a:t>
            </a:r>
            <a:r>
              <a:rPr lang="en-US" altLang="zh-CN" sz="2800" i="1">
                <a:solidFill>
                  <a:srgbClr val="FF0000"/>
                </a:solidFill>
              </a:rPr>
              <a:t>v</a:t>
            </a:r>
            <a:endParaRPr lang="zh-CN" altLang="en-US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088" y="1131888"/>
            <a:ext cx="7715250" cy="32416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1.</a:t>
            </a:r>
            <a:r>
              <a:rPr lang="zh-CN" altLang="zh-CN" sz="2800" b="1" dirty="0">
                <a:latin typeface="+mj-lt"/>
                <a:ea typeface="黑体" panose="02010609060101010101" pitchFamily="49" charset="-122"/>
              </a:rPr>
              <a:t>用字母表示变化的数及</a:t>
            </a:r>
            <a:r>
              <a:rPr lang="zh-CN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数量关系</a:t>
            </a:r>
            <a:r>
              <a:rPr lang="zh-CN" altLang="zh-CN" sz="2800" b="1" dirty="0">
                <a:latin typeface="+mj-lt"/>
                <a:ea typeface="黑体" panose="02010609060101010101" pitchFamily="49" charset="-122"/>
              </a:rPr>
              <a:t>。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2.</a:t>
            </a:r>
            <a:r>
              <a:rPr lang="zh-CN" altLang="zh-CN" sz="2800" b="1" dirty="0">
                <a:latin typeface="+mj-lt"/>
                <a:ea typeface="黑体" panose="02010609060101010101" pitchFamily="49" charset="-122"/>
              </a:rPr>
              <a:t>用字母表示</a:t>
            </a:r>
            <a:r>
              <a:rPr lang="zh-CN" altLang="zh-CN" sz="2800" b="1" dirty="0">
                <a:solidFill>
                  <a:srgbClr val="FF0000"/>
                </a:solidFill>
                <a:latin typeface="+mj-lt"/>
                <a:ea typeface="黑体" panose="02010609060101010101" pitchFamily="49" charset="-122"/>
              </a:rPr>
              <a:t>简写</a:t>
            </a:r>
            <a:r>
              <a:rPr lang="zh-CN" altLang="zh-CN" sz="2800" b="1" dirty="0">
                <a:latin typeface="+mj-lt"/>
                <a:ea typeface="黑体" panose="02010609060101010101" pitchFamily="49" charset="-122"/>
              </a:rPr>
              <a:t>：省略乘号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或用“   ”表示</a:t>
            </a:r>
            <a:r>
              <a:rPr lang="zh-CN" altLang="zh-CN" sz="2800" b="1" dirty="0">
                <a:latin typeface="+mj-lt"/>
                <a:ea typeface="黑体" panose="02010609060101010101" pitchFamily="49" charset="-122"/>
              </a:rPr>
              <a:t>，数字在字母前面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。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3.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同一题目中，不同性质的数量要用不同的字母表示。</a:t>
            </a:r>
            <a:endParaRPr lang="zh-CN" altLang="zh-CN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659563" y="2211388"/>
            <a:ext cx="46037" cy="4603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19475" y="268288"/>
            <a:ext cx="2376488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3681537" y="444551"/>
            <a:ext cx="2174789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chemeClr val="accent1">
                    <a:lumMod val="75000"/>
                    <a:alpha val="8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课后练习</a:t>
            </a:r>
            <a:endParaRPr lang="zh-CN" altLang="en-US" sz="3200" b="1" dirty="0">
              <a:solidFill>
                <a:schemeClr val="accent1">
                  <a:lumMod val="75000"/>
                  <a:alpha val="8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9" name="文本框 3"/>
          <p:cNvSpPr txBox="1">
            <a:spLocks noChangeArrowheads="1"/>
          </p:cNvSpPr>
          <p:nvPr/>
        </p:nvSpPr>
        <p:spPr bwMode="auto">
          <a:xfrm>
            <a:off x="971550" y="1563688"/>
            <a:ext cx="7272338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填一填。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）乘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次船付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元，乘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次船付（    ）元；小明乘了</a:t>
            </a:r>
            <a:r>
              <a:rPr lang="en-US" altLang="zh-CN" sz="2800" b="1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次船，应付（        ）元。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只黑兔，白兔比黑兔少</a:t>
            </a:r>
            <a:r>
              <a:rPr lang="en-US" altLang="zh-CN" sz="2800" b="1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只，白兔有（           ）只。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）小林</a:t>
            </a:r>
            <a:r>
              <a:rPr lang="en-US" altLang="zh-CN" sz="2800" b="1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分走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50m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，平均每分走（       ）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6397625" y="1960563"/>
            <a:ext cx="365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929188" y="2411413"/>
            <a:ext cx="5651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endParaRPr lang="zh-CN" altLang="en-US" sz="2800" b="1" i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492250" y="3233738"/>
            <a:ext cx="8445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12-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zh-CN" altLang="en-US" sz="2800" b="1" i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/>
        </p:nvGraphicFramePr>
        <p:xfrm>
          <a:off x="6762750" y="3606800"/>
          <a:ext cx="363538" cy="665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Equation" r:id="rId2" imgW="215900" imgH="393065" progId="">
                  <p:embed/>
                </p:oleObj>
              </mc:Choice>
              <mc:Fallback>
                <p:oleObj name="Equation" r:id="rId2" imgW="215900" imgH="393065" progId="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62750" y="3606800"/>
                        <a:ext cx="363538" cy="665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"/>
          <p:cNvSpPr txBox="1">
            <a:spLocks noChangeArrowheads="1"/>
          </p:cNvSpPr>
          <p:nvPr/>
        </p:nvSpPr>
        <p:spPr bwMode="auto">
          <a:xfrm>
            <a:off x="1116013" y="771525"/>
            <a:ext cx="755967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下面是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西部少年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的订阅份数与总价的对照表，填一填。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3"/>
          <p:cNvGraphicFramePr>
            <a:graphicFrameLocks noGrp="1"/>
          </p:cNvGraphicFramePr>
          <p:nvPr/>
        </p:nvGraphicFramePr>
        <p:xfrm>
          <a:off x="1619250" y="1924050"/>
          <a:ext cx="6096000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solidFill>
                            <a:schemeClr val="tx1"/>
                          </a:solidFill>
                        </a:rPr>
                        <a:t>单价（元）</a:t>
                      </a:r>
                      <a:endParaRPr lang="zh-CN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solidFill>
                            <a:schemeClr val="tx1"/>
                          </a:solidFill>
                        </a:rPr>
                        <a:t>份数（份）</a:t>
                      </a:r>
                      <a:endParaRPr lang="zh-CN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solidFill>
                            <a:schemeClr val="tx1"/>
                          </a:solidFill>
                        </a:rPr>
                        <a:t>总价（元）</a:t>
                      </a:r>
                      <a:endParaRPr lang="zh-CN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zh-CN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CN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zh-CN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zh-CN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zh-CN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zh-CN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zh-CN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zh-CN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i="1" dirty="0">
                          <a:solidFill>
                            <a:schemeClr val="tx1"/>
                          </a:solidFill>
                        </a:rPr>
                        <a:t>x</a:t>
                      </a:r>
                      <a:endParaRPr lang="zh-CN" altLang="en-US" sz="2400" i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6492875" y="2806700"/>
            <a:ext cx="363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6492875" y="3267075"/>
            <a:ext cx="363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6492875" y="4214813"/>
            <a:ext cx="5429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endParaRPr lang="zh-CN" altLang="en-US" sz="2800" b="1" i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"/>
          <p:cNvSpPr txBox="1">
            <a:spLocks noChangeArrowheads="1"/>
          </p:cNvSpPr>
          <p:nvPr/>
        </p:nvSpPr>
        <p:spPr bwMode="auto">
          <a:xfrm>
            <a:off x="971550" y="842963"/>
            <a:ext cx="7561263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）五（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）班给敬老院送苹果，第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组同学买了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8kg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苹果，第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组同学买了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5kg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苹果。如果每千克苹果</a:t>
            </a:r>
            <a:r>
              <a:rPr lang="en-US" altLang="zh-CN" sz="2800" b="1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元，两组共花费多少元？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916238" y="2284413"/>
            <a:ext cx="31686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+15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=23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（元）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412" name="文本框 3"/>
          <p:cNvSpPr txBox="1">
            <a:spLocks noChangeArrowheads="1"/>
          </p:cNvSpPr>
          <p:nvPr/>
        </p:nvSpPr>
        <p:spPr bwMode="auto">
          <a:xfrm>
            <a:off x="1331913" y="2901950"/>
            <a:ext cx="75612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）当</a:t>
            </a:r>
            <a:r>
              <a:rPr lang="en-US" altLang="zh-CN" sz="2800" b="1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=6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时，两组共花费多少元？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916238" y="3621088"/>
            <a:ext cx="424815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=6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23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=23×6=138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（元）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971550" y="2533650"/>
            <a:ext cx="7112000" cy="11906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000000"/>
                </a:solidFill>
                <a:latin typeface="+mj-lt"/>
                <a:ea typeface="楷体" panose="02010609060101010101" pitchFamily="49" charset="-122"/>
              </a:rPr>
              <a:t>        通过这节课的学习活动，你有什么收获？</a:t>
            </a:r>
            <a:endParaRPr lang="zh-CN" altLang="en-US" sz="3600" b="1" dirty="0">
              <a:solidFill>
                <a:srgbClr val="000000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076325" y="1504950"/>
            <a:ext cx="2038350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436" name="图片 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4213" y="1252538"/>
            <a:ext cx="316547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890713" y="2571750"/>
            <a:ext cx="7239000" cy="132556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>
              <a:lnSpc>
                <a:spcPct val="130000"/>
              </a:lnSpc>
              <a:spcBef>
                <a:spcPts val="0"/>
              </a:spcBef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+mj-lt"/>
                <a:ea typeface="+mj-ea"/>
              </a:rPr>
              <a:t>1.</a:t>
            </a:r>
            <a:r>
              <a:rPr lang="zh-CN" altLang="en-US" sz="3200" b="1" dirty="0">
                <a:solidFill>
                  <a:srgbClr val="000000"/>
                </a:solidFill>
                <a:latin typeface="+mj-lt"/>
                <a:ea typeface="+mj-ea"/>
              </a:rPr>
              <a:t>从课后习题中选取；</a:t>
            </a:r>
            <a:endParaRPr lang="zh-CN" altLang="en-US" sz="3200" b="1" dirty="0">
              <a:solidFill>
                <a:srgbClr val="000000"/>
              </a:solidFill>
              <a:latin typeface="+mj-lt"/>
              <a:ea typeface="+mj-ea"/>
            </a:endParaRPr>
          </a:p>
          <a:p>
            <a:pPr>
              <a:lnSpc>
                <a:spcPct val="130000"/>
              </a:lnSpc>
              <a:spcBef>
                <a:spcPts val="0"/>
              </a:spcBef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+mj-lt"/>
                <a:ea typeface="+mj-ea"/>
              </a:rPr>
              <a:t>2.</a:t>
            </a:r>
            <a:r>
              <a:rPr lang="zh-CN" altLang="en-US" sz="3200" b="1" dirty="0">
                <a:solidFill>
                  <a:srgbClr val="000000"/>
                </a:solidFill>
                <a:latin typeface="+mj-lt"/>
                <a:ea typeface="+mj-ea"/>
              </a:rPr>
              <a:t>完成练习册本课时的习题。</a:t>
            </a:r>
            <a:endParaRPr lang="zh-CN" altLang="en-US" sz="3200" b="1" dirty="0">
              <a:solidFill>
                <a:srgbClr val="000000"/>
              </a:solidFill>
              <a:latin typeface="+mj-lt"/>
              <a:ea typeface="+mj-ea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043113" y="1601788"/>
            <a:ext cx="2038350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9460" name="图片 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93863" y="1347788"/>
            <a:ext cx="3167062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04975" y="206375"/>
            <a:ext cx="6030913" cy="474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对话气泡: 椭圆形 3"/>
          <p:cNvSpPr/>
          <p:nvPr/>
        </p:nvSpPr>
        <p:spPr>
          <a:xfrm>
            <a:off x="1911350" y="1776413"/>
            <a:ext cx="2016125" cy="1200150"/>
          </a:xfrm>
          <a:prstGeom prst="wedgeEllipseCallout">
            <a:avLst>
              <a:gd name="adj1" fmla="val 54292"/>
              <a:gd name="adj2" fmla="val 8951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76" name="文本框 4"/>
          <p:cNvSpPr txBox="1">
            <a:spLocks noChangeArrowheads="1"/>
          </p:cNvSpPr>
          <p:nvPr/>
        </p:nvSpPr>
        <p:spPr bwMode="auto">
          <a:xfrm>
            <a:off x="2195513" y="1782763"/>
            <a:ext cx="16525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乙队铺了多少平方米呢？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对话气泡: 椭圆形 5"/>
          <p:cNvSpPr/>
          <p:nvPr/>
        </p:nvSpPr>
        <p:spPr>
          <a:xfrm>
            <a:off x="1042988" y="3578225"/>
            <a:ext cx="3097212" cy="1371600"/>
          </a:xfrm>
          <a:prstGeom prst="wedgeEllipseCallout">
            <a:avLst>
              <a:gd name="adj1" fmla="val 1670"/>
              <a:gd name="adj2" fmla="val -66016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3078" name="文本框 6"/>
          <p:cNvSpPr txBox="1">
            <a:spLocks noChangeArrowheads="1"/>
          </p:cNvSpPr>
          <p:nvPr/>
        </p:nvSpPr>
        <p:spPr bwMode="auto">
          <a:xfrm>
            <a:off x="1408113" y="3663950"/>
            <a:ext cx="25193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甲队铺了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285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平方米，比乙队的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倍多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平方米。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对话气泡: 椭圆形 7"/>
          <p:cNvSpPr/>
          <p:nvPr/>
        </p:nvSpPr>
        <p:spPr>
          <a:xfrm>
            <a:off x="3937000" y="3427413"/>
            <a:ext cx="2016125" cy="828675"/>
          </a:xfrm>
          <a:prstGeom prst="wedgeEllipseCallout">
            <a:avLst>
              <a:gd name="adj1" fmla="val 54292"/>
              <a:gd name="adj2" fmla="val 8951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80" name="文本框 8"/>
          <p:cNvSpPr txBox="1">
            <a:spLocks noChangeArrowheads="1"/>
          </p:cNvSpPr>
          <p:nvPr/>
        </p:nvSpPr>
        <p:spPr bwMode="auto">
          <a:xfrm>
            <a:off x="4292600" y="3435350"/>
            <a:ext cx="165258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我爸爸今年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35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岁了。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对话气泡: 椭圆形 9"/>
          <p:cNvSpPr/>
          <p:nvPr/>
        </p:nvSpPr>
        <p:spPr>
          <a:xfrm>
            <a:off x="6389688" y="2992438"/>
            <a:ext cx="2286000" cy="1371600"/>
          </a:xfrm>
          <a:prstGeom prst="wedgeEllipseCallout">
            <a:avLst>
              <a:gd name="adj1" fmla="val -57531"/>
              <a:gd name="adj2" fmla="val 1090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82" name="文本框 10"/>
          <p:cNvSpPr txBox="1">
            <a:spLocks noChangeArrowheads="1"/>
          </p:cNvSpPr>
          <p:nvPr/>
        </p:nvSpPr>
        <p:spPr bwMode="auto">
          <a:xfrm>
            <a:off x="6597650" y="3078163"/>
            <a:ext cx="20780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年前你爸爸的岁数是我现在的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倍。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4213" y="842963"/>
            <a:ext cx="8026400" cy="441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对话气泡: 椭圆形 2"/>
          <p:cNvSpPr/>
          <p:nvPr/>
        </p:nvSpPr>
        <p:spPr>
          <a:xfrm>
            <a:off x="1763713" y="1924050"/>
            <a:ext cx="2016125" cy="828675"/>
          </a:xfrm>
          <a:prstGeom prst="wedgeEllipseCallout">
            <a:avLst>
              <a:gd name="adj1" fmla="val 54292"/>
              <a:gd name="adj2" fmla="val 8951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100" name="文本框 3"/>
          <p:cNvSpPr txBox="1">
            <a:spLocks noChangeArrowheads="1"/>
          </p:cNvSpPr>
          <p:nvPr/>
        </p:nvSpPr>
        <p:spPr bwMode="auto">
          <a:xfrm>
            <a:off x="2119313" y="1931988"/>
            <a:ext cx="16510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叔叔，哪边重些？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对话气泡: 椭圆形 4"/>
          <p:cNvSpPr/>
          <p:nvPr/>
        </p:nvSpPr>
        <p:spPr>
          <a:xfrm>
            <a:off x="5076825" y="1947863"/>
            <a:ext cx="1651000" cy="828675"/>
          </a:xfrm>
          <a:prstGeom prst="wedgeEllipseCallout">
            <a:avLst>
              <a:gd name="adj1" fmla="val -58223"/>
              <a:gd name="adj2" fmla="val -2842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102" name="文本框 5"/>
          <p:cNvSpPr txBox="1">
            <a:spLocks noChangeArrowheads="1"/>
          </p:cNvSpPr>
          <p:nvPr/>
        </p:nvSpPr>
        <p:spPr bwMode="auto">
          <a:xfrm>
            <a:off x="5432425" y="1955800"/>
            <a:ext cx="11557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两边一样重。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3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5100" y="149225"/>
            <a:ext cx="2257425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文本框 36"/>
          <p:cNvSpPr txBox="1">
            <a:spLocks noChangeArrowheads="1"/>
          </p:cNvSpPr>
          <p:nvPr/>
        </p:nvSpPr>
        <p:spPr bwMode="auto">
          <a:xfrm>
            <a:off x="339725" y="384175"/>
            <a:ext cx="1831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EF9B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知识回顾</a:t>
            </a:r>
            <a:endParaRPr lang="zh-CN" altLang="en-US" sz="3200" b="1">
              <a:solidFill>
                <a:srgbClr val="EF9B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4" name="文本框 3"/>
          <p:cNvSpPr txBox="1">
            <a:spLocks noChangeArrowheads="1"/>
          </p:cNvSpPr>
          <p:nvPr/>
        </p:nvSpPr>
        <p:spPr bwMode="auto">
          <a:xfrm>
            <a:off x="1008063" y="1098550"/>
            <a:ext cx="712787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我们过去学习运算律是用到了字母表示数，回忆一下，完成下表。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5"/>
          <p:cNvGraphicFramePr>
            <a:graphicFrameLocks noGrp="1"/>
          </p:cNvGraphicFramePr>
          <p:nvPr/>
        </p:nvGraphicFramePr>
        <p:xfrm>
          <a:off x="1524000" y="2039938"/>
          <a:ext cx="6096000" cy="23764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47529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</a:rPr>
                        <a:t>加法交换律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24" marB="4572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i="1" dirty="0" err="1">
                          <a:solidFill>
                            <a:schemeClr val="tx1"/>
                          </a:solidFill>
                          <a:latin typeface="+mn-lt"/>
                          <a:ea typeface="楷体" panose="02010609060101010101" pitchFamily="49" charset="-122"/>
                        </a:rPr>
                        <a:t>a+b</a:t>
                      </a:r>
                      <a:r>
                        <a:rPr lang="en-US" altLang="zh-CN" sz="2400" b="1" i="1" dirty="0">
                          <a:solidFill>
                            <a:schemeClr val="tx1"/>
                          </a:solidFill>
                          <a:latin typeface="+mn-lt"/>
                          <a:ea typeface="楷体" panose="02010609060101010101" pitchFamily="49" charset="-122"/>
                        </a:rPr>
                        <a:t>=</a:t>
                      </a:r>
                      <a:r>
                        <a:rPr lang="en-US" altLang="zh-CN" sz="2400" b="1" i="1" dirty="0" err="1">
                          <a:solidFill>
                            <a:schemeClr val="tx1"/>
                          </a:solidFill>
                          <a:latin typeface="+mn-lt"/>
                          <a:ea typeface="楷体" panose="02010609060101010101" pitchFamily="49" charset="-122"/>
                        </a:rPr>
                        <a:t>b+a</a:t>
                      </a:r>
                      <a:endParaRPr lang="zh-CN" altLang="en-US" sz="2400" b="1" i="1" dirty="0">
                        <a:solidFill>
                          <a:schemeClr val="tx1"/>
                        </a:solidFill>
                        <a:latin typeface="+mn-lt"/>
                        <a:ea typeface="楷体" panose="02010609060101010101" pitchFamily="49" charset="-122"/>
                      </a:endParaRPr>
                    </a:p>
                  </a:txBody>
                  <a:tcPr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7529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</a:rPr>
                        <a:t>加法结合律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24" marB="4572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7529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</a:rPr>
                        <a:t>乘法交换律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24" marB="4572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7529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</a:rPr>
                        <a:t>乘法结合律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24" marB="4572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7529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</a:rPr>
                        <a:t>乘法分配律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24" marB="4572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5076825" y="2544763"/>
            <a:ext cx="21510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a+b+c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=a+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b+c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5354638" y="2981325"/>
            <a:ext cx="15938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i="1" dirty="0" err="1">
                <a:solidFill>
                  <a:srgbClr val="FF0000"/>
                </a:solidFill>
                <a:ea typeface="楷体" panose="02010609060101010101" pitchFamily="49" charset="-122"/>
              </a:rPr>
              <a:t>a</a:t>
            </a:r>
            <a:r>
              <a:rPr lang="en-US" altLang="zh-CN" sz="2400" b="1" dirty="0" err="1">
                <a:solidFill>
                  <a:srgbClr val="FF0000"/>
                </a:solidFill>
                <a:ea typeface="楷体" panose="02010609060101010101" pitchFamily="49" charset="-122"/>
              </a:rPr>
              <a:t>×</a:t>
            </a:r>
            <a:r>
              <a:rPr lang="en-US" altLang="zh-CN" sz="2400" b="1" i="1" dirty="0" err="1">
                <a:solidFill>
                  <a:srgbClr val="FF0000"/>
                </a:solidFill>
                <a:ea typeface="楷体" panose="02010609060101010101" pitchFamily="49" charset="-122"/>
              </a:rPr>
              <a:t>b</a:t>
            </a:r>
            <a:r>
              <a:rPr lang="en-US" altLang="zh-CN" sz="2400" b="1" i="1" dirty="0">
                <a:solidFill>
                  <a:srgbClr val="FF0000"/>
                </a:solidFill>
                <a:ea typeface="楷体" panose="02010609060101010101" pitchFamily="49" charset="-122"/>
              </a:rPr>
              <a:t>=</a:t>
            </a:r>
            <a:r>
              <a:rPr lang="en-US" altLang="zh-CN" sz="2400" b="1" i="1" dirty="0" err="1">
                <a:solidFill>
                  <a:srgbClr val="FF0000"/>
                </a:solidFill>
                <a:ea typeface="楷体" panose="02010609060101010101" pitchFamily="49" charset="-122"/>
              </a:rPr>
              <a:t>b</a:t>
            </a:r>
            <a:r>
              <a:rPr lang="en-US" altLang="zh-CN" sz="2400" b="1" dirty="0" err="1">
                <a:solidFill>
                  <a:srgbClr val="FF0000"/>
                </a:solidFill>
                <a:ea typeface="楷体" panose="02010609060101010101" pitchFamily="49" charset="-122"/>
              </a:rPr>
              <a:t>×</a:t>
            </a:r>
            <a:r>
              <a:rPr lang="en-US" altLang="zh-CN" sz="2400" b="1" i="1" dirty="0" err="1">
                <a:solidFill>
                  <a:srgbClr val="FF0000"/>
                </a:solidFill>
                <a:ea typeface="楷体" panose="02010609060101010101" pitchFamily="49" charset="-122"/>
              </a:rPr>
              <a:t>a</a:t>
            </a:r>
            <a:endParaRPr lang="zh-CN" altLang="en-US" sz="2400" b="1" i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4852988" y="3509963"/>
            <a:ext cx="27670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dirty="0" err="1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en-US" altLang="zh-CN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b="1" dirty="0" err="1">
                <a:solidFill>
                  <a:srgbClr val="FF0000"/>
                </a:solidFill>
                <a:ea typeface="楷体" panose="02010609060101010101" pitchFamily="49" charset="-122"/>
              </a:rPr>
              <a:t>×</a:t>
            </a:r>
            <a:r>
              <a:rPr lang="en-US" altLang="zh-CN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=a</a:t>
            </a:r>
            <a:r>
              <a:rPr lang="en-US" altLang="zh-CN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×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400" b="1" dirty="0" err="1">
                <a:solidFill>
                  <a:srgbClr val="FF0000"/>
                </a:solidFill>
                <a:ea typeface="楷体" panose="02010609060101010101" pitchFamily="49" charset="-122"/>
              </a:rPr>
              <a:t>×</a:t>
            </a:r>
            <a:r>
              <a:rPr lang="en-US" altLang="zh-CN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4987925" y="3943350"/>
            <a:ext cx="24971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×(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b="1" i="1" dirty="0">
                <a:solidFill>
                  <a:srgbClr val="FF0000"/>
                </a:solidFill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+</a:t>
            </a:r>
            <a:r>
              <a:rPr lang="en-US" altLang="zh-CN" sz="2400" b="1" i="1" dirty="0">
                <a:solidFill>
                  <a:srgbClr val="FF0000"/>
                </a:solidFill>
                <a:ea typeface="楷体" panose="02010609060101010101" pitchFamily="49" charset="-122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en-US" altLang="zh-CN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en-US" altLang="zh-CN" sz="2400" b="1" dirty="0" err="1">
                <a:solidFill>
                  <a:srgbClr val="FF0000"/>
                </a:solidFill>
                <a:ea typeface="楷体" panose="02010609060101010101" pitchFamily="49" charset="-122"/>
              </a:rPr>
              <a:t>+</a:t>
            </a:r>
            <a:r>
              <a:rPr lang="en-US" altLang="zh-CN" sz="2400" b="1" i="1" dirty="0" err="1">
                <a:solidFill>
                  <a:srgbClr val="FF0000"/>
                </a:solidFill>
                <a:ea typeface="楷体" panose="02010609060101010101" pitchFamily="49" charset="-122"/>
              </a:rPr>
              <a:t>a</a:t>
            </a:r>
            <a:r>
              <a:rPr lang="en-US" altLang="zh-CN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endParaRPr lang="zh-CN" altLang="en-US" sz="24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1403350" y="4497388"/>
            <a:ext cx="66770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E62D8B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生活中还有哪些地方用到了字母表示数？</a:t>
            </a:r>
            <a:endParaRPr lang="zh-CN" altLang="en-US" sz="2800" b="1">
              <a:solidFill>
                <a:srgbClr val="E62D8B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9388" y="771525"/>
            <a:ext cx="8531225" cy="377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47" name="组合 4"/>
          <p:cNvGrpSpPr/>
          <p:nvPr/>
        </p:nvGrpSpPr>
        <p:grpSpPr bwMode="auto">
          <a:xfrm>
            <a:off x="179388" y="771525"/>
            <a:ext cx="1009650" cy="700088"/>
            <a:chOff x="2621276" y="1196658"/>
            <a:chExt cx="1303024" cy="904878"/>
          </a:xfrm>
        </p:grpSpPr>
        <p:pic>
          <p:nvPicPr>
            <p:cNvPr id="6150" name="图片 4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21276" y="1196658"/>
              <a:ext cx="1303024" cy="9048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文本框 5"/>
            <p:cNvSpPr txBox="1"/>
            <p:nvPr/>
          </p:nvSpPr>
          <p:spPr>
            <a:xfrm>
              <a:off x="3069958" y="1200762"/>
              <a:ext cx="504000" cy="75919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en-US" altLang="zh-CN" sz="32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zh-CN" altLang="en-US" sz="3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对话气泡: 矩形 6"/>
          <p:cNvSpPr/>
          <p:nvPr/>
        </p:nvSpPr>
        <p:spPr>
          <a:xfrm>
            <a:off x="250825" y="2989263"/>
            <a:ext cx="2160588" cy="1387475"/>
          </a:xfrm>
          <a:prstGeom prst="wedgeRectCallout">
            <a:avLst>
              <a:gd name="adj1" fmla="val 63389"/>
              <a:gd name="adj2" fmla="val 5928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800" dirty="0">
                <a:solidFill>
                  <a:schemeClr val="tx1"/>
                </a:solidFill>
              </a:rPr>
              <a:t>1</a:t>
            </a:r>
            <a:r>
              <a:rPr lang="zh-CN" altLang="en-US" sz="2800" dirty="0">
                <a:solidFill>
                  <a:schemeClr val="tx1"/>
                </a:solidFill>
              </a:rPr>
              <a:t>只青蛙</a:t>
            </a:r>
            <a:r>
              <a:rPr lang="en-US" altLang="zh-CN" sz="2800" dirty="0">
                <a:solidFill>
                  <a:schemeClr val="tx1"/>
                </a:solidFill>
              </a:rPr>
              <a:t>4</a:t>
            </a:r>
            <a:r>
              <a:rPr lang="zh-CN" altLang="en-US" sz="2800" dirty="0">
                <a:solidFill>
                  <a:schemeClr val="tx1"/>
                </a:solidFill>
              </a:rPr>
              <a:t>条腿，</a:t>
            </a:r>
            <a:r>
              <a:rPr lang="en-US" altLang="zh-CN" sz="2800" dirty="0">
                <a:solidFill>
                  <a:schemeClr val="tx1"/>
                </a:solidFill>
              </a:rPr>
              <a:t>2</a:t>
            </a:r>
            <a:r>
              <a:rPr lang="zh-CN" altLang="en-US" sz="2800" dirty="0">
                <a:solidFill>
                  <a:schemeClr val="tx1"/>
                </a:solidFill>
              </a:rPr>
              <a:t>只青蛙</a:t>
            </a:r>
            <a:r>
              <a:rPr lang="en-US" altLang="zh-CN" sz="2800" dirty="0">
                <a:solidFill>
                  <a:schemeClr val="tx1"/>
                </a:solidFill>
              </a:rPr>
              <a:t>8</a:t>
            </a:r>
            <a:r>
              <a:rPr lang="zh-CN" altLang="en-US" sz="2800" dirty="0">
                <a:solidFill>
                  <a:schemeClr val="tx1"/>
                </a:solidFill>
              </a:rPr>
              <a:t>条腿</a:t>
            </a:r>
            <a:r>
              <a:rPr lang="en-US" altLang="zh-CN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对话气泡: 矩形 7"/>
          <p:cNvSpPr/>
          <p:nvPr/>
        </p:nvSpPr>
        <p:spPr>
          <a:xfrm>
            <a:off x="6732588" y="3219450"/>
            <a:ext cx="1822450" cy="1028700"/>
          </a:xfrm>
          <a:prstGeom prst="wedgeRectCallout">
            <a:avLst>
              <a:gd name="adj1" fmla="val -68411"/>
              <a:gd name="adj2" fmla="val 9574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800" i="1" dirty="0">
                <a:solidFill>
                  <a:schemeClr val="tx1"/>
                </a:solidFill>
              </a:rPr>
              <a:t>x</a:t>
            </a:r>
            <a:r>
              <a:rPr lang="zh-CN" altLang="en-US" sz="2800" dirty="0">
                <a:solidFill>
                  <a:schemeClr val="tx1"/>
                </a:solidFill>
              </a:rPr>
              <a:t>只青蛙多少条腿？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1"/>
          <p:cNvSpPr>
            <a:spLocks noChangeArrowheads="1"/>
          </p:cNvSpPr>
          <p:nvPr/>
        </p:nvSpPr>
        <p:spPr bwMode="auto">
          <a:xfrm>
            <a:off x="1368425" y="1327150"/>
            <a:ext cx="6407150" cy="337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数青蛙 </a:t>
            </a:r>
            <a:endParaRPr lang="en-US" altLang="zh-CN" sz="2800" b="1" dirty="0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一只青蛙一张嘴， 两只眼睛四条腿，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扑通一声跳下水；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两只青蛙两张嘴，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四只眼睛八条腿， </a:t>
            </a:r>
            <a:r>
              <a:rPr lang="zh-CN" altLang="en-US" sz="28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扑通扑通跳下水；</a:t>
            </a:r>
            <a:endParaRPr lang="zh-CN" altLang="en-US" sz="2800" b="1" dirty="0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三只青蛙三张嘴， 六只眼睛十二条腿，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扑通扑通扑通跳下水；</a:t>
            </a:r>
            <a:endParaRPr lang="zh-CN" altLang="en-US" sz="2800" b="1" dirty="0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03848" y="267494"/>
            <a:ext cx="262123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5400" b="1" dirty="0">
                <a:ln w="12700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pattFill prst="ltDnDiag">
                  <a:fgClr>
                    <a:schemeClr val="accent4">
                      <a:lumMod val="40000"/>
                      <a:lumOff val="60000"/>
                    </a:schemeClr>
                  </a:fgClr>
                  <a:bgClr>
                    <a:schemeClr val="bg1"/>
                  </a:bgClr>
                </a:pattFill>
                <a:latin typeface="楷体" panose="02010609060101010101" pitchFamily="49" charset="-122"/>
                <a:ea typeface="楷体" panose="02010609060101010101" pitchFamily="49" charset="-122"/>
              </a:rPr>
              <a:t> 唱儿歌</a:t>
            </a:r>
            <a:endParaRPr lang="zh-CN" altLang="en-US" sz="5400" b="1" dirty="0">
              <a:ln w="12700">
                <a:solidFill>
                  <a:schemeClr val="accent2">
                    <a:lumMod val="75000"/>
                  </a:schemeClr>
                </a:solidFill>
                <a:prstDash val="solid"/>
              </a:ln>
              <a:pattFill prst="ltDnDiag">
                <a:fgClr>
                  <a:schemeClr val="accent4">
                    <a:lumMod val="40000"/>
                    <a:lumOff val="60000"/>
                  </a:schemeClr>
                </a:fgClr>
                <a:bgClr>
                  <a:schemeClr val="bg1"/>
                </a:bgClr>
              </a:patt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2" name="图片 5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933794">
            <a:off x="2422525" y="347663"/>
            <a:ext cx="1062038" cy="763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2"/>
          <p:cNvGraphicFramePr>
            <a:graphicFrameLocks noGrp="1"/>
          </p:cNvGraphicFramePr>
          <p:nvPr/>
        </p:nvGraphicFramePr>
        <p:xfrm>
          <a:off x="1187450" y="628650"/>
          <a:ext cx="7153275" cy="259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84425"/>
                <a:gridCol w="2656532"/>
                <a:gridCol w="2112318"/>
              </a:tblGrid>
              <a:tr h="46085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青蛙只数（只）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</a:txBody>
                  <a:tcPr marL="91447" marR="9144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腿的条数（条）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</a:txBody>
                  <a:tcPr marL="91447" marR="9144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</a:txBody>
                  <a:tcPr marL="91447" marR="9144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6085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1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</a:txBody>
                  <a:tcPr marL="91447" marR="9144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</a:txBody>
                  <a:tcPr marL="91447" marR="9144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</a:txBody>
                  <a:tcPr marL="91447" marR="9144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6085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2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</a:txBody>
                  <a:tcPr marL="91447" marR="9144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</a:txBody>
                  <a:tcPr marL="91447" marR="9144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</a:txBody>
                  <a:tcPr marL="91447" marR="9144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6085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6085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i="1" dirty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x</a:t>
                      </a:r>
                      <a:endParaRPr lang="zh-CN" altLang="en-US" sz="2800" i="1" dirty="0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</a:txBody>
                  <a:tcPr marL="91447" marR="91447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i="1" dirty="0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</a:txBody>
                  <a:tcPr marL="91447" marR="9144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</a:txBody>
                  <a:tcPr marL="91447" marR="9144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68313" y="3292475"/>
            <a:ext cx="7980362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在含有字母的式子中，数和字母、字母和字母之间的乘号可以记作“   ”，也可以不写，数通常写在字母的前面。如：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572000" y="3984625"/>
            <a:ext cx="46038" cy="4603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427538" y="4117975"/>
            <a:ext cx="33353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×4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写作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 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或者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x</a:t>
            </a:r>
            <a:endParaRPr lang="zh-CN" altLang="en-US" sz="28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192838" y="4371975"/>
            <a:ext cx="46037" cy="4603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804025" y="1157288"/>
            <a:ext cx="8001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</a:rPr>
              <a:t>1</a:t>
            </a:r>
            <a:r>
              <a:rPr lang="zh-CN" altLang="en-US" sz="2400" b="1">
                <a:solidFill>
                  <a:srgbClr val="FF0000"/>
                </a:solidFill>
              </a:rPr>
              <a:t>个</a:t>
            </a:r>
            <a:r>
              <a:rPr lang="en-US" altLang="zh-CN" sz="2400" b="1">
                <a:solidFill>
                  <a:srgbClr val="FF0000"/>
                </a:solidFill>
              </a:rPr>
              <a:t>4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804025" y="1651000"/>
            <a:ext cx="800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</a:rPr>
              <a:t>2</a:t>
            </a:r>
            <a:r>
              <a:rPr lang="zh-CN" altLang="en-US" sz="2400" b="1">
                <a:solidFill>
                  <a:srgbClr val="FF0000"/>
                </a:solidFill>
              </a:rPr>
              <a:t>个</a:t>
            </a:r>
            <a:r>
              <a:rPr lang="en-US" altLang="zh-CN" sz="2400" b="1">
                <a:solidFill>
                  <a:srgbClr val="FF0000"/>
                </a:solidFill>
              </a:rPr>
              <a:t>4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864350" y="2725738"/>
            <a:ext cx="8016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 i="1">
                <a:solidFill>
                  <a:srgbClr val="FF0000"/>
                </a:solidFill>
              </a:rPr>
              <a:t>x</a:t>
            </a:r>
            <a:r>
              <a:rPr lang="zh-CN" altLang="en-US" sz="2400" b="1">
                <a:solidFill>
                  <a:srgbClr val="FF0000"/>
                </a:solidFill>
              </a:rPr>
              <a:t>个</a:t>
            </a:r>
            <a:r>
              <a:rPr lang="en-US" altLang="zh-CN" sz="2400" b="1">
                <a:solidFill>
                  <a:srgbClr val="FF0000"/>
                </a:solidFill>
              </a:rPr>
              <a:t>4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562475" y="1163638"/>
            <a:ext cx="3397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</a:rPr>
              <a:t>4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4584700" y="1704975"/>
            <a:ext cx="3381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</a:rPr>
              <a:t>8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4506913" y="2725738"/>
            <a:ext cx="4937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</a:rPr>
              <a:t>4</a:t>
            </a:r>
            <a:r>
              <a:rPr lang="en-US" altLang="zh-CN" sz="2400" b="1" i="1">
                <a:solidFill>
                  <a:srgbClr val="FF0000"/>
                </a:solidFill>
              </a:rPr>
              <a:t>x</a:t>
            </a:r>
            <a:endParaRPr lang="zh-CN" altLang="en-US" sz="2400" b="1" i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7" grpId="0" animBg="1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1"/>
          <p:cNvSpPr txBox="1">
            <a:spLocks noChangeArrowheads="1"/>
          </p:cNvSpPr>
          <p:nvPr/>
        </p:nvSpPr>
        <p:spPr bwMode="auto">
          <a:xfrm>
            <a:off x="528638" y="1266825"/>
            <a:ext cx="85312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只青蛙</a:t>
            </a:r>
            <a:r>
              <a:rPr lang="en-US" altLang="zh-CN" sz="2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只眼，</a:t>
            </a:r>
            <a:r>
              <a:rPr lang="en-US" altLang="zh-CN" sz="2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只青蛙</a:t>
            </a:r>
            <a:r>
              <a:rPr lang="en-US" altLang="zh-CN" sz="2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只眼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600" b="1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zh-CN" altLang="en-US" sz="2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只青蛙              只眼。</a:t>
            </a:r>
            <a:endParaRPr lang="zh-CN" altLang="en-US" sz="26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表格 2"/>
          <p:cNvGraphicFramePr>
            <a:graphicFrameLocks noGrp="1"/>
          </p:cNvGraphicFramePr>
          <p:nvPr/>
        </p:nvGraphicFramePr>
        <p:xfrm>
          <a:off x="1042988" y="1978025"/>
          <a:ext cx="7296150" cy="259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2050"/>
                <a:gridCol w="2824119"/>
                <a:gridCol w="2039981"/>
              </a:tblGrid>
              <a:tr h="46085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青蛙只数（只）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</a:txBody>
                  <a:tcPr marL="91433" marR="9143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眼睛的只数（只）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</a:txBody>
                  <a:tcPr marL="91433" marR="9143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</a:txBody>
                  <a:tcPr marL="91433" marR="9143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6085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1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</a:txBody>
                  <a:tcPr marL="91433" marR="9143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</a:txBody>
                  <a:tcPr marL="91433" marR="9143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</a:txBody>
                  <a:tcPr marL="91433" marR="9143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6085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2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</a:txBody>
                  <a:tcPr marL="91433" marR="9143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</a:txBody>
                  <a:tcPr marL="91433" marR="9143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</a:txBody>
                  <a:tcPr marL="91433" marR="9143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6085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…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</a:txBody>
                  <a:tcPr marL="91433" marR="9143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…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</a:txBody>
                  <a:tcPr marL="91433" marR="9143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…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</a:txBody>
                  <a:tcPr marL="91433" marR="9143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6085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i="1" dirty="0">
                          <a:solidFill>
                            <a:schemeClr val="tx1"/>
                          </a:solidFill>
                          <a:latin typeface="+mn-lt"/>
                          <a:ea typeface="+mn-ea"/>
                        </a:rPr>
                        <a:t>y</a:t>
                      </a:r>
                      <a:endParaRPr lang="zh-CN" altLang="en-US" sz="2800" i="1" dirty="0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</a:txBody>
                  <a:tcPr marL="91433" marR="9143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i="1" dirty="0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</a:txBody>
                  <a:tcPr marL="91433" marR="9143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dirty="0">
                        <a:solidFill>
                          <a:schemeClr val="tx1"/>
                        </a:solidFill>
                        <a:latin typeface="+mn-lt"/>
                        <a:ea typeface="+mn-ea"/>
                      </a:endParaRPr>
                    </a:p>
                  </a:txBody>
                  <a:tcPr marL="91433" marR="9143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6788150" y="2505075"/>
            <a:ext cx="8159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</a:rPr>
              <a:t>1</a:t>
            </a:r>
            <a:r>
              <a:rPr lang="zh-CN" altLang="en-US" sz="2400" b="1">
                <a:solidFill>
                  <a:srgbClr val="FF0000"/>
                </a:solidFill>
              </a:rPr>
              <a:t>个</a:t>
            </a:r>
            <a:r>
              <a:rPr lang="en-US" altLang="zh-CN" sz="2400" b="1">
                <a:solidFill>
                  <a:srgbClr val="FF0000"/>
                </a:solidFill>
              </a:rPr>
              <a:t>2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6788150" y="3000375"/>
            <a:ext cx="8159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</a:rPr>
              <a:t>2</a:t>
            </a:r>
            <a:r>
              <a:rPr lang="zh-CN" altLang="en-US" sz="2400" b="1">
                <a:solidFill>
                  <a:srgbClr val="FF0000"/>
                </a:solidFill>
              </a:rPr>
              <a:t>个</a:t>
            </a:r>
            <a:r>
              <a:rPr lang="en-US" altLang="zh-CN" sz="2400" b="1">
                <a:solidFill>
                  <a:srgbClr val="FF0000"/>
                </a:solidFill>
              </a:rPr>
              <a:t>2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6848475" y="4075113"/>
            <a:ext cx="8175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400" b="1" i="1">
                <a:solidFill>
                  <a:srgbClr val="FF0000"/>
                </a:solidFill>
              </a:rPr>
              <a:t>y</a:t>
            </a:r>
            <a:r>
              <a:rPr lang="zh-CN" altLang="en-US" sz="2400" b="1">
                <a:solidFill>
                  <a:srgbClr val="FF0000"/>
                </a:solidFill>
              </a:rPr>
              <a:t>个</a:t>
            </a:r>
            <a:r>
              <a:rPr lang="en-US" altLang="zh-CN" sz="2400" b="1">
                <a:solidFill>
                  <a:srgbClr val="FF0000"/>
                </a:solidFill>
              </a:rPr>
              <a:t>2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9246" name="矩形 13"/>
          <p:cNvSpPr>
            <a:spLocks noChangeArrowheads="1"/>
          </p:cNvSpPr>
          <p:nvPr/>
        </p:nvSpPr>
        <p:spPr bwMode="auto">
          <a:xfrm>
            <a:off x="4556125" y="2513013"/>
            <a:ext cx="3460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</a:rPr>
              <a:t>2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9247" name="矩形 14"/>
          <p:cNvSpPr>
            <a:spLocks noChangeArrowheads="1"/>
          </p:cNvSpPr>
          <p:nvPr/>
        </p:nvSpPr>
        <p:spPr bwMode="auto">
          <a:xfrm>
            <a:off x="4578350" y="3052763"/>
            <a:ext cx="3444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</a:rPr>
              <a:t>4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497388" y="4075113"/>
            <a:ext cx="5032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</a:rPr>
              <a:t>2</a:t>
            </a:r>
            <a:r>
              <a:rPr lang="en-US" altLang="zh-CN" sz="2400" b="1" i="1">
                <a:solidFill>
                  <a:srgbClr val="FF0000"/>
                </a:solidFill>
              </a:rPr>
              <a:t>y</a:t>
            </a:r>
            <a:endParaRPr lang="zh-CN" altLang="en-US" sz="2400" b="1" i="1">
              <a:solidFill>
                <a:srgbClr val="FF0000"/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6756400" y="1663700"/>
            <a:ext cx="10795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7102475" y="1168400"/>
            <a:ext cx="5016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</a:rPr>
              <a:t>2</a:t>
            </a:r>
            <a:r>
              <a:rPr lang="en-US" altLang="zh-CN" sz="2400" b="1" i="1">
                <a:solidFill>
                  <a:srgbClr val="FF0000"/>
                </a:solidFill>
              </a:rPr>
              <a:t>y</a:t>
            </a:r>
            <a:endParaRPr lang="zh-CN" altLang="en-US" sz="2400" b="1" i="1">
              <a:solidFill>
                <a:srgbClr val="FF0000"/>
              </a:solidFill>
            </a:endParaRPr>
          </a:p>
        </p:txBody>
      </p:sp>
      <p:grpSp>
        <p:nvGrpSpPr>
          <p:cNvPr id="9251" name="组合 19"/>
          <p:cNvGrpSpPr/>
          <p:nvPr/>
        </p:nvGrpSpPr>
        <p:grpSpPr bwMode="auto">
          <a:xfrm>
            <a:off x="528638" y="669925"/>
            <a:ext cx="1382712" cy="487363"/>
            <a:chOff x="539552" y="389210"/>
            <a:chExt cx="2041898" cy="720203"/>
          </a:xfrm>
        </p:grpSpPr>
        <p:sp>
          <p:nvSpPr>
            <p:cNvPr id="21" name="椭圆 20"/>
            <p:cNvSpPr/>
            <p:nvPr/>
          </p:nvSpPr>
          <p:spPr>
            <a:xfrm rot="21261327">
              <a:off x="562995" y="452551"/>
              <a:ext cx="647031" cy="645132"/>
            </a:xfrm>
            <a:prstGeom prst="ellipse">
              <a:avLst/>
            </a:prstGeom>
            <a:blipFill dpi="0" rotWithShape="1">
              <a:blip r:embed="rId1" cstate="email"/>
              <a:srcRect/>
              <a:stretch>
                <a:fillRect/>
              </a:stretch>
            </a:blip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 rot="884108">
              <a:off x="1225896" y="470169"/>
              <a:ext cx="639244" cy="639244"/>
            </a:xfrm>
            <a:prstGeom prst="ellipse">
              <a:avLst/>
            </a:prstGeom>
            <a:blipFill dpi="0" rotWithShape="1">
              <a:blip r:embed="rId2" cstate="email"/>
              <a:srcRect/>
              <a:stretch>
                <a:fillRect t="27065"/>
              </a:stretch>
            </a:blip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 rot="21438764">
              <a:off x="1877080" y="457652"/>
              <a:ext cx="635018" cy="635018"/>
            </a:xfrm>
            <a:prstGeom prst="ellipse">
              <a:avLst/>
            </a:prstGeom>
            <a:blipFill dpi="0" rotWithShape="1">
              <a:blip r:embed="rId3" cstate="email"/>
              <a:srcRect/>
              <a:stretch>
                <a:fillRect t="53086"/>
              </a:stretch>
            </a:blip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9259" name="文本框 23"/>
            <p:cNvSpPr txBox="1">
              <a:spLocks noChangeArrowheads="1"/>
            </p:cNvSpPr>
            <p:nvPr/>
          </p:nvSpPr>
          <p:spPr bwMode="auto">
            <a:xfrm>
              <a:off x="539552" y="389210"/>
              <a:ext cx="727110" cy="68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试</a:t>
              </a:r>
              <a:endPara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9260" name="文本框 24"/>
            <p:cNvSpPr txBox="1">
              <a:spLocks noChangeArrowheads="1"/>
            </p:cNvSpPr>
            <p:nvPr/>
          </p:nvSpPr>
          <p:spPr bwMode="auto">
            <a:xfrm>
              <a:off x="1206462" y="414871"/>
              <a:ext cx="727110" cy="68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一</a:t>
              </a:r>
              <a:endPara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9261" name="文本框 25"/>
            <p:cNvSpPr txBox="1">
              <a:spLocks noChangeArrowheads="1"/>
            </p:cNvSpPr>
            <p:nvPr/>
          </p:nvSpPr>
          <p:spPr bwMode="auto">
            <a:xfrm>
              <a:off x="1854340" y="389210"/>
              <a:ext cx="727110" cy="68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试</a:t>
              </a:r>
              <a:endPara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6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4"/>
          <p:cNvGrpSpPr/>
          <p:nvPr/>
        </p:nvGrpSpPr>
        <p:grpSpPr bwMode="auto">
          <a:xfrm>
            <a:off x="395288" y="555625"/>
            <a:ext cx="1009650" cy="700088"/>
            <a:chOff x="2621276" y="1196658"/>
            <a:chExt cx="1303024" cy="904878"/>
          </a:xfrm>
        </p:grpSpPr>
        <p:pic>
          <p:nvPicPr>
            <p:cNvPr id="10250" name="图片 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621276" y="1196658"/>
              <a:ext cx="1303024" cy="9048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文本框 3"/>
            <p:cNvSpPr txBox="1"/>
            <p:nvPr/>
          </p:nvSpPr>
          <p:spPr>
            <a:xfrm>
              <a:off x="3069958" y="1200762"/>
              <a:ext cx="504000" cy="75919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en-US" altLang="zh-CN" sz="32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zh-CN" altLang="en-US" sz="3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对话气泡: 矩形 8"/>
          <p:cNvSpPr/>
          <p:nvPr/>
        </p:nvSpPr>
        <p:spPr>
          <a:xfrm>
            <a:off x="2339975" y="949325"/>
            <a:ext cx="2160588" cy="525463"/>
          </a:xfrm>
          <a:prstGeom prst="wedgeRectCallout">
            <a:avLst>
              <a:gd name="adj1" fmla="val -74433"/>
              <a:gd name="adj2" fmla="val 56530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dirty="0">
                <a:solidFill>
                  <a:schemeClr val="tx1"/>
                </a:solidFill>
              </a:rPr>
              <a:t>我今年</a:t>
            </a:r>
            <a:r>
              <a:rPr lang="en-US" altLang="zh-CN" sz="2800" dirty="0">
                <a:solidFill>
                  <a:schemeClr val="tx1"/>
                </a:solidFill>
              </a:rPr>
              <a:t>11</a:t>
            </a:r>
            <a:r>
              <a:rPr lang="zh-CN" altLang="en-US" sz="2800" dirty="0">
                <a:solidFill>
                  <a:schemeClr val="tx1"/>
                </a:solidFill>
              </a:rPr>
              <a:t>岁。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11" name="对话气泡: 矩形 10"/>
          <p:cNvSpPr/>
          <p:nvPr/>
        </p:nvSpPr>
        <p:spPr>
          <a:xfrm>
            <a:off x="4572000" y="841375"/>
            <a:ext cx="2303463" cy="523875"/>
          </a:xfrm>
          <a:prstGeom prst="wedgeRectCallout">
            <a:avLst>
              <a:gd name="adj1" fmla="val 63389"/>
              <a:gd name="adj2" fmla="val 48156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dirty="0">
                <a:solidFill>
                  <a:schemeClr val="tx1"/>
                </a:solidFill>
              </a:rPr>
              <a:t>我比你大</a:t>
            </a:r>
            <a:r>
              <a:rPr lang="en-US" altLang="zh-CN" sz="2800" dirty="0">
                <a:solidFill>
                  <a:schemeClr val="tx1"/>
                </a:solidFill>
              </a:rPr>
              <a:t>2</a:t>
            </a:r>
            <a:r>
              <a:rPr lang="zh-CN" altLang="en-US" sz="2800" dirty="0">
                <a:solidFill>
                  <a:schemeClr val="tx1"/>
                </a:solidFill>
              </a:rPr>
              <a:t>岁。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10245" name="文本框 11"/>
          <p:cNvSpPr txBox="1">
            <a:spLocks noChangeArrowheads="1"/>
          </p:cNvSpPr>
          <p:nvPr/>
        </p:nvSpPr>
        <p:spPr bwMode="auto">
          <a:xfrm>
            <a:off x="1809750" y="2322513"/>
            <a:ext cx="8032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小强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246" name="文本框 12"/>
          <p:cNvSpPr txBox="1">
            <a:spLocks noChangeArrowheads="1"/>
          </p:cNvSpPr>
          <p:nvPr/>
        </p:nvSpPr>
        <p:spPr bwMode="auto">
          <a:xfrm>
            <a:off x="6530975" y="2320925"/>
            <a:ext cx="8032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小丽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 flipH="1">
            <a:off x="938213" y="3255963"/>
            <a:ext cx="727392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E62D8B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小强的年龄和小丽的年龄存在着怎样的数量关系？</a:t>
            </a:r>
            <a:endParaRPr lang="zh-CN" altLang="en-US" sz="2800" b="1">
              <a:solidFill>
                <a:srgbClr val="E62D8B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0248" name="图片 14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20725" y="1049338"/>
            <a:ext cx="1368425" cy="167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9" name="图片 15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092950" y="1147763"/>
            <a:ext cx="1008063" cy="149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tags/tag1.xml><?xml version="1.0" encoding="utf-8"?>
<p:tagLst xmlns:p="http://schemas.openxmlformats.org/presentationml/2006/main">
  <p:tag name="KSO_WPP_MARK_KEY" val="5e3f0c49-989f-456e-9f0e-28f7701da4b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just" eaLnBrk="1" hangingPunct="1">
          <a:lnSpc>
            <a:spcPct val="130000"/>
          </a:lnSpc>
          <a:defRPr sz="3200" b="1" dirty="0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1241</Words>
  <Application>WPS 演示</Application>
  <PresentationFormat>全屏显示(16:9)</PresentationFormat>
  <Paragraphs>264</Paragraphs>
  <Slides>19</Slides>
  <Notes>3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19</vt:i4>
      </vt:variant>
    </vt:vector>
  </HeadingPairs>
  <TitlesOfParts>
    <vt:vector size="35" baseType="lpstr">
      <vt:lpstr>Arial</vt:lpstr>
      <vt:lpstr>宋体</vt:lpstr>
      <vt:lpstr>Wingdings</vt:lpstr>
      <vt:lpstr>等线</vt:lpstr>
      <vt:lpstr>Times New Roman</vt:lpstr>
      <vt:lpstr>黑体</vt:lpstr>
      <vt:lpstr>等线 Light</vt:lpstr>
      <vt:lpstr>Calibri</vt:lpstr>
      <vt:lpstr>华文楷体</vt:lpstr>
      <vt:lpstr>微软雅黑</vt:lpstr>
      <vt:lpstr>楷体</vt:lpstr>
      <vt:lpstr>Arial Unicode MS</vt:lpstr>
      <vt:lpstr>Gulim</vt:lpstr>
      <vt:lpstr>Malgun Gothic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208</cp:revision>
  <dcterms:created xsi:type="dcterms:W3CDTF">2015-08-27T07:30:00Z</dcterms:created>
  <dcterms:modified xsi:type="dcterms:W3CDTF">2023-02-09T05:41:05Z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E6FD7A304EC142E79A049D7DF7D84275</vt:lpwstr>
  </property>
</Properties>
</file>