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9" r:id="rId3"/>
    <p:sldId id="33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342" r:id="rId16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28.wmf"/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B9B95BEB-9BB0-4090-8426-B7D68B0293D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DC22F0DA-3B9C-4ABB-9E68-6A7F5145E92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AC71BE2-BF65-43BA-ACC4-8FBA77834D4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36432769-D0BC-4034-B6FF-DF60F8DA66F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F464A6B2-D544-4A97-9E68-0A2E5F62833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7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.png"/><Relationship Id="rId3" Type="http://schemas.openxmlformats.org/officeDocument/2006/relationships/image" Target="../media/image4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.wmf"/><Relationship Id="rId2" Type="http://schemas.openxmlformats.org/officeDocument/2006/relationships/oleObject" Target="../embeddings/oleObject2.bin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7" Type="http://schemas.openxmlformats.org/officeDocument/2006/relationships/vmlDrawing" Target="../drawings/vmlDrawing3.vml"/><Relationship Id="rId16" Type="http://schemas.openxmlformats.org/officeDocument/2006/relationships/slideLayout" Target="../slideLayouts/slideLayout6.xml"/><Relationship Id="rId15" Type="http://schemas.openxmlformats.org/officeDocument/2006/relationships/image" Target="../media/image18.wmf"/><Relationship Id="rId14" Type="http://schemas.openxmlformats.org/officeDocument/2006/relationships/oleObject" Target="../embeddings/oleObject5.bin"/><Relationship Id="rId13" Type="http://schemas.openxmlformats.org/officeDocument/2006/relationships/image" Target="../media/image17.wmf"/><Relationship Id="rId12" Type="http://schemas.openxmlformats.org/officeDocument/2006/relationships/oleObject" Target="../embeddings/oleObject4.bin"/><Relationship Id="rId11" Type="http://schemas.openxmlformats.org/officeDocument/2006/relationships/image" Target="../media/image16.wmf"/><Relationship Id="rId10" Type="http://schemas.openxmlformats.org/officeDocument/2006/relationships/oleObject" Target="../embeddings/oleObject3.bin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6.x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28.w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27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26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25.wmf"/><Relationship Id="rId10" Type="http://schemas.openxmlformats.org/officeDocument/2006/relationships/vmlDrawing" Target="../drawings/vmlDrawing5.vml"/><Relationship Id="rId1" Type="http://schemas.openxmlformats.org/officeDocument/2006/relationships/oleObject" Target="../embeddings/oleObject9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"/>
          <p:cNvSpPr txBox="1">
            <a:spLocks noChangeArrowheads="1"/>
          </p:cNvSpPr>
          <p:nvPr/>
        </p:nvSpPr>
        <p:spPr bwMode="auto">
          <a:xfrm>
            <a:off x="-6856" y="776288"/>
            <a:ext cx="9150856" cy="2172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3200" dirty="0"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第五章 方 程</a:t>
            </a:r>
            <a:endParaRPr lang="en-US" altLang="zh-CN" sz="3200" dirty="0">
              <a:latin typeface="华文楷体" pitchFamily="2" charset="-122"/>
              <a:ea typeface="华文楷体" pitchFamily="2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48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zh-CN" altLang="en-US" sz="4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字母表示数</a:t>
            </a:r>
            <a:endParaRPr lang="en-US" altLang="zh-CN" sz="4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algn="ctr" eaLnBrk="1" hangingPunct="1">
              <a:lnSpc>
                <a:spcPct val="130000"/>
              </a:lnSpc>
            </a:pP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课</a:t>
            </a:r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9613" y="3130550"/>
            <a:ext cx="511333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副标题 6"/>
          <p:cNvSpPr txBox="1">
            <a:spLocks noChangeArrowheads="1"/>
          </p:cNvSpPr>
          <p:nvPr/>
        </p:nvSpPr>
        <p:spPr bwMode="auto">
          <a:xfrm>
            <a:off x="2814380" y="3227388"/>
            <a:ext cx="352742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西南师大·五年级数学下册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"/>
          <p:cNvSpPr txBox="1">
            <a:spLocks noChangeArrowheads="1"/>
          </p:cNvSpPr>
          <p:nvPr/>
        </p:nvSpPr>
        <p:spPr bwMode="auto">
          <a:xfrm>
            <a:off x="755650" y="1851025"/>
            <a:ext cx="7777163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如果小强家每月的收入用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表示，支出用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表示，结余用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表示。那么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i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        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230688" y="3076575"/>
            <a:ext cx="122396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72225" y="3062288"/>
            <a:ext cx="122396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500563" y="2571750"/>
            <a:ext cx="685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a-b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537325" y="2552700"/>
            <a:ext cx="642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a-c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650" y="700088"/>
            <a:ext cx="6788150" cy="5222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4.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1</a:t>
            </a:r>
            <a:r>
              <a:rPr lang="zh-CN" altLang="zh-CN" sz="2800" b="1" dirty="0">
                <a:latin typeface="+mj-lt"/>
                <a:ea typeface="黑体" panose="02010609060101010101" pitchFamily="49" charset="-122"/>
              </a:rPr>
              <a:t>）用字母表示正方形的面积和周长。</a:t>
            </a:r>
            <a:endParaRPr lang="zh-CN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53100" y="1554163"/>
            <a:ext cx="2747963" cy="9540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800" b="1" i="1" dirty="0">
                <a:latin typeface="+mj-lt"/>
              </a:rPr>
              <a:t>S=</a:t>
            </a:r>
            <a:r>
              <a:rPr lang="zh-CN" altLang="zh-CN" sz="2800" b="1" dirty="0">
                <a:latin typeface="+mj-lt"/>
              </a:rPr>
              <a:t>（</a:t>
            </a:r>
            <a:r>
              <a:rPr lang="en-US" altLang="zh-CN" sz="2800" b="1" dirty="0">
                <a:latin typeface="+mj-lt"/>
              </a:rPr>
              <a:t>        </a:t>
            </a:r>
            <a:r>
              <a:rPr lang="zh-CN" altLang="zh-CN" sz="2800" b="1" dirty="0">
                <a:latin typeface="+mj-lt"/>
              </a:rPr>
              <a:t>）</a:t>
            </a:r>
            <a:r>
              <a:rPr lang="en-US" altLang="zh-CN" sz="2800" b="1" dirty="0">
                <a:latin typeface="+mj-lt"/>
              </a:rPr>
              <a:t>        </a:t>
            </a:r>
            <a:endParaRPr lang="en-US" altLang="zh-CN" sz="2800" b="1" dirty="0">
              <a:latin typeface="+mj-lt"/>
            </a:endParaRPr>
          </a:p>
          <a:p>
            <a:pPr>
              <a:defRPr/>
            </a:pPr>
            <a:r>
              <a:rPr lang="en-US" altLang="zh-CN" sz="2800" b="1" i="1" dirty="0">
                <a:latin typeface="+mj-lt"/>
              </a:rPr>
              <a:t>C=</a:t>
            </a:r>
            <a:r>
              <a:rPr lang="zh-CN" altLang="zh-CN" sz="2800" b="1" dirty="0">
                <a:latin typeface="+mj-lt"/>
              </a:rPr>
              <a:t>（</a:t>
            </a:r>
            <a:r>
              <a:rPr lang="en-US" altLang="zh-CN" sz="2800" b="1" dirty="0">
                <a:latin typeface="+mj-lt"/>
              </a:rPr>
              <a:t>        </a:t>
            </a:r>
            <a:r>
              <a:rPr lang="zh-CN" altLang="zh-CN" sz="2800" b="1" dirty="0">
                <a:latin typeface="+mj-lt"/>
              </a:rPr>
              <a:t>）</a:t>
            </a:r>
            <a:endParaRPr lang="zh-CN" altLang="en-US" sz="2800" b="1" dirty="0">
              <a:latin typeface="+mj-lt"/>
            </a:endParaRPr>
          </a:p>
        </p:txBody>
      </p:sp>
      <p:sp>
        <p:nvSpPr>
          <p:cNvPr id="11268" name="Rectangle 15"/>
          <p:cNvSpPr>
            <a:spLocks noChangeArrowheads="1"/>
          </p:cNvSpPr>
          <p:nvPr/>
        </p:nvSpPr>
        <p:spPr bwMode="auto">
          <a:xfrm>
            <a:off x="3278188" y="1335088"/>
            <a:ext cx="1587500" cy="1597025"/>
          </a:xfrm>
          <a:prstGeom prst="rect">
            <a:avLst/>
          </a:prstGeom>
          <a:solidFill>
            <a:srgbClr val="66CCFF"/>
          </a:solidFill>
          <a:ln w="15875">
            <a:solidFill>
              <a:srgbClr val="6699FF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Text Box 17"/>
          <p:cNvSpPr txBox="1">
            <a:spLocks noChangeArrowheads="1"/>
          </p:cNvSpPr>
          <p:nvPr/>
        </p:nvSpPr>
        <p:spPr bwMode="auto">
          <a:xfrm>
            <a:off x="4865688" y="1739900"/>
            <a:ext cx="360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32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70" name="Text Box 18"/>
          <p:cNvSpPr txBox="1">
            <a:spLocks noChangeArrowheads="1"/>
          </p:cNvSpPr>
          <p:nvPr/>
        </p:nvSpPr>
        <p:spPr bwMode="auto">
          <a:xfrm>
            <a:off x="3833813" y="2789238"/>
            <a:ext cx="3603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zh-CN" sz="3200" b="1" i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61163" y="1460500"/>
            <a:ext cx="52546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3200" b="1" baseline="30000" dirty="0">
                <a:solidFill>
                  <a:srgbClr val="FF0000"/>
                </a:solidFill>
                <a:latin typeface="+mj-lt"/>
              </a:rPr>
              <a:t>2</a:t>
            </a:r>
            <a:endParaRPr lang="zh-CN" altLang="en-US" sz="3200" b="1" baseline="300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26238" y="1924050"/>
            <a:ext cx="595312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j-lt"/>
              </a:rPr>
              <a:t>4</a:t>
            </a:r>
            <a:r>
              <a:rPr lang="en-US" altLang="zh-CN" sz="3200" b="1" i="1" dirty="0">
                <a:solidFill>
                  <a:srgbClr val="FF0000"/>
                </a:solidFill>
                <a:latin typeface="+mj-lt"/>
              </a:rPr>
              <a:t>a</a:t>
            </a:r>
            <a:endParaRPr lang="en-US" altLang="zh-CN" sz="3200" b="1" i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288" y="3300413"/>
            <a:ext cx="7886700" cy="9540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2</a:t>
            </a:r>
            <a:r>
              <a:rPr lang="zh-CN" altLang="zh-CN" sz="2800" b="1" dirty="0">
                <a:latin typeface="+mj-lt"/>
                <a:ea typeface="+mj-ea"/>
              </a:rPr>
              <a:t>）一个正方形的边长是</a:t>
            </a:r>
            <a:r>
              <a:rPr lang="en-US" altLang="zh-CN" sz="2800" b="1" dirty="0">
                <a:latin typeface="+mj-lt"/>
                <a:ea typeface="+mj-ea"/>
              </a:rPr>
              <a:t>8 cm</a:t>
            </a:r>
            <a:r>
              <a:rPr lang="zh-CN" altLang="zh-CN" sz="2800" b="1" dirty="0">
                <a:latin typeface="+mj-lt"/>
                <a:ea typeface="+mj-ea"/>
              </a:rPr>
              <a:t>，它的周长和面积</a:t>
            </a:r>
            <a:endParaRPr lang="en-US" altLang="zh-CN" sz="2800" b="1" dirty="0">
              <a:latin typeface="+mj-lt"/>
              <a:ea typeface="+mj-ea"/>
            </a:endParaRPr>
          </a:p>
          <a:p>
            <a:pPr>
              <a:defRPr/>
            </a:pPr>
            <a:r>
              <a:rPr lang="en-US" altLang="zh-CN" sz="2800" b="1" dirty="0">
                <a:latin typeface="+mj-lt"/>
                <a:ea typeface="+mj-ea"/>
              </a:rPr>
              <a:t>          </a:t>
            </a:r>
            <a:r>
              <a:rPr lang="zh-CN" altLang="zh-CN" sz="2800" b="1" dirty="0">
                <a:latin typeface="+mj-lt"/>
                <a:ea typeface="+mj-ea"/>
              </a:rPr>
              <a:t>各是多少？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46438" y="3694113"/>
            <a:ext cx="443865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=4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8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4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32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cm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=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8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×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8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64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0"/>
          <p:cNvSpPr>
            <a:spLocks noChangeArrowheads="1"/>
          </p:cNvSpPr>
          <p:nvPr/>
        </p:nvSpPr>
        <p:spPr bwMode="auto">
          <a:xfrm>
            <a:off x="539750" y="1058863"/>
            <a:ext cx="5589588" cy="95410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+mj-lt"/>
                <a:ea typeface="+mj-ea"/>
              </a:rPr>
              <a:t>（</a:t>
            </a:r>
            <a:r>
              <a:rPr lang="en-US" altLang="zh-CN" sz="2800" b="1" dirty="0">
                <a:latin typeface="+mj-lt"/>
                <a:ea typeface="+mj-ea"/>
              </a:rPr>
              <a:t>3</a:t>
            </a:r>
            <a:r>
              <a:rPr lang="zh-CN" altLang="en-US" sz="2800" b="1" dirty="0">
                <a:latin typeface="+mj-lt"/>
                <a:ea typeface="+mj-ea"/>
              </a:rPr>
              <a:t>）一个长方形的长是</a:t>
            </a:r>
            <a:r>
              <a:rPr lang="en-US" altLang="zh-CN" sz="2800" b="1" dirty="0">
                <a:latin typeface="+mj-lt"/>
                <a:ea typeface="+mj-ea"/>
              </a:rPr>
              <a:t>8cm</a:t>
            </a:r>
            <a:r>
              <a:rPr lang="zh-CN" altLang="en-US" sz="2800" b="1" dirty="0">
                <a:latin typeface="+mj-lt"/>
                <a:ea typeface="+mj-ea"/>
              </a:rPr>
              <a:t>，宽</a:t>
            </a:r>
            <a:endParaRPr lang="zh-CN" altLang="en-US" sz="2800" b="1" dirty="0">
              <a:latin typeface="+mj-lt"/>
              <a:ea typeface="+mj-ea"/>
            </a:endParaRPr>
          </a:p>
          <a:p>
            <a:pPr>
              <a:defRPr/>
            </a:pPr>
            <a:r>
              <a:rPr lang="zh-CN" altLang="en-US" sz="2800" b="1" dirty="0" smtClean="0">
                <a:latin typeface="+mj-lt"/>
                <a:ea typeface="+mj-ea"/>
              </a:rPr>
              <a:t>是</a:t>
            </a:r>
            <a:r>
              <a:rPr lang="en-US" altLang="zh-CN" sz="2800" b="1" dirty="0">
                <a:latin typeface="+mj-lt"/>
                <a:ea typeface="+mj-ea"/>
              </a:rPr>
              <a:t>5cm</a:t>
            </a:r>
            <a:r>
              <a:rPr lang="zh-CN" altLang="en-US" sz="2800" b="1" dirty="0">
                <a:latin typeface="+mj-lt"/>
                <a:ea typeface="+mj-ea"/>
              </a:rPr>
              <a:t>，它的面积和周长</a:t>
            </a:r>
            <a:r>
              <a:rPr lang="zh-CN" altLang="en-US" sz="2800" b="1" dirty="0" smtClean="0">
                <a:latin typeface="+mj-lt"/>
                <a:ea typeface="+mj-ea"/>
              </a:rPr>
              <a:t>各是</a:t>
            </a:r>
            <a:r>
              <a:rPr lang="zh-CN" altLang="en-US" sz="2800" b="1" dirty="0">
                <a:latin typeface="+mj-lt"/>
                <a:ea typeface="+mj-ea"/>
              </a:rPr>
              <a:t>多少？</a:t>
            </a:r>
            <a:endParaRPr lang="zh-CN" altLang="en-US" sz="2800" b="1" dirty="0">
              <a:latin typeface="+mj-lt"/>
              <a:ea typeface="+mj-ea"/>
            </a:endParaRPr>
          </a:p>
        </p:txBody>
      </p:sp>
      <p:sp>
        <p:nvSpPr>
          <p:cNvPr id="3" name="Rectangle 27"/>
          <p:cNvSpPr>
            <a:spLocks noChangeArrowheads="1"/>
          </p:cNvSpPr>
          <p:nvPr/>
        </p:nvSpPr>
        <p:spPr bwMode="auto">
          <a:xfrm>
            <a:off x="1519238" y="2540000"/>
            <a:ext cx="2493962" cy="1643063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S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zh-CN" sz="2800" b="1" dirty="0">
                <a:solidFill>
                  <a:srgbClr val="FF0000"/>
                </a:solidFill>
                <a:latin typeface="+mj-lt"/>
              </a:rPr>
              <a:t>•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8×5</a:t>
            </a:r>
            <a:endParaRPr lang="en-US" altLang="zh-CN" sz="28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  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40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Rectangle 28"/>
          <p:cNvSpPr>
            <a:spLocks noChangeArrowheads="1"/>
          </p:cNvSpPr>
          <p:nvPr/>
        </p:nvSpPr>
        <p:spPr bwMode="auto">
          <a:xfrm>
            <a:off x="4217988" y="2540000"/>
            <a:ext cx="2987675" cy="21605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C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＝（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a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＋</a:t>
            </a:r>
            <a:r>
              <a:rPr lang="en-US" altLang="zh-CN" sz="2800" b="1" i="1" dirty="0">
                <a:solidFill>
                  <a:srgbClr val="FF0000"/>
                </a:solidFill>
                <a:latin typeface="+mj-lt"/>
              </a:rPr>
              <a:t>b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×2</a:t>
            </a:r>
            <a:endParaRPr lang="en-US" altLang="zh-CN" sz="28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＝（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8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×2</a:t>
            </a:r>
            <a:endParaRPr lang="en-US" altLang="zh-CN" sz="28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  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13×2</a:t>
            </a:r>
            <a:endParaRPr lang="en-US" altLang="zh-CN" sz="2800" b="1" dirty="0">
              <a:solidFill>
                <a:srgbClr val="FF0000"/>
              </a:solidFill>
              <a:latin typeface="+mj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  ＝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26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</a:rPr>
              <a:t>cm</a:t>
            </a:r>
            <a:r>
              <a:rPr lang="zh-CN" altLang="en-US" sz="2800" b="1" dirty="0">
                <a:solidFill>
                  <a:srgbClr val="FF0000"/>
                </a:solidFill>
                <a:latin typeface="+mj-lt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2293" name="组合 4"/>
          <p:cNvGrpSpPr/>
          <p:nvPr/>
        </p:nvGrpSpPr>
        <p:grpSpPr bwMode="auto">
          <a:xfrm>
            <a:off x="6210300" y="1195388"/>
            <a:ext cx="1947863" cy="1312862"/>
            <a:chOff x="1484" y="2804"/>
            <a:chExt cx="3068" cy="2069"/>
          </a:xfrm>
        </p:grpSpPr>
        <p:sp>
          <p:nvSpPr>
            <p:cNvPr id="12294" name="Rectangle 15"/>
            <p:cNvSpPr>
              <a:spLocks noChangeArrowheads="1"/>
            </p:cNvSpPr>
            <p:nvPr/>
          </p:nvSpPr>
          <p:spPr bwMode="auto">
            <a:xfrm>
              <a:off x="1484" y="2804"/>
              <a:ext cx="2500" cy="1285"/>
            </a:xfrm>
            <a:prstGeom prst="rect">
              <a:avLst/>
            </a:prstGeom>
            <a:solidFill>
              <a:srgbClr val="66CCFF"/>
            </a:solidFill>
            <a:ln w="15875">
              <a:solidFill>
                <a:srgbClr val="6699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295" name="Text Box 17"/>
            <p:cNvSpPr txBox="1">
              <a:spLocks noChangeArrowheads="1"/>
            </p:cNvSpPr>
            <p:nvPr/>
          </p:nvSpPr>
          <p:spPr bwMode="auto">
            <a:xfrm>
              <a:off x="3984" y="3135"/>
              <a:ext cx="567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b</a:t>
              </a:r>
              <a:endPara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296" name="Text Box 18"/>
            <p:cNvSpPr txBox="1">
              <a:spLocks noChangeArrowheads="1"/>
            </p:cNvSpPr>
            <p:nvPr/>
          </p:nvSpPr>
          <p:spPr bwMode="auto">
            <a:xfrm>
              <a:off x="2486" y="3953"/>
              <a:ext cx="567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3200" b="1" i="1">
                  <a:latin typeface="Times New Roman" panose="02020603050405020304" pitchFamily="18" charset="0"/>
                  <a:ea typeface="宋体" panose="02010600030101010101" pitchFamily="2" charset="-122"/>
                </a:rPr>
                <a:t>a</a:t>
              </a:r>
              <a:endParaRPr lang="en-US" altLang="zh-CN" sz="3200" b="1" i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971550" y="2357438"/>
            <a:ext cx="7112000" cy="1190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076325" y="1504950"/>
            <a:ext cx="2038350" cy="64611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6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213" y="1252538"/>
            <a:ext cx="3165475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890713" y="2571750"/>
            <a:ext cx="7239000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043113" y="1601788"/>
            <a:ext cx="2038350" cy="64611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40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93863" y="1347788"/>
            <a:ext cx="3167062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8938" y="268288"/>
            <a:ext cx="2436812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50603" y="445345"/>
            <a:ext cx="217478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  <a:alpha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知识回顾</a:t>
            </a:r>
            <a:endParaRPr lang="zh-CN" altLang="en-US" sz="3200" b="1" dirty="0">
              <a:solidFill>
                <a:schemeClr val="accent1">
                  <a:lumMod val="75000"/>
                  <a:alpha val="8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2" name="文本框 3"/>
          <p:cNvSpPr txBox="1">
            <a:spLocks noChangeArrowheads="1"/>
          </p:cNvSpPr>
          <p:nvPr/>
        </p:nvSpPr>
        <p:spPr bwMode="auto">
          <a:xfrm>
            <a:off x="1547813" y="1563688"/>
            <a:ext cx="2347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正方形的面积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211638" y="1570038"/>
            <a:ext cx="21939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边长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4" name="文本框 5"/>
          <p:cNvSpPr txBox="1">
            <a:spLocks noChangeArrowheads="1"/>
          </p:cNvSpPr>
          <p:nvPr/>
        </p:nvSpPr>
        <p:spPr bwMode="auto">
          <a:xfrm>
            <a:off x="1547813" y="2238375"/>
            <a:ext cx="23479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长方形的面积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211638" y="2243138"/>
            <a:ext cx="1471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宽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6" name="文本框 7"/>
          <p:cNvSpPr txBox="1">
            <a:spLocks noChangeArrowheads="1"/>
          </p:cNvSpPr>
          <p:nvPr/>
        </p:nvSpPr>
        <p:spPr bwMode="auto">
          <a:xfrm>
            <a:off x="1547813" y="2917825"/>
            <a:ext cx="2347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正方体的体积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211638" y="2924175"/>
            <a:ext cx="32750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棱长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棱长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棱长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8" name="文本框 9"/>
          <p:cNvSpPr txBox="1">
            <a:spLocks noChangeArrowheads="1"/>
          </p:cNvSpPr>
          <p:nvPr/>
        </p:nvSpPr>
        <p:spPr bwMode="auto">
          <a:xfrm>
            <a:off x="1547813" y="3582988"/>
            <a:ext cx="23479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长方体的体积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11638" y="3589338"/>
            <a:ext cx="2193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高</a:t>
            </a:r>
            <a:endParaRPr lang="zh-CN" altLang="en-US" sz="2800" dirty="0">
              <a:solidFill>
                <a:srgbClr val="FF0000"/>
              </a:solidFill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1797050"/>
            <a:ext cx="169862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文本框 3"/>
          <p:cNvSpPr txBox="1">
            <a:spLocks noChangeArrowheads="1"/>
          </p:cNvSpPr>
          <p:nvPr/>
        </p:nvSpPr>
        <p:spPr bwMode="auto">
          <a:xfrm>
            <a:off x="1042988" y="1108075"/>
            <a:ext cx="75263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表示正方体的底面积，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表示正方体的体积。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987675" y="2066925"/>
            <a:ext cx="2598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边长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800" b="1" i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508625" y="2001838"/>
            <a:ext cx="901700" cy="584200"/>
            <a:chOff x="6012160" y="2145783"/>
            <a:chExt cx="902811" cy="584775"/>
          </a:xfrm>
        </p:grpSpPr>
        <p:sp>
          <p:nvSpPr>
            <p:cNvPr id="6" name="椭圆 5"/>
            <p:cNvSpPr/>
            <p:nvPr/>
          </p:nvSpPr>
          <p:spPr>
            <a:xfrm>
              <a:off x="6423830" y="2493787"/>
              <a:ext cx="44505" cy="4608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039" name="矩形 6"/>
            <p:cNvSpPr>
              <a:spLocks noChangeArrowheads="1"/>
            </p:cNvSpPr>
            <p:nvPr/>
          </p:nvSpPr>
          <p:spPr bwMode="auto">
            <a:xfrm>
              <a:off x="6012160" y="2145783"/>
              <a:ext cx="902811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   </a:t>
              </a:r>
              <a:r>
                <a:rPr lang="en-US" altLang="zh-CN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3200" dirty="0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箭头: 下 8"/>
          <p:cNvSpPr/>
          <p:nvPr/>
        </p:nvSpPr>
        <p:spPr>
          <a:xfrm>
            <a:off x="5815013" y="2593975"/>
            <a:ext cx="288925" cy="5238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3" name="组合 12"/>
          <p:cNvGrpSpPr/>
          <p:nvPr/>
        </p:nvGrpSpPr>
        <p:grpSpPr bwMode="auto">
          <a:xfrm>
            <a:off x="4267200" y="3246438"/>
            <a:ext cx="3671888" cy="1384300"/>
            <a:chOff x="4771377" y="3390261"/>
            <a:chExt cx="3672408" cy="1384995"/>
          </a:xfrm>
        </p:grpSpPr>
        <p:sp>
          <p:nvSpPr>
            <p:cNvPr id="11" name="矩形 10"/>
            <p:cNvSpPr/>
            <p:nvPr/>
          </p:nvSpPr>
          <p:spPr>
            <a:xfrm>
              <a:off x="4771377" y="3436321"/>
              <a:ext cx="3672408" cy="1338935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79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37" name="文本框 9"/>
            <p:cNvSpPr txBox="1">
              <a:spLocks noChangeArrowheads="1"/>
            </p:cNvSpPr>
            <p:nvPr/>
          </p:nvSpPr>
          <p:spPr bwMode="auto">
            <a:xfrm>
              <a:off x="4771377" y="3390261"/>
              <a:ext cx="3672408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表示两个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相乘，可以写成      ，读作“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的平方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”。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26" name="Object 6"/>
            <p:cNvGraphicFramePr>
              <a:graphicFrameLocks noChangeAspect="1"/>
            </p:cNvGraphicFramePr>
            <p:nvPr/>
          </p:nvGraphicFramePr>
          <p:xfrm>
            <a:off x="5669971" y="3842439"/>
            <a:ext cx="419243" cy="479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41" name="Equation" r:id="rId2" imgW="177800" imgH="203200" progId="">
                    <p:embed/>
                  </p:oleObj>
                </mc:Choice>
                <mc:Fallback>
                  <p:oleObj name="Equation" r:id="rId2" imgW="177800" imgH="203200" progId="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69971" y="3842439"/>
                          <a:ext cx="419243" cy="4791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33" name="组合 4"/>
          <p:cNvGrpSpPr/>
          <p:nvPr/>
        </p:nvGrpSpPr>
        <p:grpSpPr bwMode="auto">
          <a:xfrm>
            <a:off x="323850" y="555625"/>
            <a:ext cx="1009650" cy="700088"/>
            <a:chOff x="2621276" y="1196658"/>
            <a:chExt cx="1303024" cy="904878"/>
          </a:xfrm>
        </p:grpSpPr>
        <p:pic>
          <p:nvPicPr>
            <p:cNvPr id="1034" name="图片 14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621276" y="1196658"/>
              <a:ext cx="1303024" cy="904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文本框 15"/>
            <p:cNvSpPr txBox="1"/>
            <p:nvPr/>
          </p:nvSpPr>
          <p:spPr>
            <a:xfrm>
              <a:off x="3069959" y="1200762"/>
              <a:ext cx="504000" cy="75919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en-US" altLang="zh-CN" sz="32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zh-CN" altLang="en-US" sz="3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650" y="1797050"/>
            <a:ext cx="169862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87675" y="2066925"/>
            <a:ext cx="3719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棱长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棱长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棱长</a:t>
            </a:r>
            <a:r>
              <a:rPr lang="en-US" altLang="zh-CN" sz="2800" b="1" dirty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endParaRPr lang="zh-CN" altLang="en-US" sz="2800" b="1" i="1" dirty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箭头: 下 7"/>
          <p:cNvSpPr/>
          <p:nvPr/>
        </p:nvSpPr>
        <p:spPr>
          <a:xfrm>
            <a:off x="7077075" y="2608263"/>
            <a:ext cx="287338" cy="52228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2" name="组合 8"/>
          <p:cNvGrpSpPr/>
          <p:nvPr/>
        </p:nvGrpSpPr>
        <p:grpSpPr bwMode="auto">
          <a:xfrm>
            <a:off x="4319588" y="3227388"/>
            <a:ext cx="3905250" cy="1384300"/>
            <a:chOff x="4734800" y="3397576"/>
            <a:chExt cx="3905079" cy="1384995"/>
          </a:xfrm>
        </p:grpSpPr>
        <p:sp>
          <p:nvSpPr>
            <p:cNvPr id="10" name="矩形 9"/>
            <p:cNvSpPr/>
            <p:nvPr/>
          </p:nvSpPr>
          <p:spPr>
            <a:xfrm>
              <a:off x="4771310" y="3435695"/>
              <a:ext cx="3671727" cy="1338934"/>
            </a:xfrm>
            <a:prstGeom prst="rect">
              <a:avLst/>
            </a:prstGeom>
            <a:solidFill>
              <a:schemeClr val="accent4">
                <a:lumMod val="60000"/>
                <a:lumOff val="40000"/>
                <a:alpha val="79000"/>
              </a:scheme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60" name="文本框 10"/>
            <p:cNvSpPr txBox="1">
              <a:spLocks noChangeArrowheads="1"/>
            </p:cNvSpPr>
            <p:nvPr/>
          </p:nvSpPr>
          <p:spPr bwMode="auto">
            <a:xfrm>
              <a:off x="4734800" y="3397576"/>
              <a:ext cx="3905079" cy="1384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表示三个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相乘，可以写作      ，读作“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的三次方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”或“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的立方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”。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050" name="Object 7"/>
            <p:cNvGraphicFramePr>
              <a:graphicFrameLocks noChangeAspect="1"/>
            </p:cNvGraphicFramePr>
            <p:nvPr/>
          </p:nvGraphicFramePr>
          <p:xfrm>
            <a:off x="5611449" y="3827809"/>
            <a:ext cx="419243" cy="4791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62" name="Equation" r:id="rId2" imgW="177800" imgH="203200" progId="">
                    <p:embed/>
                  </p:oleObj>
                </mc:Choice>
                <mc:Fallback>
                  <p:oleObj name="Equation" r:id="rId2" imgW="177800" imgH="203200" progId="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11449" y="3827809"/>
                          <a:ext cx="419243" cy="47913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组合 13"/>
          <p:cNvGrpSpPr/>
          <p:nvPr/>
        </p:nvGrpSpPr>
        <p:grpSpPr bwMode="auto">
          <a:xfrm>
            <a:off x="6513513" y="2006600"/>
            <a:ext cx="1416050" cy="584200"/>
            <a:chOff x="6513178" y="2006139"/>
            <a:chExt cx="1415772" cy="584775"/>
          </a:xfrm>
        </p:grpSpPr>
        <p:sp>
          <p:nvSpPr>
            <p:cNvPr id="6" name="椭圆 5"/>
            <p:cNvSpPr/>
            <p:nvPr/>
          </p:nvSpPr>
          <p:spPr>
            <a:xfrm>
              <a:off x="6933782" y="2331897"/>
              <a:ext cx="46029" cy="46082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057" name="矩形 6"/>
            <p:cNvSpPr>
              <a:spLocks noChangeArrowheads="1"/>
            </p:cNvSpPr>
            <p:nvPr/>
          </p:nvSpPr>
          <p:spPr bwMode="auto">
            <a:xfrm>
              <a:off x="6513178" y="2006139"/>
              <a:ext cx="141577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   </a:t>
              </a:r>
              <a:r>
                <a:rPr lang="en-US" altLang="zh-CN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32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32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zh-CN" altLang="en-US" sz="3200" dirty="0"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7452793" y="2343020"/>
              <a:ext cx="46028" cy="46083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7" name="组合 1"/>
          <p:cNvGrpSpPr/>
          <p:nvPr/>
        </p:nvGrpSpPr>
        <p:grpSpPr bwMode="auto">
          <a:xfrm>
            <a:off x="93663" y="296863"/>
            <a:ext cx="1389062" cy="484187"/>
            <a:chOff x="518329" y="379523"/>
            <a:chExt cx="2036491" cy="729890"/>
          </a:xfrm>
        </p:grpSpPr>
        <p:sp>
          <p:nvSpPr>
            <p:cNvPr id="3" name="椭圆 2"/>
            <p:cNvSpPr/>
            <p:nvPr/>
          </p:nvSpPr>
          <p:spPr>
            <a:xfrm rot="21261327">
              <a:off x="562549" y="451316"/>
              <a:ext cx="647023" cy="646133"/>
            </a:xfrm>
            <a:prstGeom prst="ellipse">
              <a:avLst/>
            </a:prstGeom>
            <a:blipFill dpi="0" rotWithShape="1">
              <a:blip r:embed="rId1" cstate="email"/>
              <a:srcRect/>
              <a:stretch>
                <a:fillRect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884108">
              <a:off x="1225896" y="470169"/>
              <a:ext cx="639244" cy="639244"/>
            </a:xfrm>
            <a:prstGeom prst="ellipse">
              <a:avLst/>
            </a:prstGeom>
            <a:blipFill dpi="0" rotWithShape="1">
              <a:blip r:embed="rId2" cstate="email"/>
              <a:srcRect/>
              <a:stretch>
                <a:fillRect t="27065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21438764">
              <a:off x="1877080" y="457652"/>
              <a:ext cx="635018" cy="635018"/>
            </a:xfrm>
            <a:prstGeom prst="ellipse">
              <a:avLst/>
            </a:prstGeom>
            <a:blipFill dpi="0" rotWithShape="1">
              <a:blip r:embed="rId3" cstate="email"/>
              <a:srcRect/>
              <a:stretch>
                <a:fillRect t="53086"/>
              </a:stretch>
            </a:blip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147" name="文本框 5"/>
            <p:cNvSpPr txBox="1">
              <a:spLocks noChangeArrowheads="1"/>
            </p:cNvSpPr>
            <p:nvPr/>
          </p:nvSpPr>
          <p:spPr bwMode="auto">
            <a:xfrm>
              <a:off x="518329" y="379523"/>
              <a:ext cx="721702" cy="694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48" name="文本框 6"/>
            <p:cNvSpPr txBox="1">
              <a:spLocks noChangeArrowheads="1"/>
            </p:cNvSpPr>
            <p:nvPr/>
          </p:nvSpPr>
          <p:spPr bwMode="auto">
            <a:xfrm>
              <a:off x="1185239" y="405184"/>
              <a:ext cx="721702" cy="694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一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149" name="文本框 7"/>
            <p:cNvSpPr txBox="1">
              <a:spLocks noChangeArrowheads="1"/>
            </p:cNvSpPr>
            <p:nvPr/>
          </p:nvSpPr>
          <p:spPr bwMode="auto">
            <a:xfrm>
              <a:off x="1833118" y="379523"/>
              <a:ext cx="721702" cy="6948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试</a:t>
              </a:r>
              <a:endPara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078" name="文本框 8"/>
          <p:cNvSpPr txBox="1">
            <a:spLocks noChangeArrowheads="1"/>
          </p:cNvSpPr>
          <p:nvPr/>
        </p:nvSpPr>
        <p:spPr bwMode="auto">
          <a:xfrm>
            <a:off x="1528763" y="323850"/>
            <a:ext cx="59959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用字母表示我们学过的一些计算公式。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表格 10"/>
          <p:cNvGraphicFramePr>
            <a:graphicFrameLocks noGrp="1"/>
          </p:cNvGraphicFramePr>
          <p:nvPr/>
        </p:nvGraphicFramePr>
        <p:xfrm>
          <a:off x="684213" y="889000"/>
          <a:ext cx="7296150" cy="4130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73"/>
                <a:gridCol w="1656203"/>
                <a:gridCol w="1512185"/>
                <a:gridCol w="1895489"/>
              </a:tblGrid>
              <a:tr h="472571">
                <a:tc>
                  <a:txBody>
                    <a:bodyPr/>
                    <a:lstStyle/>
                    <a:p>
                      <a:endParaRPr lang="zh-CN" alt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周长</a:t>
                      </a:r>
                      <a:r>
                        <a:rPr lang="en-US" altLang="zh-CN" sz="2400" i="1" dirty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 sz="2400" i="1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面积</a:t>
                      </a:r>
                      <a:r>
                        <a:rPr lang="en-US" altLang="zh-CN" sz="2400" i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zh-CN" altLang="en-US" sz="2400" i="1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>
                          <a:solidFill>
                            <a:schemeClr val="tx1"/>
                          </a:solidFill>
                        </a:rPr>
                        <a:t>体积</a:t>
                      </a:r>
                      <a:r>
                        <a:rPr lang="en-US" altLang="zh-CN" sz="2400" i="1" dirty="0">
                          <a:solidFill>
                            <a:schemeClr val="tx1"/>
                          </a:solidFill>
                        </a:rPr>
                        <a:t>V</a:t>
                      </a:r>
                      <a:endParaRPr lang="zh-CN" altLang="en-US" sz="2400" i="1" dirty="0">
                        <a:solidFill>
                          <a:schemeClr val="tx1"/>
                        </a:solidFill>
                      </a:endParaRPr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30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+mj-ea"/>
                          <a:ea typeface="+mj-ea"/>
                        </a:rPr>
                        <a:t>正方形</a:t>
                      </a:r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61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>
                          <a:latin typeface="+mj-ea"/>
                          <a:ea typeface="+mj-ea"/>
                        </a:rPr>
                        <a:t>长方形</a:t>
                      </a:r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  <a:p>
                      <a:pPr algn="l"/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30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+mj-ea"/>
                          <a:ea typeface="+mj-ea"/>
                        </a:rPr>
                        <a:t>平行四边形</a:t>
                      </a:r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30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+mj-ea"/>
                          <a:ea typeface="+mj-ea"/>
                        </a:rPr>
                        <a:t>三角形</a:t>
                      </a:r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30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+mj-ea"/>
                          <a:ea typeface="+mj-ea"/>
                        </a:rPr>
                        <a:t>梯形</a:t>
                      </a:r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301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>
                          <a:latin typeface="+mj-ea"/>
                          <a:ea typeface="+mj-ea"/>
                        </a:rPr>
                        <a:t>长方体</a:t>
                      </a:r>
                      <a:endParaRPr lang="zh-CN" altLang="en-US" sz="1800" b="1" dirty="0">
                        <a:latin typeface="+mj-ea"/>
                        <a:ea typeface="+mj-ea"/>
                      </a:endParaRPr>
                    </a:p>
                  </a:txBody>
                  <a:tcPr marL="91441" marR="9144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 marL="91441" marR="914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3119" name="图片 12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687513" y="4435475"/>
            <a:ext cx="973137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0" name="图片 14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03438" y="1350963"/>
            <a:ext cx="511175" cy="681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1" name="图片 16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844675" y="1938338"/>
            <a:ext cx="990600" cy="703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2" name="图片 18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908175" y="2641600"/>
            <a:ext cx="927100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3" name="图片 20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97050" y="3265488"/>
            <a:ext cx="763588" cy="54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24" name="图片 22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763713" y="3833813"/>
            <a:ext cx="830262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直接连接符 24"/>
          <p:cNvCxnSpPr/>
          <p:nvPr/>
        </p:nvCxnSpPr>
        <p:spPr>
          <a:xfrm flipH="1">
            <a:off x="2925763" y="2641600"/>
            <a:ext cx="1646237" cy="5619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2919413" y="3236913"/>
            <a:ext cx="1644650" cy="563562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2925763" y="3821113"/>
            <a:ext cx="1646237" cy="5778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2919413" y="4435475"/>
            <a:ext cx="1644650" cy="5619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6084888" y="1360488"/>
            <a:ext cx="1903412" cy="612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6089650" y="1989138"/>
            <a:ext cx="1905000" cy="61118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6083300" y="2603500"/>
            <a:ext cx="1903413" cy="61118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069013" y="3209925"/>
            <a:ext cx="1903412" cy="612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6089650" y="3795713"/>
            <a:ext cx="1905000" cy="61277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3254375" y="1416050"/>
            <a:ext cx="9890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>
            <a:spLocks noChangeArrowheads="1"/>
          </p:cNvSpPr>
          <p:nvPr/>
        </p:nvSpPr>
        <p:spPr bwMode="auto">
          <a:xfrm>
            <a:off x="2973388" y="2052638"/>
            <a:ext cx="15509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a+2b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4783138" y="2052638"/>
            <a:ext cx="9493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799013" y="2670175"/>
            <a:ext cx="9699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ah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3" name="Object 11"/>
          <p:cNvGraphicFramePr>
            <a:graphicFrameLocks noChangeAspect="1"/>
          </p:cNvGraphicFramePr>
          <p:nvPr/>
        </p:nvGraphicFramePr>
        <p:xfrm>
          <a:off x="4818063" y="3208338"/>
          <a:ext cx="879475" cy="63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Equation" r:id="rId10" imgW="546100" imgH="393700" progId="">
                  <p:embed/>
                </p:oleObj>
              </mc:Choice>
              <mc:Fallback>
                <p:oleObj name="Equation" r:id="rId10" imgW="546100" imgH="3937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063" y="3208338"/>
                        <a:ext cx="879475" cy="635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4" name="Object 12"/>
          <p:cNvGraphicFramePr>
            <a:graphicFrameLocks noChangeAspect="1"/>
          </p:cNvGraphicFramePr>
          <p:nvPr/>
        </p:nvGraphicFramePr>
        <p:xfrm>
          <a:off x="4635500" y="3810000"/>
          <a:ext cx="126841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Equation" r:id="rId12" imgW="786765" imgH="393700" progId="">
                  <p:embed/>
                </p:oleObj>
              </mc:Choice>
              <mc:Fallback>
                <p:oleObj name="Equation" r:id="rId12" imgW="786765" imgH="3937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5500" y="3810000"/>
                        <a:ext cx="1268413" cy="633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4513263" y="4573588"/>
            <a:ext cx="94932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底面积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en-US" altLang="zh-CN" sz="2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</a:t>
            </a:r>
            <a:endParaRPr lang="zh-CN" altLang="en-US" sz="20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6" name="Object 13"/>
          <p:cNvGraphicFramePr>
            <a:graphicFrameLocks noChangeAspect="1"/>
          </p:cNvGraphicFramePr>
          <p:nvPr/>
        </p:nvGraphicFramePr>
        <p:xfrm>
          <a:off x="4875213" y="1431925"/>
          <a:ext cx="763587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5" name="Equation" r:id="rId14" imgW="355600" imgH="203200" progId="">
                  <p:embed/>
                </p:oleObj>
              </mc:Choice>
              <mc:Fallback>
                <p:oleObj name="Equation" r:id="rId14" imgW="355600" imgH="2032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5213" y="1431925"/>
                        <a:ext cx="763587" cy="436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6448425" y="4503738"/>
            <a:ext cx="11874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abh</a:t>
            </a:r>
            <a:endParaRPr lang="zh-CN" altLang="en-US" sz="2800" b="1" i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9" grpId="0"/>
      <p:bldP spid="40" grpId="0"/>
      <p:bldP spid="41" grpId="0"/>
      <p:bldP spid="45" grpId="0"/>
      <p:bldP spid="4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92500" y="195263"/>
            <a:ext cx="23749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2"/>
          <p:cNvSpPr txBox="1">
            <a:spLocks noChangeArrowheads="1"/>
          </p:cNvSpPr>
          <p:nvPr/>
        </p:nvSpPr>
        <p:spPr bwMode="auto">
          <a:xfrm>
            <a:off x="3697288" y="454025"/>
            <a:ext cx="18319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9DD2B8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课堂活动</a:t>
            </a:r>
            <a:endParaRPr lang="zh-CN" altLang="en-US" sz="3200" b="1">
              <a:solidFill>
                <a:srgbClr val="9DD2B8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6" name="文本框 3"/>
          <p:cNvSpPr txBox="1">
            <a:spLocks noChangeArrowheads="1"/>
          </p:cNvSpPr>
          <p:nvPr/>
        </p:nvSpPr>
        <p:spPr bwMode="auto">
          <a:xfrm>
            <a:off x="1187450" y="1293813"/>
            <a:ext cx="1836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说一说。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0113" y="2951163"/>
            <a:ext cx="1517650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4388" y="3148013"/>
            <a:ext cx="862012" cy="189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对话气泡: 矩形 6"/>
          <p:cNvSpPr/>
          <p:nvPr/>
        </p:nvSpPr>
        <p:spPr>
          <a:xfrm>
            <a:off x="1979613" y="2227263"/>
            <a:ext cx="2736850" cy="1098550"/>
          </a:xfrm>
          <a:prstGeom prst="wedgeRectCallout">
            <a:avLst>
              <a:gd name="adj1" fmla="val -59519"/>
              <a:gd name="adj2" fmla="val 72305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钢笔</a:t>
            </a:r>
            <a:r>
              <a:rPr lang="en-US" altLang="zh-CN" sz="2800" b="1" i="1" dirty="0">
                <a:solidFill>
                  <a:schemeClr val="tx1"/>
                </a:solidFill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</a:rPr>
              <a:t>支，比铅笔少</a:t>
            </a:r>
            <a:r>
              <a:rPr lang="en-US" altLang="zh-CN" sz="2800" b="1" dirty="0">
                <a:solidFill>
                  <a:schemeClr val="tx1"/>
                </a:solidFill>
              </a:rPr>
              <a:t>10</a:t>
            </a:r>
            <a:r>
              <a:rPr lang="zh-CN" altLang="en-US" sz="2800" b="1" dirty="0">
                <a:solidFill>
                  <a:schemeClr val="tx1"/>
                </a:solidFill>
              </a:rPr>
              <a:t>支。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对话气泡: 矩形 7"/>
          <p:cNvSpPr/>
          <p:nvPr/>
        </p:nvSpPr>
        <p:spPr>
          <a:xfrm>
            <a:off x="5364163" y="2068513"/>
            <a:ext cx="2303462" cy="1257300"/>
          </a:xfrm>
          <a:prstGeom prst="wedgeRectCallout">
            <a:avLst>
              <a:gd name="adj1" fmla="val 42183"/>
              <a:gd name="adj2" fmla="val 6866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+mj-ea"/>
                <a:ea typeface="+mj-ea"/>
              </a:rPr>
              <a:t>铅笔支数是</a:t>
            </a:r>
            <a:endParaRPr lang="en-US" altLang="zh-CN" sz="2800" b="1" dirty="0">
              <a:solidFill>
                <a:schemeClr val="tx1"/>
              </a:solidFill>
              <a:latin typeface="+mj-ea"/>
              <a:ea typeface="+mj-ea"/>
            </a:endParaRPr>
          </a:p>
          <a:p>
            <a:pPr algn="ctr">
              <a:defRPr/>
            </a:pPr>
            <a:endParaRPr lang="zh-CN" altLang="en-US" sz="28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992813" y="2697163"/>
            <a:ext cx="9255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i="1">
                <a:solidFill>
                  <a:srgbClr val="FF0000"/>
                </a:solidFill>
              </a:rPr>
              <a:t>a</a:t>
            </a:r>
            <a:r>
              <a:rPr lang="en-US" altLang="zh-CN" sz="2800">
                <a:solidFill>
                  <a:srgbClr val="FF0000"/>
                </a:solidFill>
              </a:rPr>
              <a:t>+10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187450" y="1293813"/>
            <a:ext cx="1836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填一填。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3"/>
          <p:cNvGraphicFramePr>
            <a:graphicFrameLocks noGrp="1"/>
          </p:cNvGraphicFramePr>
          <p:nvPr/>
        </p:nvGraphicFramePr>
        <p:xfrm>
          <a:off x="1692275" y="2066925"/>
          <a:ext cx="6264276" cy="1798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46"/>
                <a:gridCol w="1044046"/>
                <a:gridCol w="1044046"/>
                <a:gridCol w="1044046"/>
                <a:gridCol w="1044046"/>
                <a:gridCol w="1044046"/>
              </a:tblGrid>
              <a:tr h="5995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</a:rPr>
                        <a:t>8.5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dirty="0">
                          <a:solidFill>
                            <a:schemeClr val="tx1"/>
                          </a:solidFill>
                        </a:rPr>
                        <a:t>10.4</a:t>
                      </a:r>
                      <a:endParaRPr lang="zh-CN" altLang="en-US" sz="2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5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</a:rPr>
                        <a:t>a</a:t>
                      </a:r>
                      <a:r>
                        <a:rPr lang="en-US" altLang="zh-CN" sz="2800" b="1" dirty="0">
                          <a:solidFill>
                            <a:schemeClr val="tx1"/>
                          </a:solidFill>
                        </a:rPr>
                        <a:t>-5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995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</a:rPr>
                        <a:t>3</a:t>
                      </a:r>
                      <a:r>
                        <a:rPr lang="en-US" altLang="zh-CN" sz="2800" b="1" i="1" dirty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 sz="2800" b="1" i="1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800" b="1" dirty="0">
                          <a:solidFill>
                            <a:schemeClr val="tx1"/>
                          </a:solidFill>
                        </a:rPr>
                        <a:t>21</a:t>
                      </a:r>
                      <a:endParaRPr lang="zh-CN" altLang="en-US" sz="2800" b="1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4" marR="91434"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140200" y="2643188"/>
            <a:ext cx="3635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140200" y="3254375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105400" y="2643188"/>
            <a:ext cx="5445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076825" y="3254375"/>
            <a:ext cx="5429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60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084888" y="2643188"/>
            <a:ext cx="633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978525" y="3254375"/>
            <a:ext cx="812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25.5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7135813" y="2643188"/>
            <a:ext cx="6334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5.4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45325" y="3254375"/>
            <a:ext cx="812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31.2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255" name="图片 1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475" y="268288"/>
            <a:ext cx="23764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3681537" y="444551"/>
            <a:ext cx="2174789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accent1">
                    <a:lumMod val="75000"/>
                    <a:alpha val="8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课后练习</a:t>
            </a:r>
            <a:endParaRPr lang="zh-CN" altLang="en-US" sz="3200" b="1" dirty="0">
              <a:solidFill>
                <a:schemeClr val="accent1">
                  <a:lumMod val="75000"/>
                  <a:alpha val="8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文本框 1"/>
          <p:cNvSpPr txBox="1">
            <a:spLocks noChangeArrowheads="1"/>
          </p:cNvSpPr>
          <p:nvPr/>
        </p:nvSpPr>
        <p:spPr bwMode="auto">
          <a:xfrm>
            <a:off x="971550" y="609600"/>
            <a:ext cx="18367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想一想。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102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04025" y="2355850"/>
            <a:ext cx="1154113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1882775"/>
            <a:ext cx="1160463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对话气泡: 矩形 6"/>
          <p:cNvSpPr/>
          <p:nvPr/>
        </p:nvSpPr>
        <p:spPr>
          <a:xfrm>
            <a:off x="1263650" y="1543050"/>
            <a:ext cx="2660650" cy="1028700"/>
          </a:xfrm>
          <a:prstGeom prst="wedgeRectCallout">
            <a:avLst>
              <a:gd name="adj1" fmla="val -39081"/>
              <a:gd name="adj2" fmla="val 7121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zh-CN" altLang="en-US" sz="2800" b="1" dirty="0">
                <a:solidFill>
                  <a:schemeClr val="tx1"/>
                </a:solidFill>
              </a:rPr>
              <a:t>当</a:t>
            </a:r>
            <a:r>
              <a:rPr lang="en-US" altLang="zh-CN" sz="2800" b="1" i="1" dirty="0">
                <a:solidFill>
                  <a:schemeClr val="tx1"/>
                </a:solidFill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</a:rPr>
              <a:t>等于什么时，               和</a:t>
            </a:r>
            <a:r>
              <a:rPr lang="en-US" altLang="zh-CN" sz="2800" b="1" dirty="0">
                <a:solidFill>
                  <a:schemeClr val="tx1"/>
                </a:solidFill>
              </a:rPr>
              <a:t>2</a:t>
            </a:r>
            <a:r>
              <a:rPr lang="en-US" altLang="zh-CN" sz="2800" b="1" i="1" dirty="0">
                <a:solidFill>
                  <a:schemeClr val="tx1"/>
                </a:solidFill>
              </a:rPr>
              <a:t>a</a:t>
            </a:r>
            <a:r>
              <a:rPr lang="zh-CN" altLang="en-US" sz="2800" b="1" dirty="0">
                <a:solidFill>
                  <a:schemeClr val="tx1"/>
                </a:solidFill>
              </a:rPr>
              <a:t>相等？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098" name="Object 28"/>
          <p:cNvGraphicFramePr>
            <a:graphicFrameLocks noChangeAspect="1"/>
          </p:cNvGraphicFramePr>
          <p:nvPr/>
        </p:nvGraphicFramePr>
        <p:xfrm>
          <a:off x="1554163" y="2000250"/>
          <a:ext cx="407987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3" name="Equation" r:id="rId3" imgW="190500" imgH="228600" progId="">
                  <p:embed/>
                </p:oleObj>
              </mc:Choice>
              <mc:Fallback>
                <p:oleObj name="Equation" r:id="rId3" imgW="190500" imgH="228600" progId="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4163" y="2000250"/>
                        <a:ext cx="407987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对话气泡: 矩形 9"/>
          <p:cNvSpPr/>
          <p:nvPr/>
        </p:nvSpPr>
        <p:spPr>
          <a:xfrm>
            <a:off x="5364163" y="1419225"/>
            <a:ext cx="2941637" cy="1030288"/>
          </a:xfrm>
          <a:prstGeom prst="wedgeRectCallout">
            <a:avLst>
              <a:gd name="adj1" fmla="val 25405"/>
              <a:gd name="adj2" fmla="val 7186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099" name="Object 29"/>
          <p:cNvGraphicFramePr>
            <a:graphicFrameLocks noChangeAspect="1"/>
          </p:cNvGraphicFramePr>
          <p:nvPr/>
        </p:nvGraphicFramePr>
        <p:xfrm>
          <a:off x="7753350" y="1482725"/>
          <a:ext cx="409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Equation" r:id="rId5" imgW="190500" imgH="228600" progId="">
                  <p:embed/>
                </p:oleObj>
              </mc:Choice>
              <mc:Fallback>
                <p:oleObj name="Equation" r:id="rId5" imgW="190500" imgH="228600" progId="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53350" y="1482725"/>
                        <a:ext cx="4095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6" name="矩形 11"/>
          <p:cNvSpPr>
            <a:spLocks noChangeArrowheads="1"/>
          </p:cNvSpPr>
          <p:nvPr/>
        </p:nvSpPr>
        <p:spPr bwMode="auto">
          <a:xfrm>
            <a:off x="5303838" y="1495425"/>
            <a:ext cx="30019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/>
              <a:t>当</a:t>
            </a:r>
            <a:r>
              <a:rPr lang="en-US" altLang="zh-CN" sz="2800" b="1" i="1"/>
              <a:t>a</a:t>
            </a:r>
            <a:r>
              <a:rPr lang="en-US" altLang="zh-CN" sz="2800" b="1"/>
              <a:t>=6</a:t>
            </a:r>
            <a:r>
              <a:rPr lang="zh-CN" altLang="en-US" sz="2800" b="1"/>
              <a:t>时，</a:t>
            </a:r>
            <a:r>
              <a:rPr lang="en-US" altLang="zh-CN" sz="2800" b="1"/>
              <a:t>2</a:t>
            </a:r>
            <a:r>
              <a:rPr lang="en-US" altLang="zh-CN" sz="2800" b="1" i="1"/>
              <a:t>a</a:t>
            </a:r>
            <a:r>
              <a:rPr lang="zh-CN" altLang="en-US" sz="2800" b="1"/>
              <a:t>与   各等于多少？</a:t>
            </a:r>
            <a:endParaRPr lang="zh-CN" altLang="en-US" sz="2800" b="1"/>
          </a:p>
        </p:txBody>
      </p:sp>
      <p:sp>
        <p:nvSpPr>
          <p:cNvPr id="13" name="文本框 12"/>
          <p:cNvSpPr txBox="1"/>
          <p:nvPr/>
        </p:nvSpPr>
        <p:spPr>
          <a:xfrm>
            <a:off x="3492500" y="2676525"/>
            <a:ext cx="719138" cy="522288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87900" y="2673350"/>
            <a:ext cx="720725" cy="522288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00" name="Object 30"/>
          <p:cNvGraphicFramePr>
            <a:graphicFrameLocks noChangeAspect="1"/>
          </p:cNvGraphicFramePr>
          <p:nvPr/>
        </p:nvGraphicFramePr>
        <p:xfrm>
          <a:off x="5005388" y="2652713"/>
          <a:ext cx="409575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Equation" r:id="rId6" imgW="190500" imgH="228600" progId="">
                  <p:embed/>
                </p:oleObj>
              </mc:Choice>
              <mc:Fallback>
                <p:oleObj name="Equation" r:id="rId6" imgW="190500" imgH="228600" progId="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5388" y="2652713"/>
                        <a:ext cx="409575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1662113" y="3548063"/>
            <a:ext cx="5329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D92797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这两个式子分别表示什么意思？</a:t>
            </a:r>
            <a:endParaRPr lang="zh-CN" altLang="en-US" sz="2800" b="1">
              <a:solidFill>
                <a:srgbClr val="D92797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236788" y="1281113"/>
            <a:ext cx="719137" cy="52387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35375" y="1276350"/>
            <a:ext cx="24495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表示</a:t>
            </a:r>
            <a:r>
              <a:rPr lang="en-US" altLang="zh-CN" sz="3200" b="1" i="1">
                <a:solidFill>
                  <a:srgbClr val="FF0000"/>
                </a:solidFill>
              </a:rPr>
              <a:t>a</a:t>
            </a:r>
            <a:r>
              <a:rPr lang="zh-CN" altLang="en-US" sz="3200" b="1">
                <a:solidFill>
                  <a:srgbClr val="FF0000"/>
                </a:solidFill>
              </a:rPr>
              <a:t>的两倍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249488" y="2303463"/>
            <a:ext cx="720725" cy="523875"/>
          </a:xfrm>
          <a:prstGeom prst="rect">
            <a:avLst/>
          </a:prstGeom>
          <a:noFill/>
          <a:ln w="19050">
            <a:solidFill>
              <a:schemeClr val="accent6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endParaRPr lang="zh-CN" altLang="en-US" sz="2800" b="1" i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22" name="Object 10"/>
          <p:cNvGraphicFramePr>
            <a:graphicFrameLocks noChangeAspect="1"/>
          </p:cNvGraphicFramePr>
          <p:nvPr/>
        </p:nvGraphicFramePr>
        <p:xfrm>
          <a:off x="2468563" y="2284413"/>
          <a:ext cx="407987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" name="Equation" r:id="rId1" imgW="190500" imgH="228600" progId="">
                  <p:embed/>
                </p:oleObj>
              </mc:Choice>
              <mc:Fallback>
                <p:oleObj name="Equation" r:id="rId1" imgW="190500" imgH="2286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563" y="2284413"/>
                        <a:ext cx="407987" cy="488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35375" y="2273300"/>
            <a:ext cx="28622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表示两个</a:t>
            </a:r>
            <a:r>
              <a:rPr lang="en-US" altLang="zh-CN" sz="3200" b="1" i="1">
                <a:solidFill>
                  <a:srgbClr val="FF0000"/>
                </a:solidFill>
              </a:rPr>
              <a:t>a</a:t>
            </a:r>
            <a:r>
              <a:rPr lang="zh-CN" altLang="en-US" sz="3200" b="1">
                <a:solidFill>
                  <a:srgbClr val="FF0000"/>
                </a:solidFill>
              </a:rPr>
              <a:t>相乘</a:t>
            </a:r>
            <a:endParaRPr lang="zh-CN" altLang="en-US" sz="3200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476375" y="3297238"/>
            <a:ext cx="58404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=4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 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相等。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Object 11"/>
          <p:cNvGraphicFramePr>
            <a:graphicFrameLocks noChangeAspect="1"/>
          </p:cNvGraphicFramePr>
          <p:nvPr/>
        </p:nvGraphicFramePr>
        <p:xfrm>
          <a:off x="4121150" y="3279775"/>
          <a:ext cx="4095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Equation" r:id="rId3" imgW="190500" imgH="228600" progId="">
                  <p:embed/>
                </p:oleObj>
              </mc:Choice>
              <mc:Fallback>
                <p:oleObj name="Equation" r:id="rId3" imgW="190500" imgH="228600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1150" y="3279775"/>
                        <a:ext cx="409575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2"/>
          <p:cNvGraphicFramePr>
            <a:graphicFrameLocks noChangeAspect="1"/>
          </p:cNvGraphicFramePr>
          <p:nvPr/>
        </p:nvGraphicFramePr>
        <p:xfrm>
          <a:off x="5024438" y="3279775"/>
          <a:ext cx="407987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Equation" r:id="rId5" imgW="190500" imgH="228600" progId="">
                  <p:embed/>
                </p:oleObj>
              </mc:Choice>
              <mc:Fallback>
                <p:oleObj name="Equation" r:id="rId5" imgW="190500" imgH="228600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4438" y="3279775"/>
                        <a:ext cx="407987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476375" y="3946525"/>
            <a:ext cx="42179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=12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=36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7" name="Object 13"/>
          <p:cNvGraphicFramePr>
            <a:graphicFrameLocks noChangeAspect="1"/>
          </p:cNvGraphicFramePr>
          <p:nvPr/>
        </p:nvGraphicFramePr>
        <p:xfrm>
          <a:off x="4395788" y="3933825"/>
          <a:ext cx="409575" cy="490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Equation" r:id="rId7" imgW="190500" imgH="228600" progId="">
                  <p:embed/>
                </p:oleObj>
              </mc:Choice>
              <mc:Fallback>
                <p:oleObj name="Equation" r:id="rId7" imgW="190500" imgH="2286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5788" y="3933825"/>
                        <a:ext cx="409575" cy="490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6" grpId="0"/>
    </p:bldLst>
  </p:timing>
</p:sld>
</file>

<file path=ppt/tags/tag1.xml><?xml version="1.0" encoding="utf-8"?>
<p:tagLst xmlns:p="http://schemas.openxmlformats.org/presentationml/2006/main">
  <p:tag name="KSO_WPP_MARK_KEY" val="069d67a3-0e65-4030-becd-ac487d1ffdd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</Words>
  <Application>WPS 演示</Application>
  <PresentationFormat>全屏显示(16:9)</PresentationFormat>
  <Paragraphs>200</Paragraphs>
  <Slides>14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华文楷体</vt:lpstr>
      <vt:lpstr>微软雅黑</vt:lpstr>
      <vt:lpstr>Gulim</vt:lpstr>
      <vt:lpstr>Malgun Gothic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209</cp:revision>
  <dcterms:created xsi:type="dcterms:W3CDTF">2015-08-27T07:30:00Z</dcterms:created>
  <dcterms:modified xsi:type="dcterms:W3CDTF">2023-02-09T05:41:56Z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368B5E4F833D41BD93DA52F71C326C3B</vt:lpwstr>
  </property>
</Properties>
</file>