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21"/>
  </p:handoutMasterIdLst>
  <p:sldIdLst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809EC2EF-9CD4-4947-9DF9-C63C48B4CF2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2F04C835-36FA-485B-914A-8CA89298A6C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316AF09-1775-4D36-9824-C43E95C5DDC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532B640-9A32-438E-AA23-52ED119A223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06EE9DB6-5194-415B-B48A-EC80123B6A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4BEF2D72-9E0A-4AF4-B068-9C7A69160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E13067E1-D70D-4AF9-A500-3AE407D5B3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0" y="1131590"/>
            <a:ext cx="9144000" cy="1812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5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等式</a:t>
            </a:r>
            <a:endParaRPr lang="en-US" altLang="zh-CN" sz="5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619250" y="2932113"/>
            <a:ext cx="58324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副标题 6"/>
          <p:cNvSpPr txBox="1">
            <a:spLocks noChangeArrowheads="1"/>
          </p:cNvSpPr>
          <p:nvPr/>
        </p:nvSpPr>
        <p:spPr bwMode="auto">
          <a:xfrm>
            <a:off x="2771775" y="3086100"/>
            <a:ext cx="360045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西南师大·五年级数学下册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6238" y="700088"/>
            <a:ext cx="3168650" cy="2232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3019425" y="828675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19425" y="1073150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19425" y="1316038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19425" y="1560513"/>
            <a:ext cx="109538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019425" y="1804988"/>
            <a:ext cx="109538" cy="11271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019425" y="2047875"/>
            <a:ext cx="109538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19425" y="2292350"/>
            <a:ext cx="109538" cy="11271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009900" y="2535238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022600" y="2779713"/>
            <a:ext cx="111125" cy="11271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52" name="文本框 11"/>
          <p:cNvSpPr txBox="1">
            <a:spLocks noChangeArrowheads="1"/>
          </p:cNvSpPr>
          <p:nvPr/>
        </p:nvSpPr>
        <p:spPr bwMode="auto">
          <a:xfrm>
            <a:off x="3128963" y="1111250"/>
            <a:ext cx="2938462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名男生和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名女生站成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排跳舞，每排刚好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457325" y="3305175"/>
            <a:ext cx="6229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总人数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男生＋女生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排数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每排人数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492500" y="4011613"/>
            <a:ext cx="2411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25+29=6×9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088" y="1779588"/>
            <a:ext cx="3168650" cy="22320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931863" y="1909763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31863" y="2152650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31863" y="2397125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30275" y="2641600"/>
            <a:ext cx="111125" cy="11271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0275" y="2884488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30275" y="3128963"/>
            <a:ext cx="111125" cy="11271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30275" y="3371850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22338" y="3616325"/>
            <a:ext cx="111125" cy="11271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5038" y="3859213"/>
            <a:ext cx="109537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35075" y="2278063"/>
            <a:ext cx="2352675" cy="1338262"/>
          </a:xfrm>
          <a:prstGeom prst="rect">
            <a:avLst/>
          </a:prstGeom>
          <a:solidFill>
            <a:srgbClr val="F8D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1277" name="文本框 12"/>
          <p:cNvSpPr txBox="1">
            <a:spLocks noChangeArrowheads="1"/>
          </p:cNvSpPr>
          <p:nvPr/>
        </p:nvSpPr>
        <p:spPr bwMode="auto">
          <a:xfrm>
            <a:off x="2176463" y="2641600"/>
            <a:ext cx="4699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endParaRPr lang="zh-CN" altLang="en-US" sz="4000" b="1" i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8" name="文本框 13"/>
          <p:cNvSpPr txBox="1">
            <a:spLocks noChangeArrowheads="1"/>
          </p:cNvSpPr>
          <p:nvPr/>
        </p:nvSpPr>
        <p:spPr bwMode="auto">
          <a:xfrm>
            <a:off x="2211388" y="3486150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3200" b="1" i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9" name="文本框 14"/>
          <p:cNvSpPr txBox="1">
            <a:spLocks noChangeArrowheads="1"/>
          </p:cNvSpPr>
          <p:nvPr/>
        </p:nvSpPr>
        <p:spPr bwMode="auto">
          <a:xfrm>
            <a:off x="3586163" y="2641600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b="1" i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935538" y="2454275"/>
            <a:ext cx="24701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宽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S=a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对话气泡: 矩形 21"/>
          <p:cNvSpPr/>
          <p:nvPr/>
        </p:nvSpPr>
        <p:spPr>
          <a:xfrm>
            <a:off x="1619250" y="2082800"/>
            <a:ext cx="3024188" cy="787400"/>
          </a:xfrm>
          <a:prstGeom prst="wedgeRectCallout">
            <a:avLst>
              <a:gd name="adj1" fmla="val -59513"/>
              <a:gd name="adj2" fmla="val 105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2291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43263" y="76200"/>
            <a:ext cx="23939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592160" y="266069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7030A0">
                    <a:alpha val="64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</a:t>
            </a:r>
            <a:endParaRPr lang="zh-CN" altLang="en-US" sz="3200" b="1" dirty="0">
              <a:solidFill>
                <a:srgbClr val="7030A0">
                  <a:alpha val="64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27088" y="1041400"/>
            <a:ext cx="7272337" cy="93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双鹤小学给农民工子弟学校捐书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1600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本，其中高年级捐书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900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本，低年级捐书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700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本。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294" name="文本框 5"/>
          <p:cNvSpPr txBox="1">
            <a:spLocks noChangeArrowheads="1"/>
          </p:cNvSpPr>
          <p:nvPr/>
        </p:nvSpPr>
        <p:spPr bwMode="auto">
          <a:xfrm>
            <a:off x="1619250" y="2054225"/>
            <a:ext cx="3114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根据题中的数量关系，你能写出几个等式？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50838" y="3209925"/>
            <a:ext cx="9621762" cy="16804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捐书总本数＝（              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）＋（              ） 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高年级捐书本数＝（      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    ） （               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低年级捐书本数＝（      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    ） （               ）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484438" y="3194050"/>
            <a:ext cx="2447925" cy="4572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高年级捐书本数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5508625" y="3182938"/>
            <a:ext cx="2363788" cy="4572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低年级捐书本数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5518150" y="3786188"/>
            <a:ext cx="2354263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低年级捐书本数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5551488" y="4387850"/>
            <a:ext cx="2376487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高年级捐书本数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3090863" y="4357688"/>
            <a:ext cx="184150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捐书总本数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3078163" y="3778250"/>
            <a:ext cx="185420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捐书总本数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859338" y="3803650"/>
            <a:ext cx="433387" cy="431800"/>
          </a:xfrm>
          <a:prstGeom prst="ellipse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97438" y="4424363"/>
            <a:ext cx="431800" cy="431800"/>
          </a:xfrm>
          <a:prstGeom prst="ellipse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932363" y="3749675"/>
            <a:ext cx="2873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970463" y="4373563"/>
            <a:ext cx="287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306" name="图片 2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21363" y="1552575"/>
            <a:ext cx="2581275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图片 2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1813" y="2132013"/>
            <a:ext cx="849312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7" grpId="0"/>
      <p:bldP spid="8" grpId="0"/>
      <p:bldP spid="16" grpId="0" animBg="1"/>
      <p:bldP spid="17" grpId="0" animBg="1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84212" y="1276350"/>
            <a:ext cx="8280275" cy="39703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在等式下面画横线。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35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15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20        </a:t>
            </a:r>
            <a:r>
              <a:rPr lang="en-US" altLang="zh-CN" sz="2800" b="1" dirty="0" smtClean="0">
                <a:latin typeface="+mn-lt"/>
                <a:ea typeface="黑体" panose="02010609060101010101" pitchFamily="49" charset="-122"/>
              </a:rPr>
              <a:t>16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＜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18                 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n</a:t>
            </a:r>
            <a:endParaRPr lang="en-US" altLang="zh-CN" sz="2800" b="1" i="1" dirty="0">
              <a:latin typeface="+mn-lt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</a:t>
            </a:r>
            <a:r>
              <a:rPr lang="en-US" altLang="zh-CN" sz="2800" b="1" dirty="0" smtClean="0">
                <a:latin typeface="+mn-lt"/>
                <a:ea typeface="黑体" panose="02010609060101010101" pitchFamily="49" charset="-122"/>
              </a:rPr>
              <a:t>                  5</a:t>
            </a:r>
            <a:r>
              <a:rPr lang="en-US" altLang="zh-CN" sz="28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15                      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＞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c</a:t>
            </a:r>
            <a:endParaRPr lang="en-US" altLang="zh-CN" sz="2800" b="1" i="1" dirty="0">
              <a:latin typeface="+mn-lt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55650" y="2500313"/>
            <a:ext cx="17287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372225" y="2500313"/>
            <a:ext cx="17287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92500" y="3795713"/>
            <a:ext cx="1727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619250" y="466725"/>
            <a:ext cx="61214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3.</a:t>
            </a:r>
            <a:r>
              <a:rPr lang="zh-CN" altLang="en-US" sz="2800" b="1" dirty="0">
                <a:latin typeface="+mn-lt"/>
                <a:ea typeface="+mn-ea"/>
              </a:rPr>
              <a:t>看图写等式。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1033463"/>
            <a:ext cx="419735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3076575"/>
            <a:ext cx="3959225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68913" y="1739900"/>
            <a:ext cx="2266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100×2=200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268913" y="3783013"/>
            <a:ext cx="2063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2×3=3×2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2932113"/>
            <a:ext cx="4033838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915988"/>
            <a:ext cx="4032250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68913" y="1739900"/>
            <a:ext cx="12620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68913" y="3724275"/>
            <a:ext cx="18573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2×2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71550" y="2499742"/>
            <a:ext cx="7112000" cy="1190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76325" y="1504950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8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252538"/>
            <a:ext cx="31654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90713" y="2571750"/>
            <a:ext cx="7239000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43113" y="1601788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2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863" y="1347788"/>
            <a:ext cx="316706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8938" y="268288"/>
            <a:ext cx="2311400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50603" y="445345"/>
            <a:ext cx="2174789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  <a:alpha val="8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知识回顾</a:t>
            </a:r>
            <a:endParaRPr lang="zh-CN" altLang="en-US" sz="3200" b="1" dirty="0">
              <a:solidFill>
                <a:schemeClr val="accent1">
                  <a:lumMod val="75000"/>
                  <a:alpha val="8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544638" y="1276350"/>
            <a:ext cx="61214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口算。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169988" y="1912938"/>
            <a:ext cx="7794500" cy="24622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20-5=15     </a:t>
            </a:r>
            <a:r>
              <a:rPr lang="en-US" altLang="zh-CN" sz="2800" b="1" dirty="0" smtClean="0">
                <a:latin typeface="+mn-lt"/>
                <a:ea typeface="+mn-ea"/>
              </a:rPr>
              <a:t>30-4=26      60-30=30</a:t>
            </a:r>
            <a:endParaRPr lang="en-US" altLang="zh-CN" sz="2800" b="1" dirty="0">
              <a:latin typeface="+mn-lt"/>
              <a:ea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15+8=23     </a:t>
            </a:r>
            <a:r>
              <a:rPr lang="en-US" altLang="zh-CN" sz="2800" b="1" dirty="0" smtClean="0">
                <a:latin typeface="+mn-lt"/>
                <a:ea typeface="+mn-ea"/>
              </a:rPr>
              <a:t>72+64=136    25+13=38</a:t>
            </a:r>
            <a:endParaRPr lang="en-US" altLang="zh-CN" sz="2800" b="1" dirty="0">
              <a:latin typeface="+mn-lt"/>
              <a:ea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5×5=25     </a:t>
            </a:r>
            <a:r>
              <a:rPr lang="en-US" altLang="zh-CN" sz="2800" b="1" dirty="0" smtClean="0">
                <a:latin typeface="+mn-lt"/>
                <a:ea typeface="+mn-ea"/>
              </a:rPr>
              <a:t>10×5=50     12×11=132</a:t>
            </a:r>
            <a:endParaRPr lang="en-US" altLang="zh-CN" sz="2800" b="1" dirty="0">
              <a:latin typeface="+mn-lt"/>
              <a:ea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+mn-ea"/>
              </a:rPr>
              <a:t>60÷3=20    </a:t>
            </a:r>
            <a:r>
              <a:rPr lang="en-US" altLang="zh-CN" sz="2800" b="1" dirty="0" smtClean="0">
                <a:latin typeface="+mn-lt"/>
                <a:ea typeface="+mn-ea"/>
              </a:rPr>
              <a:t>81÷27=3     </a:t>
            </a:r>
            <a:r>
              <a:rPr lang="en-US" altLang="zh-CN" sz="2800" b="1" dirty="0">
                <a:latin typeface="+mn-lt"/>
                <a:ea typeface="+mn-ea"/>
              </a:rPr>
              <a:t>55÷5=11     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5188" y="1744663"/>
            <a:ext cx="542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1806575"/>
            <a:ext cx="542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1905000"/>
            <a:ext cx="542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7413" y="2516188"/>
            <a:ext cx="542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4050" y="2505075"/>
            <a:ext cx="6842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2513013"/>
            <a:ext cx="542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7413" y="3251200"/>
            <a:ext cx="542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3413" y="3187700"/>
            <a:ext cx="542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3189288"/>
            <a:ext cx="6619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2038" y="3798888"/>
            <a:ext cx="542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1688" y="3768725"/>
            <a:ext cx="542925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2275" y="3908425"/>
            <a:ext cx="542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"/>
          <p:cNvGrpSpPr/>
          <p:nvPr/>
        </p:nvGrpSpPr>
        <p:grpSpPr bwMode="auto">
          <a:xfrm>
            <a:off x="836613" y="484188"/>
            <a:ext cx="841375" cy="492125"/>
            <a:chOff x="2621276" y="1196658"/>
            <a:chExt cx="1303024" cy="904878"/>
          </a:xfrm>
        </p:grpSpPr>
        <p:pic>
          <p:nvPicPr>
            <p:cNvPr id="4104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21276" y="1196658"/>
              <a:ext cx="1303024" cy="904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3071187" y="1199576"/>
              <a:ext cx="504001" cy="8494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692275" y="484188"/>
            <a:ext cx="61214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云岭小学五年级</a:t>
            </a:r>
            <a:r>
              <a:rPr lang="en-US" altLang="zh-CN" sz="2800" b="1" dirty="0">
                <a:latin typeface="+mn-lt"/>
                <a:ea typeface="+mn-ea"/>
              </a:rPr>
              <a:t>55</a:t>
            </a:r>
            <a:r>
              <a:rPr lang="zh-CN" altLang="en-US" sz="2800" b="1" dirty="0">
                <a:latin typeface="+mn-lt"/>
                <a:ea typeface="+mn-ea"/>
              </a:rPr>
              <a:t>名同学参观科技馆。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4100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8538" y="1006475"/>
            <a:ext cx="7146925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对话气泡: 矩形 7"/>
          <p:cNvSpPr/>
          <p:nvPr/>
        </p:nvSpPr>
        <p:spPr>
          <a:xfrm>
            <a:off x="3276600" y="3219450"/>
            <a:ext cx="2159000" cy="714375"/>
          </a:xfrm>
          <a:prstGeom prst="wedgeRectCallout">
            <a:avLst>
              <a:gd name="adj1" fmla="val -38634"/>
              <a:gd name="adj2" fmla="val -7228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中巴车上有</a:t>
            </a:r>
            <a:r>
              <a:rPr lang="en-US" altLang="zh-CN" sz="2400" b="1" dirty="0">
                <a:solidFill>
                  <a:schemeClr val="tx1"/>
                </a:solidFill>
              </a:rPr>
              <a:t>17</a:t>
            </a:r>
            <a:r>
              <a:rPr lang="zh-CN" altLang="en-US" sz="2400" b="1" dirty="0">
                <a:solidFill>
                  <a:schemeClr val="tx1"/>
                </a:solidFill>
              </a:rPr>
              <a:t>人，到齐了。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对话气泡: 矩形 8"/>
          <p:cNvSpPr/>
          <p:nvPr/>
        </p:nvSpPr>
        <p:spPr>
          <a:xfrm>
            <a:off x="5219700" y="1276350"/>
            <a:ext cx="2378075" cy="1038225"/>
          </a:xfrm>
          <a:prstGeom prst="wedgeRectCallout">
            <a:avLst>
              <a:gd name="adj1" fmla="val -39650"/>
              <a:gd name="adj2" fmla="val 77563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大巴车上有</a:t>
            </a:r>
            <a:r>
              <a:rPr lang="en-US" altLang="zh-CN" sz="2400" b="1" dirty="0">
                <a:solidFill>
                  <a:schemeClr val="tx1"/>
                </a:solidFill>
              </a:rPr>
              <a:t>38</a:t>
            </a:r>
            <a:r>
              <a:rPr lang="zh-CN" altLang="en-US" sz="2400" b="1" dirty="0">
                <a:solidFill>
                  <a:schemeClr val="tx1"/>
                </a:solidFill>
              </a:rPr>
              <a:t>人，你数数看人到齐了吗？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495550" y="4368800"/>
            <a:ext cx="45132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13BE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图片中存在哪些数量关系？</a:t>
            </a:r>
            <a:endParaRPr lang="zh-CN" altLang="en-US" sz="2800" b="1">
              <a:solidFill>
                <a:srgbClr val="F13BE4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187450" y="1435100"/>
            <a:ext cx="6119813" cy="436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95288" y="1347788"/>
            <a:ext cx="8137525" cy="996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中巴车上的人数＝总人数－大巴车上的人数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55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38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468313" y="2460625"/>
            <a:ext cx="7956550" cy="996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大巴车上的人数＝总人数－中巴车上的人数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55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17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52425" y="3679825"/>
            <a:ext cx="8208963" cy="9985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总人数＝中巴车上的人数＋大巴车上的人数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55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17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38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19138" y="1919288"/>
            <a:ext cx="7885310" cy="16189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 smtClean="0">
                <a:latin typeface="+mn-lt"/>
                <a:ea typeface="+mn-ea"/>
              </a:rPr>
              <a:t>像</a:t>
            </a:r>
            <a:r>
              <a:rPr lang="en-US" altLang="zh-CN" sz="3200" b="1" dirty="0">
                <a:latin typeface="+mn-lt"/>
                <a:ea typeface="+mn-ea"/>
              </a:rPr>
              <a:t>17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55</a:t>
            </a:r>
            <a:r>
              <a:rPr lang="zh-CN" altLang="en-US" sz="3200" b="1" dirty="0">
                <a:latin typeface="+mn-lt"/>
                <a:ea typeface="+mn-ea"/>
              </a:rPr>
              <a:t>－</a:t>
            </a:r>
            <a:r>
              <a:rPr lang="en-US" altLang="zh-CN" sz="3200" b="1" dirty="0">
                <a:latin typeface="+mn-lt"/>
                <a:ea typeface="+mn-ea"/>
              </a:rPr>
              <a:t>38</a:t>
            </a:r>
            <a:r>
              <a:rPr lang="zh-CN" altLang="en-US" sz="3200" b="1" dirty="0">
                <a:latin typeface="+mn-lt"/>
                <a:ea typeface="+mn-ea"/>
              </a:rPr>
              <a:t>，</a:t>
            </a:r>
            <a:r>
              <a:rPr lang="en-US" altLang="zh-CN" sz="3200" b="1" i="1" dirty="0">
                <a:latin typeface="+mn-lt"/>
                <a:ea typeface="+mn-ea"/>
              </a:rPr>
              <a:t>a</a:t>
            </a:r>
            <a:r>
              <a:rPr lang="en-US" altLang="zh-CN" sz="3200" b="1" dirty="0">
                <a:latin typeface="+mn-lt"/>
                <a:ea typeface="+mn-ea"/>
              </a:rPr>
              <a:t> </a:t>
            </a:r>
            <a:r>
              <a:rPr lang="zh-CN" altLang="en-US" sz="3200" b="1" dirty="0">
                <a:latin typeface="+mn-lt"/>
                <a:ea typeface="+mn-ea"/>
              </a:rPr>
              <a:t>＋</a:t>
            </a:r>
            <a:r>
              <a:rPr lang="en-US" altLang="zh-CN" sz="3200" b="1" dirty="0">
                <a:latin typeface="+mn-lt"/>
                <a:ea typeface="+mn-ea"/>
              </a:rPr>
              <a:t> </a:t>
            </a:r>
            <a:r>
              <a:rPr lang="en-US" altLang="zh-CN" sz="3200" b="1" i="1" dirty="0">
                <a:latin typeface="+mn-lt"/>
                <a:ea typeface="+mn-ea"/>
              </a:rPr>
              <a:t>b</a:t>
            </a:r>
            <a:r>
              <a:rPr lang="en-US" altLang="zh-CN" sz="3200" b="1" dirty="0">
                <a:latin typeface="+mn-lt"/>
                <a:ea typeface="+mn-ea"/>
              </a:rPr>
              <a:t> 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55</a:t>
            </a:r>
            <a:r>
              <a:rPr lang="zh-CN" altLang="en-US" sz="3200" b="1" dirty="0">
                <a:latin typeface="+mn-lt"/>
                <a:ea typeface="+mn-ea"/>
              </a:rPr>
              <a:t>，</a:t>
            </a:r>
            <a:r>
              <a:rPr lang="en-US" altLang="zh-CN" sz="3200" b="1" i="1" dirty="0">
                <a:latin typeface="+mn-lt"/>
                <a:ea typeface="+mn-ea"/>
              </a:rPr>
              <a:t>S</a:t>
            </a:r>
            <a:r>
              <a:rPr lang="en-US" altLang="zh-CN" sz="3200" b="1" dirty="0">
                <a:latin typeface="+mn-lt"/>
                <a:ea typeface="+mn-ea"/>
              </a:rPr>
              <a:t> </a:t>
            </a:r>
            <a:r>
              <a:rPr lang="zh-CN" altLang="en-US" sz="3200" b="1" dirty="0">
                <a:latin typeface="+mn-lt"/>
                <a:ea typeface="+mn-ea"/>
              </a:rPr>
              <a:t>＝      ，</a:t>
            </a:r>
            <a:endParaRPr lang="en-US" altLang="zh-CN" sz="3200" b="1" dirty="0">
              <a:latin typeface="+mn-lt"/>
              <a:ea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3200" b="1" dirty="0">
                <a:latin typeface="+mn-lt"/>
                <a:ea typeface="+mn-ea"/>
              </a:rPr>
              <a:t>这些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表示相等关系的式子</a:t>
            </a:r>
            <a:r>
              <a:rPr lang="zh-CN" altLang="en-US" sz="3200" b="1" dirty="0">
                <a:latin typeface="+mn-lt"/>
                <a:ea typeface="+mn-ea"/>
              </a:rPr>
              <a:t>都是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等式</a:t>
            </a:r>
            <a:r>
              <a:rPr lang="zh-CN" altLang="en-US" sz="3200" b="1" dirty="0">
                <a:latin typeface="+mn-lt"/>
                <a:ea typeface="+mn-ea"/>
              </a:rPr>
              <a:t>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7451725" y="1941513"/>
          <a:ext cx="5080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1" imgW="177800" imgH="203200" progId="">
                  <p:embed/>
                </p:oleObj>
              </mc:Choice>
              <mc:Fallback>
                <p:oleObj name="Equation" r:id="rId1" imgW="177800" imgH="20320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1941513"/>
                        <a:ext cx="50800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/>
          <p:nvPr/>
        </p:nvGrpSpPr>
        <p:grpSpPr bwMode="auto">
          <a:xfrm>
            <a:off x="539750" y="627063"/>
            <a:ext cx="1382713" cy="488950"/>
            <a:chOff x="539552" y="389210"/>
            <a:chExt cx="2041898" cy="720203"/>
          </a:xfrm>
        </p:grpSpPr>
        <p:sp>
          <p:nvSpPr>
            <p:cNvPr id="3" name="椭圆 2"/>
            <p:cNvSpPr/>
            <p:nvPr/>
          </p:nvSpPr>
          <p:spPr>
            <a:xfrm rot="21261327">
              <a:off x="562995" y="452344"/>
              <a:ext cx="647031" cy="645377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884108">
              <a:off x="1225896" y="470169"/>
              <a:ext cx="639244" cy="639244"/>
            </a:xfrm>
            <a:prstGeom prst="ellipse">
              <a:avLst/>
            </a:prstGeom>
            <a:blipFill dpi="0" rotWithShape="1">
              <a:blip r:embed="rId2" cstate="email"/>
              <a:srcRect/>
              <a:stretch>
                <a:fillRect t="27065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21438764">
              <a:off x="1877080" y="457652"/>
              <a:ext cx="635018" cy="635018"/>
            </a:xfrm>
            <a:prstGeom prst="ellipse">
              <a:avLst/>
            </a:prstGeom>
            <a:blipFill dpi="0" rotWithShape="1">
              <a:blip r:embed="rId3" cstate="email"/>
              <a:srcRect/>
              <a:stretch>
                <a:fillRect t="53086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157" name="文本框 5"/>
            <p:cNvSpPr txBox="1">
              <a:spLocks noChangeArrowheads="1"/>
            </p:cNvSpPr>
            <p:nvPr/>
          </p:nvSpPr>
          <p:spPr bwMode="auto">
            <a:xfrm>
              <a:off x="539552" y="389210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158" name="文本框 6"/>
            <p:cNvSpPr txBox="1">
              <a:spLocks noChangeArrowheads="1"/>
            </p:cNvSpPr>
            <p:nvPr/>
          </p:nvSpPr>
          <p:spPr bwMode="auto">
            <a:xfrm>
              <a:off x="1206462" y="414871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一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159" name="文本框 7"/>
            <p:cNvSpPr txBox="1">
              <a:spLocks noChangeArrowheads="1"/>
            </p:cNvSpPr>
            <p:nvPr/>
          </p:nvSpPr>
          <p:spPr bwMode="auto">
            <a:xfrm>
              <a:off x="1854340" y="389210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68313" y="1200150"/>
            <a:ext cx="8064500" cy="1384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在参观活动中，需要把</a:t>
            </a:r>
            <a:r>
              <a:rPr lang="en-US" altLang="zh-CN" sz="2800" b="1" dirty="0">
                <a:latin typeface="+mn-lt"/>
                <a:ea typeface="+mn-ea"/>
              </a:rPr>
              <a:t>55</a:t>
            </a:r>
            <a:r>
              <a:rPr lang="zh-CN" altLang="en-US" sz="2800" b="1" dirty="0">
                <a:latin typeface="+mn-lt"/>
                <a:ea typeface="+mn-ea"/>
              </a:rPr>
              <a:t>名同学平均分成</a:t>
            </a:r>
            <a:r>
              <a:rPr lang="en-US" altLang="zh-CN" sz="2800" b="1" dirty="0">
                <a:latin typeface="+mn-lt"/>
                <a:ea typeface="+mn-ea"/>
              </a:rPr>
              <a:t>5</a:t>
            </a:r>
            <a:r>
              <a:rPr lang="zh-CN" altLang="en-US" sz="2800" b="1" dirty="0">
                <a:latin typeface="+mn-lt"/>
                <a:ea typeface="+mn-ea"/>
              </a:rPr>
              <a:t>个小组进行参观。每组</a:t>
            </a:r>
            <a:r>
              <a:rPr lang="en-US" altLang="zh-CN" sz="2800" b="1" dirty="0">
                <a:latin typeface="+mn-lt"/>
                <a:ea typeface="+mn-ea"/>
              </a:rPr>
              <a:t>2</a:t>
            </a:r>
            <a:r>
              <a:rPr lang="zh-CN" altLang="en-US" sz="2800" b="1" dirty="0">
                <a:latin typeface="+mn-lt"/>
                <a:ea typeface="+mn-ea"/>
              </a:rPr>
              <a:t>名组长，</a:t>
            </a:r>
            <a:r>
              <a:rPr lang="en-US" altLang="zh-CN" sz="2800" b="1" dirty="0">
                <a:latin typeface="+mn-lt"/>
                <a:ea typeface="+mn-ea"/>
              </a:rPr>
              <a:t>9</a:t>
            </a:r>
            <a:r>
              <a:rPr lang="zh-CN" altLang="en-US" sz="2800" b="1" dirty="0">
                <a:latin typeface="+mn-lt"/>
                <a:ea typeface="+mn-ea"/>
              </a:rPr>
              <a:t>名组员。你能写出哪些等式？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79388" y="2651125"/>
            <a:ext cx="5076825" cy="996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）总人数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÷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组数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每组人数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55÷5=11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79388" y="3943350"/>
            <a:ext cx="7488237" cy="996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）每组组长人数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+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每组组员人数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每组人数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2+9=11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76345" y="843558"/>
            <a:ext cx="8064500" cy="1384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在参观活动中，需要把</a:t>
            </a:r>
            <a:r>
              <a:rPr lang="en-US" altLang="zh-CN" sz="2800" b="1" dirty="0">
                <a:latin typeface="+mn-lt"/>
                <a:ea typeface="+mn-ea"/>
              </a:rPr>
              <a:t>55</a:t>
            </a:r>
            <a:r>
              <a:rPr lang="zh-CN" altLang="en-US" sz="2800" b="1" dirty="0">
                <a:latin typeface="+mn-lt"/>
                <a:ea typeface="+mn-ea"/>
              </a:rPr>
              <a:t>名同学平均分成</a:t>
            </a:r>
            <a:r>
              <a:rPr lang="en-US" altLang="zh-CN" sz="2800" b="1" dirty="0">
                <a:latin typeface="+mn-lt"/>
                <a:ea typeface="+mn-ea"/>
              </a:rPr>
              <a:t>5</a:t>
            </a:r>
            <a:r>
              <a:rPr lang="zh-CN" altLang="en-US" sz="2800" b="1" dirty="0">
                <a:latin typeface="+mn-lt"/>
                <a:ea typeface="+mn-ea"/>
              </a:rPr>
              <a:t>个小组进行参观。每组</a:t>
            </a:r>
            <a:r>
              <a:rPr lang="en-US" altLang="zh-CN" sz="2800" b="1" dirty="0">
                <a:latin typeface="+mn-lt"/>
                <a:ea typeface="+mn-ea"/>
              </a:rPr>
              <a:t>2</a:t>
            </a:r>
            <a:r>
              <a:rPr lang="zh-CN" altLang="en-US" sz="2800" b="1" dirty="0">
                <a:latin typeface="+mn-lt"/>
                <a:ea typeface="+mn-ea"/>
              </a:rPr>
              <a:t>名组长，</a:t>
            </a:r>
            <a:r>
              <a:rPr lang="en-US" altLang="zh-CN" sz="2800" b="1" dirty="0">
                <a:latin typeface="+mn-lt"/>
                <a:ea typeface="+mn-ea"/>
              </a:rPr>
              <a:t>9</a:t>
            </a:r>
            <a:r>
              <a:rPr lang="zh-CN" altLang="en-US" sz="2800" b="1" dirty="0">
                <a:latin typeface="+mn-lt"/>
                <a:ea typeface="+mn-ea"/>
              </a:rPr>
              <a:t>名组员。你能写出哪些等式？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79388" y="2651125"/>
            <a:ext cx="8569325" cy="996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）总人数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每组组长数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×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组数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+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每组组员数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×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组数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55=2×5+9×5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24238" y="-4763"/>
            <a:ext cx="2295525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656013" y="322263"/>
            <a:ext cx="18319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课堂活动</a:t>
            </a:r>
            <a:endParaRPr lang="zh-CN" altLang="en-US" sz="3200" b="1" dirty="0">
              <a:solidFill>
                <a:schemeClr val="accent4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6" name="Picture 7" descr="数学五年级下册_页面_07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173163"/>
            <a:ext cx="864235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06400" y="765175"/>
            <a:ext cx="3168650" cy="1662113"/>
          </a:xfrm>
          <a:prstGeom prst="rect">
            <a:avLst/>
          </a:prstGeom>
          <a:solidFill>
            <a:srgbClr val="F8D7EC"/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511175" y="850900"/>
            <a:ext cx="109538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1175" y="1095375"/>
            <a:ext cx="109538" cy="11271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9588" y="1338263"/>
            <a:ext cx="109537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09588" y="1582738"/>
            <a:ext cx="109537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9588" y="1825625"/>
            <a:ext cx="109537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9588" y="2070100"/>
            <a:ext cx="109537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01650" y="2312988"/>
            <a:ext cx="109538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05" name="文本框 15"/>
          <p:cNvSpPr txBox="1">
            <a:spLocks noChangeArrowheads="1"/>
          </p:cNvSpPr>
          <p:nvPr/>
        </p:nvSpPr>
        <p:spPr bwMode="auto">
          <a:xfrm>
            <a:off x="611188" y="700088"/>
            <a:ext cx="29384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爸爸有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元的人民币，买手表用去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189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元，还剩下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对话气泡: 矩形 16"/>
          <p:cNvSpPr/>
          <p:nvPr/>
        </p:nvSpPr>
        <p:spPr>
          <a:xfrm>
            <a:off x="153988" y="2505075"/>
            <a:ext cx="3733800" cy="854075"/>
          </a:xfrm>
          <a:prstGeom prst="wedgeRectCallout">
            <a:avLst>
              <a:gd name="adj1" fmla="val 56919"/>
              <a:gd name="adj2" fmla="val 853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53988" y="2555875"/>
            <a:ext cx="38766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总钱数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用去的钱数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剩下的钱数，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100×3-189=111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对话气泡: 矩形 18"/>
          <p:cNvSpPr/>
          <p:nvPr/>
        </p:nvSpPr>
        <p:spPr>
          <a:xfrm>
            <a:off x="5748338" y="1995488"/>
            <a:ext cx="3300412" cy="1122362"/>
          </a:xfrm>
          <a:prstGeom prst="wedgeRectCallout">
            <a:avLst>
              <a:gd name="adj1" fmla="val -61780"/>
              <a:gd name="adj2" fmla="val 1244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776913" y="1985963"/>
            <a:ext cx="31686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总钱数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用去的钱数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剩下的钱数，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100×3=189+111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3213" y="431800"/>
            <a:ext cx="3168650" cy="22320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2947988" y="561975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947988" y="804863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47988" y="1049338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46400" y="1293813"/>
            <a:ext cx="111125" cy="11271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46400" y="1536700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46400" y="1781175"/>
            <a:ext cx="111125" cy="112713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46400" y="2024063"/>
            <a:ext cx="111125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38463" y="2268538"/>
            <a:ext cx="111125" cy="11271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51163" y="2511425"/>
            <a:ext cx="109537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8" name="文本框 11"/>
          <p:cNvSpPr txBox="1">
            <a:spLocks noChangeArrowheads="1"/>
          </p:cNvSpPr>
          <p:nvPr/>
        </p:nvSpPr>
        <p:spPr bwMode="auto">
          <a:xfrm>
            <a:off x="3049588" y="654050"/>
            <a:ext cx="29384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汽车速度是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100km/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时，叔叔开了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时，共行驶了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400km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727200" y="2806700"/>
            <a:ext cx="568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距离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=100×4=400km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727200" y="3530600"/>
            <a:ext cx="568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距离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=400÷4=100km/h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735138" y="4383088"/>
            <a:ext cx="56880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距离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=400÷100=4h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PP_MARK_KEY" val="d8ae419b-5840-4857-8407-18b4aea8db3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1243</Words>
  <Application>WPS 演示</Application>
  <PresentationFormat>全屏显示(16:9)</PresentationFormat>
  <Paragraphs>138</Paragraphs>
  <Slides>17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Gulim</vt:lpstr>
      <vt:lpstr>Malgun Gothic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3928BF26BE0E4634B84C972723426BFF</vt:lpwstr>
  </property>
</Properties>
</file>