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329" r:id="rId3"/>
    <p:sldId id="330" r:id="rId4"/>
    <p:sldId id="331" r:id="rId5"/>
    <p:sldId id="332" r:id="rId6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AEDFAD21-7F9A-4002-917F-F2B1E24C331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858A24C5-7A4B-4033-A9D7-785E71DACD1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3B7E184-1647-4D34-BEB0-F8064B28ED2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CCF512DC-7929-4F86-AC5D-888C466A6BD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D23B9EDA-D1CD-47F7-A5CC-DF27EC4926F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F80A4EA8-76DF-463D-AF52-F962E88AFE5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"/>
          <p:cNvSpPr txBox="1">
            <a:spLocks noChangeArrowheads="1"/>
          </p:cNvSpPr>
          <p:nvPr/>
        </p:nvSpPr>
        <p:spPr bwMode="auto">
          <a:xfrm>
            <a:off x="0" y="1131888"/>
            <a:ext cx="914400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等式</a:t>
            </a:r>
            <a:endParaRPr lang="en-US" altLang="zh-CN" sz="5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19250" y="2932113"/>
            <a:ext cx="58324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副标题 6"/>
          <p:cNvSpPr txBox="1">
            <a:spLocks noChangeArrowheads="1"/>
          </p:cNvSpPr>
          <p:nvPr/>
        </p:nvSpPr>
        <p:spPr bwMode="auto">
          <a:xfrm>
            <a:off x="2771775" y="3086100"/>
            <a:ext cx="360045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西南师大·五年级数学下册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476375" y="1203325"/>
            <a:ext cx="79200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2.</a:t>
            </a:r>
            <a:r>
              <a:rPr lang="zh-CN" altLang="en-US" sz="2800" b="1" dirty="0">
                <a:latin typeface="+mn-lt"/>
                <a:ea typeface="+mn-ea"/>
              </a:rPr>
              <a:t>当</a:t>
            </a:r>
            <a:r>
              <a:rPr lang="en-US" altLang="zh-CN" sz="2800" b="1" dirty="0">
                <a:latin typeface="+mn-lt"/>
                <a:ea typeface="+mn-ea"/>
              </a:rPr>
              <a:t>n=6</a:t>
            </a:r>
            <a:r>
              <a:rPr lang="zh-CN" altLang="en-US" sz="2800" b="1" dirty="0">
                <a:latin typeface="+mn-lt"/>
                <a:ea typeface="+mn-ea"/>
              </a:rPr>
              <a:t>时，下列各式的值是多少？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619250" y="1995488"/>
            <a:ext cx="6913563" cy="2495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                         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÷6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+4) ×2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             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+3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                         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48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527300" y="1995488"/>
            <a:ext cx="547688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6207125" y="1976438"/>
            <a:ext cx="36512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3563938" y="2622550"/>
            <a:ext cx="547687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6042025" y="2611438"/>
            <a:ext cx="5461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33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2513013" y="3289300"/>
            <a:ext cx="5461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6389688" y="3289300"/>
            <a:ext cx="547687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539750" y="771525"/>
            <a:ext cx="7921625" cy="3824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我国最大的西气东输管道工程，全线是从新疆塔里木的轮南到上海，总长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3900km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，其中一期工程是东段，从陕西的靖边到上海，长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n-lt"/>
                <a:ea typeface="黑体" panose="02010609060101010101" pitchFamily="49" charset="-122"/>
              </a:rPr>
              <a:t>km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；二期工程是西段，从轮南到靖边，长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+mn-lt"/>
                <a:ea typeface="黑体" panose="02010609060101010101" pitchFamily="49" charset="-122"/>
              </a:rPr>
              <a:t>km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）在图上标示出相关的数量。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）试一试，你能写出哪些等式？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1267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4888" y="2932113"/>
            <a:ext cx="2936875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4113" y="339725"/>
            <a:ext cx="4732337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左大括号 2"/>
          <p:cNvSpPr/>
          <p:nvPr/>
        </p:nvSpPr>
        <p:spPr>
          <a:xfrm rot="5400000" flipH="1">
            <a:off x="3675063" y="2176462"/>
            <a:ext cx="215900" cy="2016125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 rot="5400000" flipH="1">
            <a:off x="5442744" y="2434431"/>
            <a:ext cx="215900" cy="15001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49625" y="3324225"/>
            <a:ext cx="865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km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40325" y="3359150"/>
            <a:ext cx="863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km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55675" y="4011613"/>
            <a:ext cx="6518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=3900      3900-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3900-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357438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6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0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8938" y="268288"/>
            <a:ext cx="2311400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50603" y="445345"/>
            <a:ext cx="217478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  <a:alpha val="8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知识回顾</a:t>
            </a:r>
            <a:endParaRPr lang="zh-CN" altLang="en-US" sz="3200" b="1" dirty="0">
              <a:solidFill>
                <a:schemeClr val="accent1">
                  <a:lumMod val="75000"/>
                  <a:alpha val="8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42988" y="1339850"/>
            <a:ext cx="6845300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小明有</a:t>
            </a:r>
            <a:r>
              <a:rPr lang="en-US" altLang="zh-CN" sz="2800" b="1" dirty="0">
                <a:latin typeface="+mn-lt"/>
                <a:ea typeface="+mn-ea"/>
              </a:rPr>
              <a:t>30</a:t>
            </a:r>
            <a:r>
              <a:rPr lang="zh-CN" altLang="en-US" sz="2800" b="1" dirty="0">
                <a:latin typeface="+mn-lt"/>
                <a:ea typeface="+mn-ea"/>
              </a:rPr>
              <a:t>元钱，买了一本书花了</a:t>
            </a:r>
            <a:r>
              <a:rPr lang="en-US" altLang="zh-CN" sz="2800" b="1" dirty="0">
                <a:latin typeface="+mn-lt"/>
                <a:ea typeface="+mn-ea"/>
              </a:rPr>
              <a:t>17</a:t>
            </a:r>
            <a:r>
              <a:rPr lang="zh-CN" altLang="en-US" sz="2800" b="1" dirty="0">
                <a:latin typeface="+mn-lt"/>
                <a:ea typeface="+mn-ea"/>
              </a:rPr>
              <a:t>元，还剩下</a:t>
            </a:r>
            <a:r>
              <a:rPr lang="en-US" altLang="zh-CN" sz="2800" b="1" dirty="0">
                <a:latin typeface="+mn-lt"/>
                <a:ea typeface="+mn-ea"/>
              </a:rPr>
              <a:t>13</a:t>
            </a:r>
            <a:r>
              <a:rPr lang="zh-CN" altLang="en-US" sz="2800" b="1" dirty="0">
                <a:latin typeface="+mn-lt"/>
                <a:ea typeface="+mn-ea"/>
              </a:rPr>
              <a:t>元钱。写出等式关系。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44638" y="2471738"/>
            <a:ext cx="6357937" cy="1168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总钱数</a:t>
            </a:r>
            <a:r>
              <a:rPr lang="en-US" altLang="zh-CN" sz="2800" b="1" dirty="0">
                <a:latin typeface="+mn-lt"/>
                <a:ea typeface="+mn-ea"/>
              </a:rPr>
              <a:t>-</a:t>
            </a:r>
            <a:r>
              <a:rPr lang="zh-CN" altLang="en-US" sz="2800" b="1" dirty="0">
                <a:latin typeface="+mn-lt"/>
                <a:ea typeface="+mn-ea"/>
              </a:rPr>
              <a:t>买书的钱</a:t>
            </a:r>
            <a:r>
              <a:rPr lang="en-US" altLang="zh-CN" sz="2800" b="1" dirty="0">
                <a:latin typeface="+mn-lt"/>
                <a:ea typeface="+mn-ea"/>
              </a:rPr>
              <a:t>=</a:t>
            </a:r>
            <a:r>
              <a:rPr lang="zh-CN" altLang="en-US" sz="2800" b="1" dirty="0">
                <a:latin typeface="+mn-lt"/>
                <a:ea typeface="+mn-ea"/>
              </a:rPr>
              <a:t>剩下的钱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                  30-17=13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619250" y="3640138"/>
            <a:ext cx="6357938" cy="11699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剩下的钱</a:t>
            </a:r>
            <a:r>
              <a:rPr lang="en-US" altLang="zh-CN" sz="2800" b="1" dirty="0">
                <a:latin typeface="+mn-lt"/>
                <a:ea typeface="+mn-ea"/>
              </a:rPr>
              <a:t>+</a:t>
            </a:r>
            <a:r>
              <a:rPr lang="zh-CN" altLang="en-US" sz="2800" b="1" dirty="0">
                <a:latin typeface="+mn-lt"/>
                <a:ea typeface="+mn-ea"/>
              </a:rPr>
              <a:t>买书的钱</a:t>
            </a:r>
            <a:r>
              <a:rPr lang="en-US" altLang="zh-CN" sz="2800" b="1" dirty="0">
                <a:latin typeface="+mn-lt"/>
                <a:ea typeface="+mn-ea"/>
              </a:rPr>
              <a:t>=</a:t>
            </a:r>
            <a:r>
              <a:rPr lang="zh-CN" altLang="en-US" sz="2800" b="1" dirty="0">
                <a:latin typeface="+mn-lt"/>
                <a:ea typeface="+mn-ea"/>
              </a:rPr>
              <a:t>总钱数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13+17=30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598613" y="546100"/>
            <a:ext cx="302418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比一比。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3075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54150" y="1184275"/>
            <a:ext cx="6286500" cy="20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4"/>
          <p:cNvSpPr txBox="1">
            <a:spLocks noChangeArrowheads="1"/>
          </p:cNvSpPr>
          <p:nvPr/>
        </p:nvSpPr>
        <p:spPr bwMode="auto">
          <a:xfrm>
            <a:off x="5867400" y="2571750"/>
            <a:ext cx="2120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（图中单位：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对话气泡: 矩形 5"/>
          <p:cNvSpPr/>
          <p:nvPr/>
        </p:nvSpPr>
        <p:spPr>
          <a:xfrm>
            <a:off x="1331913" y="2608263"/>
            <a:ext cx="2303462" cy="611187"/>
          </a:xfrm>
          <a:prstGeom prst="wedgeRectCallout">
            <a:avLst>
              <a:gd name="adj1" fmla="val -49405"/>
              <a:gd name="adj2" fmla="val 8638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两边一样重。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3292475"/>
            <a:ext cx="11303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411413" y="3443288"/>
            <a:ext cx="4152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天平平衡，可以得到等式</a:t>
            </a:r>
            <a:endParaRPr lang="zh-CN" altLang="en-US" sz="2800" b="1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43363" y="4011613"/>
            <a:ext cx="1057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b="1" i="1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81" name="组合 4"/>
          <p:cNvGrpSpPr/>
          <p:nvPr/>
        </p:nvGrpSpPr>
        <p:grpSpPr bwMode="auto">
          <a:xfrm>
            <a:off x="839788" y="512763"/>
            <a:ext cx="841375" cy="492125"/>
            <a:chOff x="2621276" y="1196658"/>
            <a:chExt cx="1303024" cy="904878"/>
          </a:xfrm>
        </p:grpSpPr>
        <p:pic>
          <p:nvPicPr>
            <p:cNvPr id="3082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/>
            <p:nvPr/>
          </p:nvSpPr>
          <p:spPr>
            <a:xfrm>
              <a:off x="3071187" y="1199576"/>
              <a:ext cx="504001" cy="8494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547813" y="512763"/>
            <a:ext cx="635793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下面怎么放，天平两边才会保持平衡？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4099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713" y="1001713"/>
            <a:ext cx="6192837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4"/>
          <p:cNvSpPr txBox="1">
            <a:spLocks noChangeArrowheads="1"/>
          </p:cNvSpPr>
          <p:nvPr/>
        </p:nvSpPr>
        <p:spPr bwMode="auto">
          <a:xfrm>
            <a:off x="5940425" y="1905000"/>
            <a:ext cx="2119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（图中单位：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8313" y="3087688"/>
            <a:ext cx="22907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因为    </a:t>
            </a:r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b="1" i="1" dirty="0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8313" y="3741738"/>
            <a:ext cx="3989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所以    </a:t>
            </a:r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+100=</a:t>
            </a:r>
            <a:r>
              <a:rPr lang="en-US" altLang="zh-CN" sz="3200" b="1" i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+100</a:t>
            </a:r>
            <a:endParaRPr lang="zh-CN" altLang="en-US" sz="3200" b="1" dirty="0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8313" y="4325938"/>
            <a:ext cx="4259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+100-100=</a:t>
            </a:r>
            <a:r>
              <a:rPr lang="en-US" altLang="zh-CN" sz="3200" b="1" i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+100-100</a:t>
            </a:r>
            <a:endParaRPr lang="zh-CN" altLang="en-US" sz="3200" b="1" dirty="0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箭头: 右 8"/>
          <p:cNvSpPr/>
          <p:nvPr/>
        </p:nvSpPr>
        <p:spPr>
          <a:xfrm>
            <a:off x="4686300" y="3816350"/>
            <a:ext cx="860425" cy="468313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" name="组合 11"/>
          <p:cNvGrpSpPr/>
          <p:nvPr/>
        </p:nvGrpSpPr>
        <p:grpSpPr bwMode="auto">
          <a:xfrm>
            <a:off x="5673725" y="2652713"/>
            <a:ext cx="3167063" cy="2286000"/>
            <a:chOff x="5673126" y="2652832"/>
            <a:chExt cx="3168352" cy="2285122"/>
          </a:xfrm>
        </p:grpSpPr>
        <p:sp>
          <p:nvSpPr>
            <p:cNvPr id="10" name="矩形 9"/>
            <p:cNvSpPr/>
            <p:nvPr/>
          </p:nvSpPr>
          <p:spPr>
            <a:xfrm>
              <a:off x="5673126" y="2652832"/>
              <a:ext cx="3168352" cy="22851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5673126" y="2652832"/>
              <a:ext cx="3168352" cy="22470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　　当天平平衡时，在天平的两边同时增加或减少同样克数的物体，天平仍然保持平衡。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578475" y="3324225"/>
            <a:ext cx="3240088" cy="10096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12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3363" y="906463"/>
            <a:ext cx="6048375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503363" y="411163"/>
            <a:ext cx="635793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下面怎么放，天平两边才会保持平衡？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5125" name="文本框 4"/>
          <p:cNvSpPr txBox="1">
            <a:spLocks noChangeArrowheads="1"/>
          </p:cNvSpPr>
          <p:nvPr/>
        </p:nvSpPr>
        <p:spPr bwMode="auto">
          <a:xfrm>
            <a:off x="5651500" y="1319213"/>
            <a:ext cx="2120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（图中单位：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29388" y="1747838"/>
            <a:ext cx="884237" cy="74136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直接箭头连接符 7"/>
          <p:cNvCxnSpPr>
            <a:stCxn id="6" idx="4"/>
          </p:cNvCxnSpPr>
          <p:nvPr/>
        </p:nvCxnSpPr>
        <p:spPr>
          <a:xfrm flipH="1">
            <a:off x="6970713" y="2489200"/>
            <a:ext cx="0" cy="75565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521325" y="3352800"/>
            <a:ext cx="35290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增加了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，变成了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，是原来的两倍。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箭头: 左 9"/>
          <p:cNvSpPr/>
          <p:nvPr/>
        </p:nvSpPr>
        <p:spPr>
          <a:xfrm>
            <a:off x="3821113" y="3798888"/>
            <a:ext cx="1736725" cy="384175"/>
          </a:xfrm>
          <a:prstGeom prst="lef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335463" y="3255963"/>
            <a:ext cx="1057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i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3200" b="1" i="1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7513" y="3354388"/>
            <a:ext cx="3368675" cy="1441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58775" y="3409950"/>
            <a:ext cx="35274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，也就是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，变成了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，也是原来的两倍。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2576513" y="1871663"/>
            <a:ext cx="0" cy="129698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092575" y="4032250"/>
            <a:ext cx="14573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使天平平衡</a:t>
            </a:r>
            <a:endParaRPr lang="zh-CN" altLang="en-US" sz="3200" b="1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3565525" y="2220913"/>
            <a:ext cx="2303463" cy="6492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582988" y="2247900"/>
            <a:ext cx="2268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=b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88" y="1054100"/>
            <a:ext cx="1379537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9" grpId="0"/>
      <p:bldP spid="10" grpId="0" animBg="1"/>
      <p:bldP spid="11" grpId="0"/>
      <p:bldP spid="13" grpId="0" animBg="1"/>
      <p:bldP spid="14" grpId="0"/>
      <p:bldP spid="18" grpId="0"/>
      <p:bldP spid="20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78475" y="3324225"/>
            <a:ext cx="3240088" cy="1412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47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813" y="906463"/>
            <a:ext cx="6048375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3"/>
          <p:cNvSpPr txBox="1">
            <a:spLocks noChangeArrowheads="1"/>
          </p:cNvSpPr>
          <p:nvPr/>
        </p:nvSpPr>
        <p:spPr bwMode="auto">
          <a:xfrm>
            <a:off x="5651500" y="1319213"/>
            <a:ext cx="2120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（图中单位：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6970713" y="2425700"/>
            <a:ext cx="0" cy="92710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521325" y="3352800"/>
            <a:ext cx="35290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，也就是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，变成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，也是原来的一半。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箭头: 左 7"/>
          <p:cNvSpPr/>
          <p:nvPr/>
        </p:nvSpPr>
        <p:spPr>
          <a:xfrm rot="10800000">
            <a:off x="3821113" y="3798888"/>
            <a:ext cx="1736725" cy="384175"/>
          </a:xfrm>
          <a:prstGeom prst="lef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335463" y="3255963"/>
            <a:ext cx="1057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i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3200" b="1" i="1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7513" y="3354388"/>
            <a:ext cx="3368675" cy="10096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58775" y="3409950"/>
            <a:ext cx="35274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减少了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，变成了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，是原来的一半。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555875" y="2039938"/>
            <a:ext cx="0" cy="113823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092575" y="4032250"/>
            <a:ext cx="14573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D6269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使天平平衡</a:t>
            </a:r>
            <a:endParaRPr lang="zh-CN" altLang="en-US" sz="3200" b="1">
              <a:solidFill>
                <a:srgbClr val="D6269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3565525" y="2220913"/>
            <a:ext cx="2492375" cy="6492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582988" y="2247900"/>
            <a:ext cx="2474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  <p:bldP spid="9" grpId="0"/>
      <p:bldP spid="10" grpId="0" animBg="1"/>
      <p:bldP spid="11" grpId="0"/>
      <p:bldP spid="13" grpId="0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755650" y="1347788"/>
            <a:ext cx="763270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等式的基本性质　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等式的两边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同时加或减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相同的数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，得到的结果仍然是等式。等式的两边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同时乘或除以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相同的数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不作除数），得到的结果仍然是等式。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4238" y="-63500"/>
            <a:ext cx="2295525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656013" y="263525"/>
            <a:ext cx="18319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课堂活动</a:t>
            </a:r>
            <a:endParaRPr lang="zh-CN" altLang="en-US" sz="32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66750" y="876300"/>
            <a:ext cx="30241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想一想，议一议。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66750" y="1422400"/>
            <a:ext cx="51117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1</a:t>
            </a:r>
            <a:r>
              <a:rPr lang="zh-CN" altLang="en-US" sz="2800" b="1" dirty="0">
                <a:latin typeface="+mn-lt"/>
                <a:ea typeface="+mn-ea"/>
              </a:rPr>
              <a:t>盒牛奶与</a:t>
            </a:r>
            <a:r>
              <a:rPr lang="en-US" altLang="zh-CN" sz="2800" b="1" dirty="0">
                <a:latin typeface="+mn-lt"/>
                <a:ea typeface="+mn-ea"/>
              </a:rPr>
              <a:t>2</a:t>
            </a:r>
            <a:r>
              <a:rPr lang="zh-CN" altLang="en-US" sz="2800" b="1" dirty="0">
                <a:latin typeface="+mn-lt"/>
                <a:ea typeface="+mn-ea"/>
              </a:rPr>
              <a:t>袋味精同重。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8198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3414713"/>
            <a:ext cx="44767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8275" y="2211388"/>
            <a:ext cx="995363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思想气泡: 云 9"/>
          <p:cNvSpPr/>
          <p:nvPr/>
        </p:nvSpPr>
        <p:spPr>
          <a:xfrm>
            <a:off x="1141413" y="1944688"/>
            <a:ext cx="3606800" cy="692150"/>
          </a:xfrm>
          <a:prstGeom prst="cloudCallout">
            <a:avLst>
              <a:gd name="adj1" fmla="val -48886"/>
              <a:gd name="adj2" fmla="val 6585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如何使它平衡</a:t>
            </a:r>
            <a:r>
              <a:rPr lang="en-US" altLang="zh-CN" sz="2800" dirty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2" name="表格 12"/>
          <p:cNvGraphicFramePr>
            <a:graphicFrameLocks noGrp="1"/>
          </p:cNvGraphicFramePr>
          <p:nvPr/>
        </p:nvGraphicFramePr>
        <p:xfrm>
          <a:off x="5357813" y="1944688"/>
          <a:ext cx="3332162" cy="2689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081"/>
                <a:gridCol w="1666081"/>
              </a:tblGrid>
              <a:tr h="5319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牛奶（盒）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味精（袋）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93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1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9323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93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9323"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chemeClr val="tx1"/>
                        </a:solidFill>
                        <a:latin typeface="+mn-lt"/>
                        <a:ea typeface="+mj-ea"/>
                      </a:endParaRPr>
                    </a:p>
                  </a:txBody>
                  <a:tcPr marL="91453" marR="9145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7723188" y="2474913"/>
            <a:ext cx="3397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ea typeface="+mj-ea"/>
              </a:rPr>
              <a:t>2</a:t>
            </a:r>
            <a:endParaRPr lang="zh-CN" altLang="en-US" sz="2400" b="1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18425" y="3059113"/>
            <a:ext cx="3381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ea typeface="+mj-ea"/>
              </a:rPr>
              <a:t>4</a:t>
            </a:r>
            <a:endParaRPr lang="zh-CN" altLang="en-US" sz="2400" b="1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1863" y="3059113"/>
            <a:ext cx="338137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ea typeface="+mj-ea"/>
              </a:rPr>
              <a:t>2</a:t>
            </a:r>
            <a:endParaRPr lang="zh-CN" altLang="en-US" sz="2400" b="1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35675" y="4105275"/>
            <a:ext cx="3397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i="1" dirty="0">
                <a:solidFill>
                  <a:srgbClr val="FF0000"/>
                </a:solidFill>
                <a:ea typeface="+mj-ea"/>
              </a:rPr>
              <a:t>x</a:t>
            </a:r>
            <a:endParaRPr lang="zh-CN" altLang="en-US" sz="2400" b="1" i="1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42225" y="4113213"/>
            <a:ext cx="4921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ea typeface="+mj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ea typeface="+mj-ea"/>
              </a:rPr>
              <a:t>x</a:t>
            </a:r>
            <a:endParaRPr lang="zh-CN" altLang="en-US" sz="2400" b="1" i="1" dirty="0">
              <a:solidFill>
                <a:srgbClr val="FF0000"/>
              </a:solidFill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6600" y="268288"/>
            <a:ext cx="23939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625075" y="458156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7030A0">
                    <a:alpha val="64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  <a:endParaRPr lang="zh-CN" altLang="en-US" sz="3200" b="1" dirty="0">
              <a:solidFill>
                <a:srgbClr val="7030A0">
                  <a:alpha val="64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63600" y="1296988"/>
            <a:ext cx="7272338" cy="519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1.</a:t>
            </a:r>
            <a:r>
              <a:rPr lang="zh-CN" altLang="en-US" sz="2800" b="1" dirty="0">
                <a:latin typeface="+mn-lt"/>
                <a:ea typeface="+mn-ea"/>
              </a:rPr>
              <a:t>根据等式的性质填空。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179513" y="2054225"/>
            <a:ext cx="3887787" cy="1816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i="1" dirty="0">
                <a:latin typeface="+mn-lt"/>
                <a:ea typeface="+mn-ea"/>
              </a:rPr>
              <a:t>a</a:t>
            </a:r>
            <a:r>
              <a:rPr lang="en-US" altLang="zh-CN" sz="2800" b="1" dirty="0">
                <a:latin typeface="+mn-lt"/>
                <a:ea typeface="+mn-ea"/>
              </a:rPr>
              <a:t> </a:t>
            </a:r>
            <a:r>
              <a:rPr lang="zh-CN" altLang="en-US" sz="2800" b="1" dirty="0">
                <a:latin typeface="+mn-lt"/>
                <a:ea typeface="+mn-ea"/>
              </a:rPr>
              <a:t>＝</a:t>
            </a:r>
            <a:r>
              <a:rPr lang="en-US" altLang="zh-CN" sz="2800" b="1" dirty="0">
                <a:latin typeface="+mn-lt"/>
                <a:ea typeface="+mn-ea"/>
              </a:rPr>
              <a:t>30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2</a:t>
            </a:r>
            <a:r>
              <a:rPr lang="en-US" altLang="zh-CN" sz="2800" b="1" i="1" dirty="0">
                <a:latin typeface="+mn-lt"/>
                <a:ea typeface="+mn-ea"/>
              </a:rPr>
              <a:t>a</a:t>
            </a:r>
            <a:r>
              <a:rPr lang="zh-CN" altLang="en-US" sz="2800" b="1" dirty="0">
                <a:latin typeface="+mn-lt"/>
                <a:ea typeface="+mn-ea"/>
              </a:rPr>
              <a:t>＝</a:t>
            </a:r>
            <a:r>
              <a:rPr lang="en-US" altLang="zh-CN" sz="2800" b="1" dirty="0">
                <a:latin typeface="+mn-lt"/>
                <a:ea typeface="+mn-ea"/>
              </a:rPr>
              <a:t>30       (    )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i="1" dirty="0">
                <a:latin typeface="+mn-lt"/>
                <a:ea typeface="+mn-ea"/>
              </a:rPr>
              <a:t>a</a:t>
            </a:r>
            <a:r>
              <a:rPr lang="en-US" altLang="zh-CN" sz="2800" b="1" dirty="0">
                <a:latin typeface="+mn-lt"/>
                <a:ea typeface="+mn-ea"/>
              </a:rPr>
              <a:t>      (   ) </a:t>
            </a:r>
            <a:r>
              <a:rPr lang="zh-CN" altLang="en-US" sz="2800" b="1" dirty="0">
                <a:latin typeface="+mn-lt"/>
                <a:ea typeface="+mn-ea"/>
              </a:rPr>
              <a:t>＝</a:t>
            </a:r>
            <a:r>
              <a:rPr lang="en-US" altLang="zh-CN" sz="2800" b="1" dirty="0">
                <a:latin typeface="+mn-lt"/>
                <a:ea typeface="+mn-ea"/>
              </a:rPr>
              <a:t>30÷2</a:t>
            </a:r>
            <a:endParaRPr lang="en-US" altLang="zh-CN" sz="2800" b="1" dirty="0">
              <a:latin typeface="+mn-lt"/>
              <a:ea typeface="+mn-ea"/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5121275" y="2074863"/>
            <a:ext cx="4500563" cy="1816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6</a:t>
            </a:r>
            <a:r>
              <a:rPr lang="en-US" altLang="zh-CN" sz="2800" b="1" i="1" dirty="0">
                <a:latin typeface="+mn-lt"/>
                <a:ea typeface="+mn-ea"/>
              </a:rPr>
              <a:t>m</a:t>
            </a:r>
            <a:r>
              <a:rPr lang="zh-CN" altLang="en-US" sz="2800" b="1" dirty="0">
                <a:latin typeface="+mn-lt"/>
                <a:ea typeface="+mn-ea"/>
              </a:rPr>
              <a:t>＝</a:t>
            </a:r>
            <a:r>
              <a:rPr lang="en-US" altLang="zh-CN" sz="2800" b="1" dirty="0">
                <a:latin typeface="+mn-lt"/>
                <a:ea typeface="+mn-ea"/>
              </a:rPr>
              <a:t>24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6</a:t>
            </a:r>
            <a:r>
              <a:rPr lang="en-US" altLang="zh-CN" sz="2800" b="1" i="1" dirty="0">
                <a:latin typeface="+mn-lt"/>
                <a:ea typeface="+mn-ea"/>
              </a:rPr>
              <a:t>m</a:t>
            </a:r>
            <a:r>
              <a:rPr lang="zh-CN" altLang="en-US" sz="2800" b="1" dirty="0">
                <a:latin typeface="+mn-lt"/>
                <a:ea typeface="+mn-ea"/>
              </a:rPr>
              <a:t>－</a:t>
            </a:r>
            <a:r>
              <a:rPr lang="en-US" altLang="zh-CN" sz="2800" b="1" i="1" dirty="0">
                <a:latin typeface="+mn-lt"/>
                <a:ea typeface="+mn-ea"/>
              </a:rPr>
              <a:t>b</a:t>
            </a:r>
            <a:r>
              <a:rPr lang="zh-CN" altLang="en-US" sz="2800" b="1" dirty="0">
                <a:latin typeface="+mn-lt"/>
                <a:ea typeface="+mn-ea"/>
              </a:rPr>
              <a:t>＝</a:t>
            </a:r>
            <a:r>
              <a:rPr lang="en-US" altLang="zh-CN" sz="2800" b="1" dirty="0">
                <a:latin typeface="+mn-lt"/>
                <a:ea typeface="+mn-ea"/>
              </a:rPr>
              <a:t>24       (    )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6</a:t>
            </a:r>
            <a:r>
              <a:rPr lang="en-US" altLang="zh-CN" sz="2800" b="1" i="1" dirty="0">
                <a:latin typeface="+mn-lt"/>
                <a:ea typeface="+mn-ea"/>
              </a:rPr>
              <a:t>m</a:t>
            </a:r>
            <a:r>
              <a:rPr lang="en-US" altLang="zh-CN" sz="2800" b="1" dirty="0">
                <a:latin typeface="+mn-lt"/>
                <a:ea typeface="+mn-ea"/>
              </a:rPr>
              <a:t>       (   ) </a:t>
            </a:r>
            <a:r>
              <a:rPr lang="zh-CN" altLang="en-US" sz="2800" b="1" dirty="0">
                <a:latin typeface="+mn-lt"/>
                <a:ea typeface="+mn-ea"/>
              </a:rPr>
              <a:t>＝</a:t>
            </a:r>
            <a:r>
              <a:rPr lang="en-US" altLang="zh-CN" sz="2800" b="1" dirty="0">
                <a:latin typeface="+mn-lt"/>
                <a:ea typeface="+mn-ea"/>
              </a:rPr>
              <a:t>48</a:t>
            </a:r>
            <a:endParaRPr lang="en-US" altLang="zh-CN" sz="2800" b="1" dirty="0">
              <a:latin typeface="+mn-lt"/>
              <a:ea typeface="+mn-ea"/>
            </a:endParaRPr>
          </a:p>
        </p:txBody>
      </p:sp>
      <p:sp>
        <p:nvSpPr>
          <p:cNvPr id="11" name="Rectangle 29"/>
          <p:cNvSpPr>
            <a:spLocks noChangeArrowheads="1"/>
          </p:cNvSpPr>
          <p:nvPr/>
        </p:nvSpPr>
        <p:spPr bwMode="auto">
          <a:xfrm>
            <a:off x="2349500" y="2727325"/>
            <a:ext cx="5445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3084513" y="2720975"/>
            <a:ext cx="363537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6948488" y="2733675"/>
            <a:ext cx="544512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－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7667625" y="2733675"/>
            <a:ext cx="36512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endParaRPr lang="zh-CN" altLang="en-US" sz="2800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Rectangle 33"/>
          <p:cNvSpPr>
            <a:spLocks noChangeArrowheads="1"/>
          </p:cNvSpPr>
          <p:nvPr/>
        </p:nvSpPr>
        <p:spPr bwMode="auto">
          <a:xfrm>
            <a:off x="1443038" y="3395663"/>
            <a:ext cx="57626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÷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Rectangle 34"/>
          <p:cNvSpPr>
            <a:spLocks noChangeArrowheads="1"/>
          </p:cNvSpPr>
          <p:nvPr/>
        </p:nvSpPr>
        <p:spPr bwMode="auto">
          <a:xfrm>
            <a:off x="2071688" y="3365500"/>
            <a:ext cx="36512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Rectangle 35"/>
          <p:cNvSpPr>
            <a:spLocks noChangeArrowheads="1"/>
          </p:cNvSpPr>
          <p:nvPr/>
        </p:nvSpPr>
        <p:spPr bwMode="auto">
          <a:xfrm>
            <a:off x="5719763" y="3403600"/>
            <a:ext cx="5461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Rectangle 36"/>
          <p:cNvSpPr>
            <a:spLocks noChangeArrowheads="1"/>
          </p:cNvSpPr>
          <p:nvPr/>
        </p:nvSpPr>
        <p:spPr bwMode="auto">
          <a:xfrm>
            <a:off x="6372225" y="3384550"/>
            <a:ext cx="36353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463675" y="3394075"/>
            <a:ext cx="504825" cy="503238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386013" y="2730500"/>
            <a:ext cx="503237" cy="504825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19763" y="3394075"/>
            <a:ext cx="504825" cy="503238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48488" y="2735263"/>
            <a:ext cx="503237" cy="503237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23850" y="2082800"/>
            <a:ext cx="30241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（</a:t>
            </a:r>
            <a:r>
              <a:rPr lang="en-US" altLang="zh-CN" sz="2800" b="1" dirty="0">
                <a:latin typeface="+mn-lt"/>
                <a:ea typeface="+mn-ea"/>
              </a:rPr>
              <a:t>1</a:t>
            </a:r>
            <a:r>
              <a:rPr lang="zh-CN" altLang="en-US" sz="2800" b="1" dirty="0">
                <a:latin typeface="+mn-lt"/>
                <a:ea typeface="+mn-ea"/>
              </a:rPr>
              <a:t>）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2100263"/>
            <a:ext cx="302418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（</a:t>
            </a:r>
            <a:r>
              <a:rPr lang="en-US" altLang="zh-CN" sz="2800" b="1" dirty="0">
                <a:latin typeface="+mn-lt"/>
                <a:ea typeface="+mn-ea"/>
              </a:rPr>
              <a:t>2</a:t>
            </a:r>
            <a:r>
              <a:rPr lang="zh-CN" altLang="en-US" sz="2800" b="1" dirty="0">
                <a:latin typeface="+mn-lt"/>
                <a:ea typeface="+mn-ea"/>
              </a:rPr>
              <a:t>）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PP_MARK_KEY" val="12eb7a7a-bc30-45bf-9ff7-7c928d74395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1048</Words>
  <Application>WPS 演示</Application>
  <PresentationFormat>全屏显示(16:9)</PresentationFormat>
  <Paragraphs>166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209</cp:revision>
  <dcterms:created xsi:type="dcterms:W3CDTF">2015-08-27T07:30:00Z</dcterms:created>
  <dcterms:modified xsi:type="dcterms:W3CDTF">2023-02-09T05:43:30Z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CF8EEC6207D04345B681D2034F831F22</vt:lpwstr>
  </property>
</Properties>
</file>