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sldIdLst>
    <p:sldId id="256" r:id="rId3"/>
    <p:sldId id="257" r:id="rId4"/>
    <p:sldId id="287" r:id="rId5"/>
    <p:sldId id="403" r:id="rId6"/>
    <p:sldId id="412" r:id="rId7"/>
    <p:sldId id="369" r:id="rId8"/>
    <p:sldId id="413" r:id="rId9"/>
    <p:sldId id="414" r:id="rId10"/>
    <p:sldId id="384" r:id="rId11"/>
    <p:sldId id="415" r:id="rId12"/>
    <p:sldId id="416" r:id="rId13"/>
    <p:sldId id="417" r:id="rId14"/>
    <p:sldId id="418" r:id="rId15"/>
    <p:sldId id="296" r:id="rId16"/>
    <p:sldId id="315" r:id="rId17"/>
  </p:sldIdLst>
  <p:sldSz cx="9144000" cy="6858000" type="screen4x3"/>
  <p:notesSz cx="6858000" cy="9144000"/>
  <p:custDataLst>
    <p:tags r:id="rId22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  <a:srgbClr val="FF0000"/>
    <a:srgbClr val="FF3300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-167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eaLnBrk="0" hangingPunct="0"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782D0BD4-348D-4217-A2BB-736CF5C94F46}" type="datetimeFigureOut">
              <a:rPr lang="zh-CN" altLang="en-US"/>
            </a:fld>
            <a:endParaRPr lang="en-US" altLang="zh-CN"/>
          </a:p>
        </p:txBody>
      </p:sp>
      <p:sp>
        <p:nvSpPr>
          <p:cNvPr id="17412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89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389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eaLnBrk="0" hangingPunct="0"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89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r" eaLnBrk="0" hangingPunct="0"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5D37B029-ABFD-442D-A3B7-3869D654A1A0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/>
            </a:lvl1pPr>
          </a:lstStyle>
          <a:p>
            <a:r>
              <a:rPr lang="zh-CN"/>
              <a:t>单击此处编辑母版标题样式</a:t>
            </a:r>
            <a:endParaRPr lang="zh-CN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zh-CN"/>
              <a:t>单击此处编辑母版副标题样式</a:t>
            </a:r>
            <a:endParaRPr lang="zh-C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3476FF-EFA9-4E2D-A504-D98728FC56FC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21309A-8CCD-4C22-8D07-A96CB163ACBB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CAF50A-95FE-4C15-AAD8-67DE74182573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EE0FBC-DED5-4D94-A93D-57962A303C4A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0B85B2-09D7-4A46-9769-30215A0F20A1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6FC12E-ACD4-4B67-84BE-79F9671FC1EB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7228FB-14EC-45AA-9FB1-DC895D8DC1B1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518275-6CB5-4102-B823-6C5C86D0B331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2B7BCD-5707-4B99-842D-135895086816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5A7766-F493-4A78-8B57-FC9F71360DA5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82FE8A-4024-47D5-B083-F17C557A8ED8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797037-79FA-4CA1-A864-B25F1B95E420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1.jpe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anose="020B0604020202020204" pitchFamily="34" charset="0"/>
              <a:buNone/>
              <a:defRPr sz="14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buFont typeface="Arial" panose="020B0604020202020204" pitchFamily="34" charset="0"/>
              <a:buNone/>
              <a:defRPr sz="14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buFont typeface="Arial" panose="020B0604020202020204" pitchFamily="34" charset="0"/>
              <a:buNone/>
              <a:defRPr sz="14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AFD35CFD-3BD1-4267-873D-FDA775A2ECA6}" type="slidenum">
              <a:rPr lang="zh-CN" altLang="zh-CN"/>
            </a:fld>
            <a:endParaRPr lang="zh-CN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jpeg"/><Relationship Id="rId1" Type="http://schemas.openxmlformats.org/officeDocument/2006/relationships/slide" Target="slide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5.jpeg"/><Relationship Id="rId1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jpeg"/><Relationship Id="rId1" Type="http://schemas.openxmlformats.org/officeDocument/2006/relationships/slide" Target="slide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0" y="1268760"/>
            <a:ext cx="9144000" cy="1752600"/>
          </a:xfrm>
        </p:spPr>
        <p:txBody>
          <a:bodyPr/>
          <a:lstStyle/>
          <a:p>
            <a:pPr eaLnBrk="1" hangingPunct="1">
              <a:lnSpc>
                <a:spcPct val="150000"/>
              </a:lnSpc>
              <a:spcBef>
                <a:spcPct val="0"/>
              </a:spcBef>
            </a:pPr>
            <a:r>
              <a:rPr lang="zh-CN" altLang="en-US" sz="8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解方程</a:t>
            </a:r>
            <a:endParaRPr lang="zh-CN" altLang="en-US" sz="8000" b="1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Rectangle 2"/>
          <p:cNvSpPr txBox="1">
            <a:spLocks noChangeArrowheads="1"/>
          </p:cNvSpPr>
          <p:nvPr/>
        </p:nvSpPr>
        <p:spPr bwMode="auto">
          <a:xfrm>
            <a:off x="755576" y="3429000"/>
            <a:ext cx="7772400" cy="147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en-US" altLang="zh-CN" sz="2000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000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西师大版五年级数学下册</a:t>
            </a:r>
            <a:r>
              <a:rPr lang="en-US" altLang="zh-CN" sz="2000" b="1" dirty="0" smtClean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zh-CN" altLang="zh-CN" sz="2000" b="1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6" name="Rectangle 6"/>
          <p:cNvSpPr>
            <a:spLocks noChangeArrowheads="1"/>
          </p:cNvSpPr>
          <p:nvPr/>
        </p:nvSpPr>
        <p:spPr bwMode="auto">
          <a:xfrm>
            <a:off x="2916238" y="1916113"/>
            <a:ext cx="295116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Tx/>
              <a:buNone/>
            </a:pP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18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＋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6x=30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67" name="Text Box 25"/>
          <p:cNvSpPr txBox="1">
            <a:spLocks noChangeArrowheads="1"/>
          </p:cNvSpPr>
          <p:nvPr/>
        </p:nvSpPr>
        <p:spPr bwMode="auto">
          <a:xfrm>
            <a:off x="900113" y="1196975"/>
            <a:ext cx="1295400" cy="539750"/>
          </a:xfrm>
          <a:prstGeom prst="rect">
            <a:avLst/>
          </a:prstGeom>
          <a:noFill/>
          <a:ln w="38100" cap="rnd" algn="ctr">
            <a:solidFill>
              <a:srgbClr val="FF0000"/>
            </a:solidFill>
            <a:prstDash val="sysDot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试一试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6579" name="Rectangle 19"/>
          <p:cNvSpPr>
            <a:spLocks noChangeArrowheads="1"/>
          </p:cNvSpPr>
          <p:nvPr/>
        </p:nvSpPr>
        <p:spPr bwMode="auto">
          <a:xfrm>
            <a:off x="2268538" y="3213100"/>
            <a:ext cx="374491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Tx/>
              <a:buNone/>
            </a:pP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18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＋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6x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－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18=30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－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18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6580" name="Rectangle 20"/>
          <p:cNvSpPr>
            <a:spLocks noChangeArrowheads="1"/>
          </p:cNvSpPr>
          <p:nvPr/>
        </p:nvSpPr>
        <p:spPr bwMode="auto">
          <a:xfrm>
            <a:off x="2195513" y="2565400"/>
            <a:ext cx="66960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Tx/>
              <a:buNone/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解： 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18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＋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6x=30</a:t>
            </a:r>
            <a:r>
              <a:rPr lang="en-US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Rectangle 19"/>
          <p:cNvSpPr>
            <a:spLocks noChangeArrowheads="1"/>
          </p:cNvSpPr>
          <p:nvPr/>
        </p:nvSpPr>
        <p:spPr bwMode="auto">
          <a:xfrm>
            <a:off x="3563938" y="3763963"/>
            <a:ext cx="374491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Tx/>
              <a:buNone/>
            </a:pP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6x=12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9"/>
          <p:cNvSpPr>
            <a:spLocks noChangeArrowheads="1"/>
          </p:cNvSpPr>
          <p:nvPr/>
        </p:nvSpPr>
        <p:spPr bwMode="auto">
          <a:xfrm>
            <a:off x="3203575" y="4292600"/>
            <a:ext cx="37449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Tx/>
              <a:buNone/>
            </a:pP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6x÷6=12÷6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Rectangle 19"/>
          <p:cNvSpPr>
            <a:spLocks noChangeArrowheads="1"/>
          </p:cNvSpPr>
          <p:nvPr/>
        </p:nvSpPr>
        <p:spPr bwMode="auto">
          <a:xfrm>
            <a:off x="3779838" y="4797425"/>
            <a:ext cx="374491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Tx/>
              <a:buNone/>
            </a:pP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x=2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6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6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6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6" grpId="0"/>
      <p:bldP spid="66579" grpId="0"/>
      <p:bldP spid="66580" grpId="0"/>
      <p:bldP spid="2" grpId="0"/>
      <p:bldP spid="3" grpId="0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6" name="Rectangle 6"/>
          <p:cNvSpPr>
            <a:spLocks noChangeArrowheads="1"/>
          </p:cNvSpPr>
          <p:nvPr/>
        </p:nvSpPr>
        <p:spPr bwMode="auto">
          <a:xfrm>
            <a:off x="2916238" y="1916113"/>
            <a:ext cx="295116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Tx/>
              <a:buNone/>
            </a:pP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4n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－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2.5×4=15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291" name="Text Box 25"/>
          <p:cNvSpPr txBox="1">
            <a:spLocks noChangeArrowheads="1"/>
          </p:cNvSpPr>
          <p:nvPr/>
        </p:nvSpPr>
        <p:spPr bwMode="auto">
          <a:xfrm>
            <a:off x="900113" y="1196975"/>
            <a:ext cx="1295400" cy="539750"/>
          </a:xfrm>
          <a:prstGeom prst="rect">
            <a:avLst/>
          </a:prstGeom>
          <a:noFill/>
          <a:ln w="38100" cap="rnd" algn="ctr">
            <a:solidFill>
              <a:srgbClr val="FF0000"/>
            </a:solidFill>
            <a:prstDash val="sysDot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试一试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6579" name="Rectangle 19"/>
          <p:cNvSpPr>
            <a:spLocks noChangeArrowheads="1"/>
          </p:cNvSpPr>
          <p:nvPr/>
        </p:nvSpPr>
        <p:spPr bwMode="auto">
          <a:xfrm>
            <a:off x="3348038" y="3213100"/>
            <a:ext cx="374491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Tx/>
              <a:buNone/>
            </a:pP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4n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－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10=15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6580" name="Rectangle 20"/>
          <p:cNvSpPr>
            <a:spLocks noChangeArrowheads="1"/>
          </p:cNvSpPr>
          <p:nvPr/>
        </p:nvSpPr>
        <p:spPr bwMode="auto">
          <a:xfrm>
            <a:off x="2195513" y="2565400"/>
            <a:ext cx="66960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Tx/>
              <a:buNone/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解： 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4n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－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2.5×4=15</a:t>
            </a:r>
            <a:r>
              <a:rPr lang="en-US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Rectangle 19"/>
          <p:cNvSpPr>
            <a:spLocks noChangeArrowheads="1"/>
          </p:cNvSpPr>
          <p:nvPr/>
        </p:nvSpPr>
        <p:spPr bwMode="auto">
          <a:xfrm>
            <a:off x="2700338" y="3763963"/>
            <a:ext cx="374491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Tx/>
              <a:buNone/>
            </a:pP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4n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－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＋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10=15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＋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9"/>
          <p:cNvSpPr>
            <a:spLocks noChangeArrowheads="1"/>
          </p:cNvSpPr>
          <p:nvPr/>
        </p:nvSpPr>
        <p:spPr bwMode="auto">
          <a:xfrm>
            <a:off x="3995738" y="4292600"/>
            <a:ext cx="374491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Tx/>
              <a:buNone/>
            </a:pP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4n=25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Rectangle 19"/>
          <p:cNvSpPr>
            <a:spLocks noChangeArrowheads="1"/>
          </p:cNvSpPr>
          <p:nvPr/>
        </p:nvSpPr>
        <p:spPr bwMode="auto">
          <a:xfrm>
            <a:off x="3635375" y="4797425"/>
            <a:ext cx="37449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Tx/>
              <a:buNone/>
            </a:pP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4n÷4=25÷4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Rectangle 19"/>
          <p:cNvSpPr>
            <a:spLocks noChangeArrowheads="1"/>
          </p:cNvSpPr>
          <p:nvPr/>
        </p:nvSpPr>
        <p:spPr bwMode="auto">
          <a:xfrm>
            <a:off x="4211638" y="5300663"/>
            <a:ext cx="374491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Tx/>
              <a:buNone/>
            </a:pP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n=6.25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6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6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6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6" grpId="0"/>
      <p:bldP spid="66579" grpId="0"/>
      <p:bldP spid="66580" grpId="0"/>
      <p:bldP spid="2" grpId="0"/>
      <p:bldP spid="3" grpId="0"/>
      <p:bldP spid="4" grpId="0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4"/>
          <p:cNvSpPr>
            <a:spLocks noChangeArrowheads="1"/>
          </p:cNvSpPr>
          <p:nvPr/>
        </p:nvSpPr>
        <p:spPr bwMode="auto">
          <a:xfrm>
            <a:off x="539750" y="1196975"/>
            <a:ext cx="3168650" cy="8509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buFontTx/>
              <a:buNone/>
              <a:defRPr/>
            </a:pPr>
            <a:endParaRPr lang="zh-CN" altLang="en-US" sz="2000" b="1"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Rectangle 4"/>
          <p:cNvSpPr>
            <a:spLocks noChangeArrowheads="1"/>
          </p:cNvSpPr>
          <p:nvPr/>
        </p:nvSpPr>
        <p:spPr bwMode="auto">
          <a:xfrm>
            <a:off x="539750" y="908050"/>
            <a:ext cx="7499350" cy="8509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buFontTx/>
              <a:buNone/>
              <a:defRPr/>
            </a:pPr>
            <a:r>
              <a:rPr lang="en-US" altLang="zh-CN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解方程。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316" name="Text Box 38"/>
          <p:cNvSpPr txBox="1">
            <a:spLocks noChangeArrowheads="1"/>
          </p:cNvSpPr>
          <p:nvPr/>
        </p:nvSpPr>
        <p:spPr bwMode="auto">
          <a:xfrm>
            <a:off x="1331913" y="1844675"/>
            <a:ext cx="2808287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</a:pPr>
            <a:r>
              <a:rPr lang="en-US" altLang="zh-CN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x + 8 = 13</a:t>
            </a:r>
            <a:endParaRPr lang="en-US" altLang="zh-CN" sz="20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317" name="Text Box 40"/>
          <p:cNvSpPr txBox="1">
            <a:spLocks noChangeArrowheads="1"/>
          </p:cNvSpPr>
          <p:nvPr/>
        </p:nvSpPr>
        <p:spPr bwMode="auto">
          <a:xfrm>
            <a:off x="1258888" y="4005263"/>
            <a:ext cx="2592387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</a:pPr>
            <a:r>
              <a:rPr lang="en-US" altLang="zh-CN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 x - 40 = 15</a:t>
            </a:r>
            <a:endParaRPr lang="en-US" altLang="zh-CN" sz="20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318" name="Text Box 41"/>
          <p:cNvSpPr txBox="1">
            <a:spLocks noChangeArrowheads="1"/>
          </p:cNvSpPr>
          <p:nvPr/>
        </p:nvSpPr>
        <p:spPr bwMode="auto">
          <a:xfrm>
            <a:off x="5219700" y="1819275"/>
            <a:ext cx="252095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</a:pPr>
            <a:r>
              <a:rPr lang="en-US" altLang="zh-CN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2.5 + x</a:t>
            </a:r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= 5.3</a:t>
            </a:r>
            <a:endParaRPr lang="en-US" altLang="zh-CN" sz="20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319" name="Text Box 42"/>
          <p:cNvSpPr txBox="1">
            <a:spLocks noChangeArrowheads="1"/>
          </p:cNvSpPr>
          <p:nvPr/>
        </p:nvSpPr>
        <p:spPr bwMode="auto">
          <a:xfrm>
            <a:off x="5292725" y="3933825"/>
            <a:ext cx="367188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</a:pPr>
            <a:r>
              <a:rPr lang="en-US" altLang="zh-CN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x- 1.6 = 1.4</a:t>
            </a:r>
            <a:endParaRPr lang="en-US" altLang="zh-CN" sz="20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147" name="Text Box 43"/>
          <p:cNvSpPr txBox="1">
            <a:spLocks noChangeArrowheads="1"/>
          </p:cNvSpPr>
          <p:nvPr/>
        </p:nvSpPr>
        <p:spPr bwMode="auto">
          <a:xfrm>
            <a:off x="395288" y="2420938"/>
            <a:ext cx="34575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</a:pPr>
            <a:r>
              <a:rPr lang="zh-CN" altLang="el-GR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解：</a:t>
            </a:r>
            <a:r>
              <a:rPr lang="en-US" altLang="zh-CN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x + 8</a:t>
            </a:r>
            <a:r>
              <a:rPr lang="zh-CN" altLang="en-US" sz="2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－</a:t>
            </a:r>
            <a:r>
              <a:rPr lang="en-US" altLang="zh-CN" sz="2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en-US" altLang="zh-CN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 = 13</a:t>
            </a:r>
            <a:r>
              <a:rPr lang="zh-CN" altLang="en-US" sz="2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－</a:t>
            </a:r>
            <a:r>
              <a:rPr lang="en-US" altLang="zh-CN" sz="2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endParaRPr lang="en-US" altLang="zh-CN" sz="20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148" name="Text Box 44"/>
          <p:cNvSpPr txBox="1">
            <a:spLocks noChangeArrowheads="1"/>
          </p:cNvSpPr>
          <p:nvPr/>
        </p:nvSpPr>
        <p:spPr bwMode="auto">
          <a:xfrm>
            <a:off x="1835150" y="2949575"/>
            <a:ext cx="237648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</a:pPr>
            <a:r>
              <a:rPr lang="en-US" altLang="zh-CN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x = </a:t>
            </a:r>
            <a:r>
              <a:rPr lang="en-US" altLang="zh-CN" sz="2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endParaRPr lang="en-US" altLang="zh-CN" sz="20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149" name="Text Box 45"/>
          <p:cNvSpPr txBox="1">
            <a:spLocks noChangeArrowheads="1"/>
          </p:cNvSpPr>
          <p:nvPr/>
        </p:nvSpPr>
        <p:spPr bwMode="auto">
          <a:xfrm>
            <a:off x="471488" y="4699000"/>
            <a:ext cx="474345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</a:pPr>
            <a:r>
              <a:rPr lang="zh-CN" altLang="el-GR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解</a:t>
            </a:r>
            <a:r>
              <a:rPr lang="en-US" altLang="zh-CN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:x</a:t>
            </a:r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－</a:t>
            </a:r>
            <a:r>
              <a:rPr lang="en-US" altLang="zh-CN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40</a:t>
            </a:r>
            <a:r>
              <a:rPr lang="zh-CN" altLang="en-US" sz="2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＋</a:t>
            </a:r>
            <a:r>
              <a:rPr lang="en-US" altLang="zh-CN" sz="2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40</a:t>
            </a:r>
            <a:r>
              <a:rPr lang="en-US" altLang="zh-CN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 = 15</a:t>
            </a:r>
            <a:r>
              <a:rPr lang="zh-CN" altLang="en-US" sz="2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＋</a:t>
            </a:r>
            <a:r>
              <a:rPr lang="en-US" altLang="zh-CN" sz="2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40</a:t>
            </a:r>
            <a:r>
              <a:rPr lang="en-US" altLang="zh-CN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sz="20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150" name="Text Box 46"/>
          <p:cNvSpPr txBox="1">
            <a:spLocks noChangeArrowheads="1"/>
          </p:cNvSpPr>
          <p:nvPr/>
        </p:nvSpPr>
        <p:spPr bwMode="auto">
          <a:xfrm>
            <a:off x="1979613" y="5253038"/>
            <a:ext cx="2376487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</a:pPr>
            <a:r>
              <a:rPr lang="en-US" altLang="zh-CN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x = </a:t>
            </a:r>
            <a:r>
              <a:rPr lang="en-US" altLang="zh-CN" sz="2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55</a:t>
            </a:r>
            <a:endParaRPr lang="en-US" altLang="zh-CN" sz="20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152" name="Text Box 48"/>
          <p:cNvSpPr txBox="1">
            <a:spLocks noChangeArrowheads="1"/>
          </p:cNvSpPr>
          <p:nvPr/>
        </p:nvSpPr>
        <p:spPr bwMode="auto">
          <a:xfrm>
            <a:off x="4140200" y="2492375"/>
            <a:ext cx="464343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</a:pPr>
            <a:r>
              <a:rPr lang="zh-CN" altLang="el-GR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解：</a:t>
            </a:r>
            <a:r>
              <a:rPr lang="en-US" altLang="zh-CN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2.5</a:t>
            </a:r>
            <a:r>
              <a:rPr lang="zh-CN" altLang="en-US" sz="2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－</a:t>
            </a:r>
            <a:r>
              <a:rPr lang="en-US" altLang="zh-CN" sz="2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2.5</a:t>
            </a:r>
            <a:r>
              <a:rPr lang="en-US" altLang="zh-CN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 +x = 5.3</a:t>
            </a:r>
            <a:r>
              <a:rPr lang="zh-CN" altLang="en-US" sz="2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－</a:t>
            </a:r>
            <a:r>
              <a:rPr lang="en-US" altLang="zh-CN" sz="2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2.5</a:t>
            </a:r>
            <a:endParaRPr lang="en-US" altLang="zh-CN" sz="20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153" name="Text Box 49"/>
          <p:cNvSpPr txBox="1">
            <a:spLocks noChangeArrowheads="1"/>
          </p:cNvSpPr>
          <p:nvPr/>
        </p:nvSpPr>
        <p:spPr bwMode="auto">
          <a:xfrm>
            <a:off x="6011863" y="3068638"/>
            <a:ext cx="2376487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</a:pPr>
            <a:r>
              <a:rPr lang="en-US" altLang="zh-CN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x = </a:t>
            </a:r>
            <a:r>
              <a:rPr lang="en-US" altLang="zh-CN" sz="2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2.8</a:t>
            </a:r>
            <a:endParaRPr lang="en-US" altLang="zh-CN" sz="20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154" name="Text Box 50"/>
          <p:cNvSpPr txBox="1">
            <a:spLocks noChangeArrowheads="1"/>
          </p:cNvSpPr>
          <p:nvPr/>
        </p:nvSpPr>
        <p:spPr bwMode="auto">
          <a:xfrm>
            <a:off x="4284663" y="4652963"/>
            <a:ext cx="474345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</a:pPr>
            <a:r>
              <a:rPr lang="zh-CN" altLang="el-GR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解</a:t>
            </a:r>
            <a:r>
              <a:rPr lang="en-US" altLang="zh-CN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:x</a:t>
            </a:r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－</a:t>
            </a:r>
            <a:r>
              <a:rPr lang="en-US" altLang="zh-CN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1.6</a:t>
            </a:r>
            <a:r>
              <a:rPr lang="zh-CN" altLang="en-US" sz="2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＋</a:t>
            </a:r>
            <a:r>
              <a:rPr lang="en-US" altLang="zh-CN" sz="2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1.6</a:t>
            </a:r>
            <a:r>
              <a:rPr lang="en-US" altLang="zh-CN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 = 1.4</a:t>
            </a:r>
            <a:r>
              <a:rPr lang="zh-CN" altLang="en-US" sz="2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＋</a:t>
            </a:r>
            <a:r>
              <a:rPr lang="en-US" altLang="zh-CN" sz="2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1.6</a:t>
            </a:r>
            <a:r>
              <a:rPr lang="en-US" altLang="zh-CN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sz="20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155" name="Text Box 51"/>
          <p:cNvSpPr txBox="1">
            <a:spLocks noChangeArrowheads="1"/>
          </p:cNvSpPr>
          <p:nvPr/>
        </p:nvSpPr>
        <p:spPr bwMode="auto">
          <a:xfrm>
            <a:off x="5940425" y="5229225"/>
            <a:ext cx="237648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</a:pPr>
            <a:r>
              <a:rPr lang="en-US" altLang="zh-CN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x = </a:t>
            </a:r>
            <a:r>
              <a:rPr lang="en-US" altLang="zh-CN" sz="2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en-US" altLang="zh-CN" sz="20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3644900" y="214313"/>
            <a:ext cx="2570163" cy="8509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defRPr/>
            </a:pP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巩固练习</a:t>
            </a:r>
            <a:endParaRPr lang="en-US" altLang="zh-CN" sz="3200" b="1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7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47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47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47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47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47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47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47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47" grpId="0"/>
      <p:bldP spid="47148" grpId="0"/>
      <p:bldP spid="47149" grpId="0"/>
      <p:bldP spid="47150" grpId="0"/>
      <p:bldP spid="47152" grpId="0"/>
      <p:bldP spid="47153" grpId="0"/>
      <p:bldP spid="47154" grpId="0"/>
      <p:bldP spid="4715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6I7PGWIZ)E1{Q}~7ZH}]3GP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763713" y="1773238"/>
            <a:ext cx="4033837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39" name="Rectangle 5"/>
          <p:cNvSpPr>
            <a:spLocks noChangeArrowheads="1"/>
          </p:cNvSpPr>
          <p:nvPr/>
        </p:nvSpPr>
        <p:spPr bwMode="auto">
          <a:xfrm>
            <a:off x="539750" y="1125538"/>
            <a:ext cx="44894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eaLnBrk="0" hangingPunct="0">
              <a:buFontTx/>
              <a:buNone/>
            </a:pP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看图列方程并求出方程的解。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6680" name="Text Box 8"/>
          <p:cNvSpPr txBox="1">
            <a:spLocks noChangeArrowheads="1"/>
          </p:cNvSpPr>
          <p:nvPr/>
        </p:nvSpPr>
        <p:spPr bwMode="auto">
          <a:xfrm>
            <a:off x="395288" y="3213100"/>
            <a:ext cx="496728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2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小长方形的长</a:t>
            </a:r>
            <a:r>
              <a:rPr lang="en-US" altLang="zh-CN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×5 =</a:t>
            </a:r>
            <a:r>
              <a:rPr lang="en-US" altLang="zh-CN" sz="2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大长方形的长</a:t>
            </a:r>
            <a:endParaRPr lang="zh-CN" altLang="en-US" sz="20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6681" name="Text Box 9"/>
          <p:cNvSpPr txBox="1">
            <a:spLocks noChangeArrowheads="1"/>
          </p:cNvSpPr>
          <p:nvPr/>
        </p:nvSpPr>
        <p:spPr bwMode="auto">
          <a:xfrm>
            <a:off x="1422400" y="3717925"/>
            <a:ext cx="230346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5x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= 75</a:t>
            </a:r>
            <a:endParaRPr lang="en-US" altLang="zh-CN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6682" name="Text Box 10"/>
          <p:cNvSpPr txBox="1">
            <a:spLocks noChangeArrowheads="1"/>
          </p:cNvSpPr>
          <p:nvPr/>
        </p:nvSpPr>
        <p:spPr bwMode="auto">
          <a:xfrm>
            <a:off x="280988" y="4314825"/>
            <a:ext cx="407511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解：</a:t>
            </a: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5x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÷5</a:t>
            </a: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 = 75</a:t>
            </a:r>
            <a:r>
              <a:rPr lang="en-US" altLang="zh-CN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÷5  </a:t>
            </a: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endParaRPr lang="en-US" altLang="zh-CN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6684" name="Text Box 12"/>
          <p:cNvSpPr txBox="1">
            <a:spLocks noChangeArrowheads="1"/>
          </p:cNvSpPr>
          <p:nvPr/>
        </p:nvSpPr>
        <p:spPr bwMode="auto">
          <a:xfrm>
            <a:off x="496888" y="4941888"/>
            <a:ext cx="4075112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x= </a:t>
            </a:r>
            <a:r>
              <a:rPr lang="en-US" altLang="zh-CN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15</a:t>
            </a:r>
            <a:endParaRPr lang="en-US" altLang="zh-CN" sz="24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6685" name="Text Box 13"/>
          <p:cNvSpPr txBox="1">
            <a:spLocks noChangeArrowheads="1"/>
          </p:cNvSpPr>
          <p:nvPr/>
        </p:nvSpPr>
        <p:spPr bwMode="auto">
          <a:xfrm>
            <a:off x="4813300" y="3213100"/>
            <a:ext cx="5435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检验：把</a:t>
            </a: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x = 15</a:t>
            </a:r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代入原方程。</a:t>
            </a:r>
            <a:endParaRPr lang="zh-CN" altLang="en-US" sz="20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6686" name="Text Box 14"/>
          <p:cNvSpPr txBox="1">
            <a:spLocks noChangeArrowheads="1"/>
          </p:cNvSpPr>
          <p:nvPr/>
        </p:nvSpPr>
        <p:spPr bwMode="auto">
          <a:xfrm>
            <a:off x="5329238" y="3822700"/>
            <a:ext cx="5435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方程左边</a:t>
            </a: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= 5×15</a:t>
            </a:r>
            <a:endParaRPr lang="en-US" altLang="zh-CN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6687" name="Text Box 15"/>
          <p:cNvSpPr txBox="1">
            <a:spLocks noChangeArrowheads="1"/>
          </p:cNvSpPr>
          <p:nvPr/>
        </p:nvSpPr>
        <p:spPr bwMode="auto">
          <a:xfrm>
            <a:off x="6372225" y="4225925"/>
            <a:ext cx="338296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= 75</a:t>
            </a:r>
            <a:endParaRPr lang="en-US" altLang="zh-CN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6688" name="Text Box 16"/>
          <p:cNvSpPr txBox="1">
            <a:spLocks noChangeArrowheads="1"/>
          </p:cNvSpPr>
          <p:nvPr/>
        </p:nvSpPr>
        <p:spPr bwMode="auto">
          <a:xfrm>
            <a:off x="6372225" y="4632325"/>
            <a:ext cx="338296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= </a:t>
            </a:r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右边</a:t>
            </a:r>
            <a:endParaRPr lang="zh-CN" altLang="en-US" sz="20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6689" name="Text Box 17"/>
          <p:cNvSpPr txBox="1">
            <a:spLocks noChangeArrowheads="1"/>
          </p:cNvSpPr>
          <p:nvPr/>
        </p:nvSpPr>
        <p:spPr bwMode="auto">
          <a:xfrm>
            <a:off x="4813300" y="5076825"/>
            <a:ext cx="5435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所以</a:t>
            </a: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x=15</a:t>
            </a:r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是方程</a:t>
            </a: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5x=75</a:t>
            </a:r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的解。</a:t>
            </a:r>
            <a:endParaRPr lang="zh-CN" altLang="en-US" sz="20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66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66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6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56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566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566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566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566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566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6680" grpId="0"/>
      <p:bldP spid="156681" grpId="0"/>
      <p:bldP spid="156682" grpId="0"/>
      <p:bldP spid="156684" grpId="0"/>
      <p:bldP spid="156685" grpId="0"/>
      <p:bldP spid="156686" grpId="0"/>
      <p:bldP spid="156687" grpId="0"/>
      <p:bldP spid="156688" grpId="0"/>
      <p:bldP spid="15668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714750" y="71438"/>
            <a:ext cx="2143125" cy="850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ea typeface="微软雅黑" panose="020B0503020204020204" pitchFamily="34" charset="-122"/>
                <a:cs typeface="Tahoma" panose="020B0604030504040204" pitchFamily="34" charset="0"/>
              </a:rPr>
              <a:t>课堂小结</a:t>
            </a:r>
            <a:endParaRPr lang="zh-CN" altLang="en-US" sz="3200" b="1">
              <a:solidFill>
                <a:srgbClr val="FF0000"/>
              </a:solidFill>
              <a:ea typeface="微软雅黑" panose="020B0503020204020204" pitchFamily="34" charset="-122"/>
              <a:cs typeface="Tahoma" panose="020B0604030504040204" pitchFamily="34" charset="0"/>
            </a:endParaRPr>
          </a:p>
        </p:txBody>
      </p:sp>
      <p:sp>
        <p:nvSpPr>
          <p:cNvPr id="15363" name="AutoShape 6"/>
          <p:cNvSpPr>
            <a:spLocks noChangeArrowheads="1"/>
          </p:cNvSpPr>
          <p:nvPr/>
        </p:nvSpPr>
        <p:spPr bwMode="auto">
          <a:xfrm>
            <a:off x="1116013" y="1989138"/>
            <a:ext cx="7127875" cy="2232025"/>
          </a:xfrm>
          <a:prstGeom prst="horizontalScroll">
            <a:avLst>
              <a:gd name="adj" fmla="val 12500"/>
            </a:avLst>
          </a:prstGeom>
          <a:solidFill>
            <a:srgbClr val="FFFF00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pPr algn="ctr"/>
            <a:r>
              <a:rPr lang="zh-CN" altLang="en-US" sz="3200">
                <a:ea typeface="微软雅黑" panose="020B0503020204020204" pitchFamily="34" charset="-122"/>
              </a:rPr>
              <a:t>通过这节课的学习，你有哪些收获？</a:t>
            </a:r>
            <a:endParaRPr lang="zh-CN" altLang="en-US" sz="3200"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62" name="AutoShape 38"/>
          <p:cNvSpPr>
            <a:spLocks noChangeArrowheads="1"/>
          </p:cNvSpPr>
          <p:nvPr/>
        </p:nvSpPr>
        <p:spPr bwMode="auto">
          <a:xfrm>
            <a:off x="785813" y="2357438"/>
            <a:ext cx="7632700" cy="1873250"/>
          </a:xfrm>
          <a:prstGeom prst="horizontalScroll">
            <a:avLst>
              <a:gd name="adj" fmla="val 12500"/>
            </a:avLst>
          </a:prstGeom>
          <a:solidFill>
            <a:srgbClr val="FFFFCC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r>
              <a:rPr lang="zh-CN" altLang="en-US" sz="2400" dirty="0">
                <a:solidFill>
                  <a:srgbClr val="FF0000"/>
                </a:solidFill>
                <a:ea typeface="微软雅黑" panose="020B0503020204020204" pitchFamily="34" charset="-122"/>
              </a:rPr>
              <a:t>解方程时要根据等式的性质，方程两边同时加上或减去</a:t>
            </a:r>
            <a:endParaRPr lang="zh-CN" altLang="en-US" sz="2400" dirty="0">
              <a:solidFill>
                <a:srgbClr val="FF0000"/>
              </a:solidFill>
              <a:ea typeface="微软雅黑" panose="020B0503020204020204" pitchFamily="34" charset="-122"/>
            </a:endParaRPr>
          </a:p>
          <a:p>
            <a:r>
              <a:rPr lang="zh-CN" altLang="en-US" sz="2400" dirty="0">
                <a:solidFill>
                  <a:srgbClr val="FF0000"/>
                </a:solidFill>
                <a:ea typeface="微软雅黑" panose="020B0503020204020204" pitchFamily="34" charset="-122"/>
              </a:rPr>
              <a:t>不含有</a:t>
            </a:r>
            <a:r>
              <a:rPr lang="en-US" altLang="zh-CN" sz="2400" dirty="0">
                <a:solidFill>
                  <a:srgbClr val="FF0000"/>
                </a:solidFill>
                <a:ea typeface="微软雅黑" panose="020B0503020204020204" pitchFamily="34" charset="-122"/>
              </a:rPr>
              <a:t>x</a:t>
            </a:r>
            <a:r>
              <a:rPr lang="zh-CN" altLang="en-US" sz="2400" dirty="0">
                <a:solidFill>
                  <a:srgbClr val="FF0000"/>
                </a:solidFill>
                <a:ea typeface="微软雅黑" panose="020B0503020204020204" pitchFamily="34" charset="-122"/>
              </a:rPr>
              <a:t>项的数；如果</a:t>
            </a:r>
            <a:r>
              <a:rPr lang="en-US" altLang="zh-CN" sz="2400" dirty="0">
                <a:solidFill>
                  <a:srgbClr val="FF0000"/>
                </a:solidFill>
                <a:ea typeface="微软雅黑" panose="020B0503020204020204" pitchFamily="34" charset="-122"/>
              </a:rPr>
              <a:t>x</a:t>
            </a:r>
            <a:r>
              <a:rPr lang="zh-CN" altLang="en-US" sz="2400" dirty="0">
                <a:solidFill>
                  <a:srgbClr val="FF0000"/>
                </a:solidFill>
                <a:ea typeface="微软雅黑" panose="020B0503020204020204" pitchFamily="34" charset="-122"/>
              </a:rPr>
              <a:t>项前面的数不是</a:t>
            </a:r>
            <a:r>
              <a:rPr lang="en-US" altLang="zh-CN" sz="2400" dirty="0">
                <a:solidFill>
                  <a:srgbClr val="FF0000"/>
                </a:solidFill>
                <a:ea typeface="微软雅黑" panose="020B0503020204020204" pitchFamily="34" charset="-122"/>
              </a:rPr>
              <a:t>1</a:t>
            </a:r>
            <a:r>
              <a:rPr lang="zh-CN" altLang="en-US" sz="2400" dirty="0">
                <a:solidFill>
                  <a:srgbClr val="FF0000"/>
                </a:solidFill>
                <a:ea typeface="微软雅黑" panose="020B0503020204020204" pitchFamily="34" charset="-122"/>
              </a:rPr>
              <a:t>，则方程两边</a:t>
            </a:r>
            <a:endParaRPr lang="zh-CN" altLang="en-US" sz="2400" dirty="0">
              <a:solidFill>
                <a:srgbClr val="FF0000"/>
              </a:solidFill>
              <a:ea typeface="微软雅黑" panose="020B0503020204020204" pitchFamily="34" charset="-122"/>
            </a:endParaRPr>
          </a:p>
          <a:p>
            <a:r>
              <a:rPr lang="zh-CN" altLang="en-US" sz="2400" dirty="0">
                <a:solidFill>
                  <a:srgbClr val="FF0000"/>
                </a:solidFill>
                <a:ea typeface="微软雅黑" panose="020B0503020204020204" pitchFamily="34" charset="-122"/>
              </a:rPr>
              <a:t>同时除以</a:t>
            </a:r>
            <a:r>
              <a:rPr lang="en-US" altLang="zh-CN" sz="2400" dirty="0">
                <a:solidFill>
                  <a:srgbClr val="FF0000"/>
                </a:solidFill>
                <a:ea typeface="微软雅黑" panose="020B0503020204020204" pitchFamily="34" charset="-122"/>
              </a:rPr>
              <a:t>x</a:t>
            </a:r>
            <a:r>
              <a:rPr lang="zh-CN" altLang="en-US" sz="2400" dirty="0">
                <a:solidFill>
                  <a:srgbClr val="FF0000"/>
                </a:solidFill>
                <a:ea typeface="微软雅黑" panose="020B0503020204020204" pitchFamily="34" charset="-122"/>
              </a:rPr>
              <a:t>项前面的数，就可以解出方程。</a:t>
            </a:r>
            <a:endParaRPr lang="zh-CN" altLang="en-US" sz="2400" dirty="0">
              <a:solidFill>
                <a:srgbClr val="FF0000"/>
              </a:solidFill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2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6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3571875" y="220663"/>
            <a:ext cx="1927225" cy="8509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defRPr/>
            </a:pP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复习引入</a:t>
            </a:r>
            <a:endParaRPr lang="zh-CN" altLang="en-US" sz="3200" b="1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75" name="AutoShape 49"/>
          <p:cNvSpPr>
            <a:spLocks noChangeArrowheads="1"/>
          </p:cNvSpPr>
          <p:nvPr/>
        </p:nvSpPr>
        <p:spPr bwMode="auto">
          <a:xfrm>
            <a:off x="1835150" y="1052513"/>
            <a:ext cx="6408738" cy="574675"/>
          </a:xfrm>
          <a:prstGeom prst="wedgeRoundRectCallout">
            <a:avLst>
              <a:gd name="adj1" fmla="val -55870"/>
              <a:gd name="adj2" fmla="val 16023"/>
              <a:gd name="adj3" fmla="val 16667"/>
            </a:avLst>
          </a:prstGeom>
          <a:noFill/>
          <a:ln w="28575">
            <a:solidFill>
              <a:srgbClr val="FF0000"/>
            </a:solidFill>
            <a:prstDash val="sysDot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r>
              <a:rPr lang="zh-CN" altLang="en-US" sz="2000" b="1" dirty="0">
                <a:solidFill>
                  <a:srgbClr val="FF3300"/>
                </a:solidFill>
                <a:ea typeface="微软雅黑" panose="020B0503020204020204" pitchFamily="34" charset="-122"/>
              </a:rPr>
              <a:t>考考你：</a:t>
            </a:r>
            <a:r>
              <a:rPr lang="zh-CN" altLang="en-US" sz="2000" dirty="0">
                <a:ea typeface="微软雅黑" panose="020B0503020204020204" pitchFamily="34" charset="-122"/>
              </a:rPr>
              <a:t>什么是方程？等式和方程的关系是什么？</a:t>
            </a:r>
            <a:endParaRPr lang="zh-CN" altLang="en-US" sz="2000" dirty="0">
              <a:ea typeface="微软雅黑" panose="020B0503020204020204" pitchFamily="34" charset="-122"/>
            </a:endParaRPr>
          </a:p>
        </p:txBody>
      </p:sp>
      <p:sp>
        <p:nvSpPr>
          <p:cNvPr id="44067" name="Text Box 35"/>
          <p:cNvSpPr txBox="1">
            <a:spLocks noChangeArrowheads="1"/>
          </p:cNvSpPr>
          <p:nvPr/>
        </p:nvSpPr>
        <p:spPr bwMode="auto">
          <a:xfrm>
            <a:off x="828675" y="2636838"/>
            <a:ext cx="3816350" cy="495300"/>
          </a:xfrm>
          <a:prstGeom prst="rect">
            <a:avLst/>
          </a:prstGeom>
          <a:noFill/>
          <a:ln w="38100">
            <a:solidFill>
              <a:srgbClr val="FF0000"/>
            </a:solidFill>
            <a:prstDash val="sysDot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等式不一定是方程。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253" name="Text Box 33"/>
          <p:cNvSpPr txBox="1">
            <a:spLocks noChangeArrowheads="1"/>
          </p:cNvSpPr>
          <p:nvPr/>
        </p:nvSpPr>
        <p:spPr bwMode="auto">
          <a:xfrm>
            <a:off x="4860925" y="2573338"/>
            <a:ext cx="3887788" cy="495300"/>
          </a:xfrm>
          <a:prstGeom prst="rect">
            <a:avLst/>
          </a:prstGeom>
          <a:noFill/>
          <a:ln w="38100">
            <a:solidFill>
              <a:srgbClr val="FF0000"/>
            </a:solidFill>
            <a:prstDash val="sysDot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 方程一定是等式。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78" name="TextBox 19"/>
          <p:cNvSpPr txBox="1">
            <a:spLocks noChangeArrowheads="1"/>
          </p:cNvSpPr>
          <p:nvPr/>
        </p:nvSpPr>
        <p:spPr bwMode="auto">
          <a:xfrm>
            <a:off x="2051050" y="1844675"/>
            <a:ext cx="4752975" cy="495300"/>
          </a:xfrm>
          <a:prstGeom prst="rect">
            <a:avLst/>
          </a:prstGeom>
          <a:noFill/>
          <a:ln w="38100">
            <a:solidFill>
              <a:srgbClr val="FF0000"/>
            </a:solidFill>
            <a:prstDash val="sysDot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含有未知数的等式叫作方程。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3421063" y="3789363"/>
            <a:ext cx="3311525" cy="2016125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r>
              <a: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等式</a:t>
            </a:r>
            <a:endParaRPr lang="zh-CN" altLang="en-US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4284663" y="4149725"/>
            <a:ext cx="15113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Tx/>
              <a:buNone/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等式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4140200" y="4797425"/>
            <a:ext cx="2016125" cy="8636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4356100" y="5013325"/>
            <a:ext cx="15128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Tx/>
              <a:buNone/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方程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40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67" grpId="0" animBg="1"/>
      <p:bldP spid="10253" grpId="0" animBg="1"/>
      <p:bldP spid="21" grpId="0" animBg="1"/>
      <p:bldP spid="22" grpId="0"/>
      <p:bldP spid="23" grpId="0" animBg="1"/>
      <p:bldP spid="2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3429000" y="142875"/>
            <a:ext cx="2286000" cy="8509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>
              <a:defRPr/>
            </a:pP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sz="3200" b="1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711" name="Text Box 255"/>
          <p:cNvSpPr txBox="1">
            <a:spLocks noChangeArrowheads="1"/>
          </p:cNvSpPr>
          <p:nvPr/>
        </p:nvSpPr>
        <p:spPr bwMode="auto">
          <a:xfrm>
            <a:off x="1547813" y="4581525"/>
            <a:ext cx="6048375" cy="395288"/>
          </a:xfrm>
          <a:prstGeom prst="rect">
            <a:avLst/>
          </a:prstGeom>
          <a:noFill/>
          <a:ln w="28575">
            <a:solidFill>
              <a:srgbClr val="FF0000"/>
            </a:solidFill>
            <a:prstDash val="sysDot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dirty="0">
                <a:ea typeface="微软雅黑" panose="020B0503020204020204" pitchFamily="34" charset="-122"/>
              </a:rPr>
              <a:t>你知道哪些数学信息，能提出什么数学问题呢？</a:t>
            </a:r>
            <a:endParaRPr lang="zh-CN" altLang="en-US" dirty="0">
              <a:ea typeface="微软雅黑" panose="020B0503020204020204" pitchFamily="34" charset="-122"/>
            </a:endParaRPr>
          </a:p>
        </p:txBody>
      </p:sp>
      <p:pic>
        <p:nvPicPr>
          <p:cNvPr id="19744" name="Picture 288" descr="0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971550" y="1773238"/>
            <a:ext cx="6553200" cy="23038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745" name="Text Box 289"/>
          <p:cNvSpPr txBox="1">
            <a:spLocks noChangeArrowheads="1"/>
          </p:cNvSpPr>
          <p:nvPr/>
        </p:nvSpPr>
        <p:spPr bwMode="auto">
          <a:xfrm>
            <a:off x="1042988" y="1125538"/>
            <a:ext cx="6048375" cy="395287"/>
          </a:xfrm>
          <a:prstGeom prst="rect">
            <a:avLst/>
          </a:prstGeom>
          <a:noFill/>
          <a:ln w="28575">
            <a:solidFill>
              <a:srgbClr val="FF0000"/>
            </a:solidFill>
            <a:prstDash val="sysDot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dirty="0">
                <a:ea typeface="微软雅黑" panose="020B0503020204020204" pitchFamily="34" charset="-122"/>
              </a:rPr>
              <a:t>看图列方程，并求出未知数的值。（图中单位：</a:t>
            </a:r>
            <a:r>
              <a:rPr lang="en-US" altLang="zh-CN" dirty="0">
                <a:ea typeface="微软雅黑" panose="020B0503020204020204" pitchFamily="34" charset="-122"/>
              </a:rPr>
              <a:t>g</a:t>
            </a:r>
            <a:r>
              <a:rPr lang="zh-CN" altLang="en-US" dirty="0">
                <a:ea typeface="微软雅黑" panose="020B0503020204020204" pitchFamily="34" charset="-122"/>
              </a:rPr>
              <a:t>）</a:t>
            </a:r>
            <a:endParaRPr lang="zh-CN" altLang="en-US" dirty="0"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7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97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711" grpId="0" animBg="1"/>
      <p:bldP spid="1974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747" name="AutoShape 3"/>
          <p:cNvSpPr>
            <a:spLocks noChangeArrowheads="1"/>
          </p:cNvSpPr>
          <p:nvPr/>
        </p:nvSpPr>
        <p:spPr bwMode="auto">
          <a:xfrm>
            <a:off x="1692275" y="1052513"/>
            <a:ext cx="4464050" cy="503237"/>
          </a:xfrm>
          <a:prstGeom prst="wedgeRoundRectCallout">
            <a:avLst>
              <a:gd name="adj1" fmla="val -51389"/>
              <a:gd name="adj2" fmla="val 87856"/>
              <a:gd name="adj3" fmla="val 16667"/>
            </a:avLst>
          </a:prstGeom>
          <a:noFill/>
          <a:ln w="28575">
            <a:solidFill>
              <a:srgbClr val="FF0000"/>
            </a:solidFill>
            <a:prstDash val="sysDot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r>
              <a:rPr lang="zh-CN" altLang="en-US" sz="2000" dirty="0">
                <a:ea typeface="微软雅黑" panose="020B0503020204020204" pitchFamily="34" charset="-122"/>
              </a:rPr>
              <a:t>先找出等量关系，然后列出方程。</a:t>
            </a:r>
            <a:endParaRPr lang="zh-CN" altLang="en-US" sz="2000" dirty="0">
              <a:ea typeface="微软雅黑" panose="020B0503020204020204" pitchFamily="34" charset="-122"/>
            </a:endParaRPr>
          </a:p>
        </p:txBody>
      </p:sp>
      <p:sp>
        <p:nvSpPr>
          <p:cNvPr id="159749" name="Text Box 5"/>
          <p:cNvSpPr txBox="1">
            <a:spLocks noChangeArrowheads="1"/>
          </p:cNvSpPr>
          <p:nvPr/>
        </p:nvSpPr>
        <p:spPr bwMode="auto">
          <a:xfrm>
            <a:off x="2339975" y="1989138"/>
            <a:ext cx="3960813" cy="495300"/>
          </a:xfrm>
          <a:prstGeom prst="rect">
            <a:avLst/>
          </a:prstGeom>
          <a:noFill/>
          <a:ln w="38100">
            <a:solidFill>
              <a:srgbClr val="FF0000"/>
            </a:solidFill>
            <a:prstDash val="sysDot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苹果质量＋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50g=200g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9755" name="Text Box 11"/>
          <p:cNvSpPr txBox="1">
            <a:spLocks noChangeArrowheads="1"/>
          </p:cNvSpPr>
          <p:nvPr/>
        </p:nvSpPr>
        <p:spPr bwMode="auto">
          <a:xfrm>
            <a:off x="2698750" y="2636838"/>
            <a:ext cx="2160588" cy="495300"/>
          </a:xfrm>
          <a:prstGeom prst="rect">
            <a:avLst/>
          </a:prstGeom>
          <a:noFill/>
          <a:ln w="38100">
            <a:solidFill>
              <a:srgbClr val="0000FF"/>
            </a:solidFill>
            <a:prstDash val="sysDot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x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＋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50=200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9756" name="Text Box 12"/>
          <p:cNvSpPr txBox="1">
            <a:spLocks noChangeArrowheads="1"/>
          </p:cNvSpPr>
          <p:nvPr/>
        </p:nvSpPr>
        <p:spPr bwMode="auto">
          <a:xfrm>
            <a:off x="971550" y="3286125"/>
            <a:ext cx="936625" cy="495300"/>
          </a:xfrm>
          <a:prstGeom prst="rect">
            <a:avLst/>
          </a:prstGeom>
          <a:noFill/>
          <a:ln w="38100">
            <a:solidFill>
              <a:srgbClr val="FF0000"/>
            </a:solidFill>
            <a:prstDash val="sysDot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解：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9757" name="Text Box 13"/>
          <p:cNvSpPr txBox="1">
            <a:spLocks noChangeArrowheads="1"/>
          </p:cNvSpPr>
          <p:nvPr/>
        </p:nvSpPr>
        <p:spPr bwMode="auto">
          <a:xfrm>
            <a:off x="2051050" y="3286125"/>
            <a:ext cx="3529013" cy="495300"/>
          </a:xfrm>
          <a:prstGeom prst="rect">
            <a:avLst/>
          </a:prstGeom>
          <a:noFill/>
          <a:ln w="38100">
            <a:solidFill>
              <a:srgbClr val="0000FF"/>
            </a:solidFill>
            <a:prstDash val="sysDot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x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＋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50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－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50=200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－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50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9758" name="AutoShape 14"/>
          <p:cNvSpPr>
            <a:spLocks noChangeArrowheads="1"/>
          </p:cNvSpPr>
          <p:nvPr/>
        </p:nvSpPr>
        <p:spPr bwMode="auto">
          <a:xfrm>
            <a:off x="5651500" y="3421063"/>
            <a:ext cx="720725" cy="142875"/>
          </a:xfrm>
          <a:prstGeom prst="rightArrow">
            <a:avLst>
              <a:gd name="adj1" fmla="val 50000"/>
              <a:gd name="adj2" fmla="val 126111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9759" name="Text Box 15"/>
          <p:cNvSpPr txBox="1">
            <a:spLocks noChangeArrowheads="1"/>
          </p:cNvSpPr>
          <p:nvPr/>
        </p:nvSpPr>
        <p:spPr bwMode="auto">
          <a:xfrm>
            <a:off x="6443663" y="2916238"/>
            <a:ext cx="1944687" cy="1044575"/>
          </a:xfrm>
          <a:prstGeom prst="rect">
            <a:avLst/>
          </a:prstGeom>
          <a:noFill/>
          <a:ln w="38100">
            <a:solidFill>
              <a:srgbClr val="FF0000"/>
            </a:solidFill>
            <a:prstDash val="sysDot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根据等式的性质，方程两边同时减去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50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9760" name="Text Box 16"/>
          <p:cNvSpPr txBox="1">
            <a:spLocks noChangeArrowheads="1"/>
          </p:cNvSpPr>
          <p:nvPr/>
        </p:nvSpPr>
        <p:spPr bwMode="auto">
          <a:xfrm>
            <a:off x="3348038" y="3924300"/>
            <a:ext cx="1655762" cy="495300"/>
          </a:xfrm>
          <a:prstGeom prst="rect">
            <a:avLst/>
          </a:prstGeom>
          <a:noFill/>
          <a:ln w="38100">
            <a:solidFill>
              <a:srgbClr val="0000FF"/>
            </a:solidFill>
            <a:prstDash val="sysDot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x=150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9761" name="Text Box 17"/>
          <p:cNvSpPr txBox="1">
            <a:spLocks noChangeArrowheads="1"/>
          </p:cNvSpPr>
          <p:nvPr/>
        </p:nvSpPr>
        <p:spPr bwMode="auto">
          <a:xfrm>
            <a:off x="1331913" y="4560888"/>
            <a:ext cx="6264275" cy="708025"/>
          </a:xfrm>
          <a:prstGeom prst="rect">
            <a:avLst/>
          </a:prstGeom>
          <a:noFill/>
          <a:ln w="38100">
            <a:solidFill>
              <a:srgbClr val="FF0000"/>
            </a:solidFill>
            <a:prstDash val="sysDot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当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x=150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时，方程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x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＋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50=200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的左右两边相等，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x=150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就是方程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x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＋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50=200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的解。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9762" name="Text Box 18"/>
          <p:cNvSpPr txBox="1">
            <a:spLocks noChangeArrowheads="1"/>
          </p:cNvSpPr>
          <p:nvPr/>
        </p:nvSpPr>
        <p:spPr bwMode="auto">
          <a:xfrm>
            <a:off x="2411413" y="5445125"/>
            <a:ext cx="4897437" cy="495300"/>
          </a:xfrm>
          <a:prstGeom prst="rect">
            <a:avLst/>
          </a:prstGeom>
          <a:noFill/>
          <a:ln w="38100">
            <a:solidFill>
              <a:srgbClr val="FF0000"/>
            </a:solidFill>
            <a:prstDash val="sysDot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求出方程的解的过程叫作解方程。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59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597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597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597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597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597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597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597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597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9747" grpId="0" animBg="1"/>
      <p:bldP spid="159749" grpId="0" animBg="1"/>
      <p:bldP spid="159755" grpId="0" animBg="1"/>
      <p:bldP spid="159756" grpId="0" animBg="1"/>
      <p:bldP spid="159757" grpId="0" animBg="1"/>
      <p:bldP spid="159758" grpId="0" animBg="1"/>
      <p:bldP spid="159759" grpId="0" animBg="1"/>
      <p:bldP spid="159760" grpId="0" animBg="1"/>
      <p:bldP spid="159761" grpId="0" animBg="1"/>
      <p:bldP spid="15976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6" name="Rectangle 6"/>
          <p:cNvSpPr>
            <a:spLocks noChangeArrowheads="1"/>
          </p:cNvSpPr>
          <p:nvPr/>
        </p:nvSpPr>
        <p:spPr bwMode="auto">
          <a:xfrm>
            <a:off x="3565525" y="2565400"/>
            <a:ext cx="295116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Tx/>
              <a:buNone/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X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－ 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25 = 60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47" name="Text Box 25"/>
          <p:cNvSpPr txBox="1">
            <a:spLocks noChangeArrowheads="1"/>
          </p:cNvSpPr>
          <p:nvPr/>
        </p:nvSpPr>
        <p:spPr bwMode="auto">
          <a:xfrm>
            <a:off x="900113" y="1196975"/>
            <a:ext cx="1295400" cy="539750"/>
          </a:xfrm>
          <a:prstGeom prst="rect">
            <a:avLst/>
          </a:prstGeom>
          <a:noFill/>
          <a:ln w="38100" cap="rnd" algn="ctr">
            <a:solidFill>
              <a:srgbClr val="FF0000"/>
            </a:solidFill>
            <a:prstDash val="sysDot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试一试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148" name="Picture 19" descr="C:\Documents and Settings\pub\Desktop\新ppt\返回首页.jpg">
            <a:hlinkClick r:id="rId1" action="ppaction://hlinksldjump"/>
          </p:cNvPr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388350" y="6556375"/>
            <a:ext cx="755650" cy="30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9" name="Rectangle 16"/>
          <p:cNvSpPr>
            <a:spLocks noChangeArrowheads="1"/>
          </p:cNvSpPr>
          <p:nvPr/>
        </p:nvSpPr>
        <p:spPr bwMode="auto">
          <a:xfrm>
            <a:off x="973138" y="1887538"/>
            <a:ext cx="43211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Tx/>
              <a:buNone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利用等式的性质求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x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的值。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6579" name="Rectangle 19"/>
          <p:cNvSpPr>
            <a:spLocks noChangeArrowheads="1"/>
          </p:cNvSpPr>
          <p:nvPr/>
        </p:nvSpPr>
        <p:spPr bwMode="auto">
          <a:xfrm>
            <a:off x="4356100" y="4294188"/>
            <a:ext cx="23510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Tx/>
              <a:buNone/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x = 85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6580" name="Rectangle 20"/>
          <p:cNvSpPr>
            <a:spLocks noChangeArrowheads="1"/>
          </p:cNvSpPr>
          <p:nvPr/>
        </p:nvSpPr>
        <p:spPr bwMode="auto">
          <a:xfrm>
            <a:off x="2052638" y="3429000"/>
            <a:ext cx="66960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Tx/>
              <a:buNone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解： 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x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－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25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＋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25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= 60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＋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25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6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6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6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6" grpId="0"/>
      <p:bldP spid="66579" grpId="0"/>
      <p:bldP spid="6658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788" name="Text Box 100"/>
          <p:cNvSpPr txBox="1">
            <a:spLocks noChangeArrowheads="1"/>
          </p:cNvSpPr>
          <p:nvPr/>
        </p:nvSpPr>
        <p:spPr bwMode="auto">
          <a:xfrm>
            <a:off x="900113" y="1125538"/>
            <a:ext cx="2808287" cy="495300"/>
          </a:xfrm>
          <a:prstGeom prst="rect">
            <a:avLst/>
          </a:prstGeom>
          <a:noFill/>
          <a:ln w="38100">
            <a:solidFill>
              <a:srgbClr val="FF0000"/>
            </a:solidFill>
            <a:prstDash val="sysDot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解方程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3x=150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14790" name="图片 11" descr="ZXXKCOM201401031140143713556.pn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235825" y="4292600"/>
            <a:ext cx="1223963" cy="144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4791" name="AutoShape 103"/>
          <p:cNvSpPr>
            <a:spLocks noChangeArrowheads="1"/>
          </p:cNvSpPr>
          <p:nvPr/>
        </p:nvSpPr>
        <p:spPr bwMode="auto">
          <a:xfrm>
            <a:off x="3995738" y="4365625"/>
            <a:ext cx="2881312" cy="503238"/>
          </a:xfrm>
          <a:prstGeom prst="wedgeRoundRectCallout">
            <a:avLst>
              <a:gd name="adj1" fmla="val 62838"/>
              <a:gd name="adj2" fmla="val 57569"/>
              <a:gd name="adj3" fmla="val 16667"/>
            </a:avLst>
          </a:prstGeom>
          <a:noFill/>
          <a:ln w="28575">
            <a:solidFill>
              <a:srgbClr val="0000FF"/>
            </a:solidFill>
            <a:prstDash val="sysDot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r>
              <a:rPr lang="zh-CN" altLang="en-US">
                <a:ea typeface="微软雅黑" panose="020B0503020204020204" pitchFamily="34" charset="-122"/>
              </a:rPr>
              <a:t>如何解这个方程呢？</a:t>
            </a:r>
            <a:endParaRPr lang="zh-CN" altLang="en-US">
              <a:ea typeface="微软雅黑" panose="020B0503020204020204" pitchFamily="34" charset="-122"/>
            </a:endParaRPr>
          </a:p>
        </p:txBody>
      </p:sp>
      <p:grpSp>
        <p:nvGrpSpPr>
          <p:cNvPr id="2" name="Group 115"/>
          <p:cNvGrpSpPr/>
          <p:nvPr/>
        </p:nvGrpSpPr>
        <p:grpSpPr bwMode="auto">
          <a:xfrm>
            <a:off x="1763713" y="1773238"/>
            <a:ext cx="5184775" cy="2393950"/>
            <a:chOff x="1111" y="1117"/>
            <a:chExt cx="3266" cy="1508"/>
          </a:xfrm>
        </p:grpSpPr>
        <p:pic>
          <p:nvPicPr>
            <p:cNvPr id="7174" name="Picture 14" descr="QQ图片20140222110541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5F3BA"/>
                </a:clrFrom>
                <a:clrTo>
                  <a:srgbClr val="F5F3BA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156" y="1117"/>
              <a:ext cx="3130" cy="15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175" name="Rectangle 107"/>
            <p:cNvSpPr>
              <a:spLocks noChangeArrowheads="1"/>
            </p:cNvSpPr>
            <p:nvPr/>
          </p:nvSpPr>
          <p:spPr bwMode="auto">
            <a:xfrm>
              <a:off x="1111" y="1253"/>
              <a:ext cx="363" cy="408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pPr algn="ctr"/>
              <a:r>
                <a:rPr lang="en-US" altLang="zh-CN">
                  <a:latin typeface="微软雅黑" panose="020B0503020204020204" pitchFamily="34" charset="-122"/>
                  <a:ea typeface="微软雅黑" panose="020B0503020204020204" pitchFamily="34" charset="-122"/>
                </a:rPr>
                <a:t>x</a:t>
              </a:r>
              <a:endParaRPr lang="en-US" altLang="zh-CN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176" name="Rectangle 108"/>
            <p:cNvSpPr>
              <a:spLocks noChangeArrowheads="1"/>
            </p:cNvSpPr>
            <p:nvPr/>
          </p:nvSpPr>
          <p:spPr bwMode="auto">
            <a:xfrm>
              <a:off x="3152" y="1253"/>
              <a:ext cx="408" cy="409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pPr algn="ctr"/>
              <a:r>
                <a:rPr lang="en-US" altLang="zh-CN">
                  <a:latin typeface="微软雅黑" panose="020B0503020204020204" pitchFamily="34" charset="-122"/>
                  <a:ea typeface="微软雅黑" panose="020B0503020204020204" pitchFamily="34" charset="-122"/>
                </a:rPr>
                <a:t>50</a:t>
              </a:r>
              <a:endParaRPr lang="en-US" altLang="zh-CN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177" name="Rectangle 110"/>
            <p:cNvSpPr>
              <a:spLocks noChangeArrowheads="1"/>
            </p:cNvSpPr>
            <p:nvPr/>
          </p:nvSpPr>
          <p:spPr bwMode="auto">
            <a:xfrm>
              <a:off x="1474" y="1253"/>
              <a:ext cx="363" cy="408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pPr algn="ctr"/>
              <a:r>
                <a:rPr lang="en-US" altLang="zh-CN">
                  <a:latin typeface="微软雅黑" panose="020B0503020204020204" pitchFamily="34" charset="-122"/>
                  <a:ea typeface="微软雅黑" panose="020B0503020204020204" pitchFamily="34" charset="-122"/>
                </a:rPr>
                <a:t>x</a:t>
              </a:r>
              <a:endParaRPr lang="en-US" altLang="zh-CN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178" name="Rectangle 111"/>
            <p:cNvSpPr>
              <a:spLocks noChangeArrowheads="1"/>
            </p:cNvSpPr>
            <p:nvPr/>
          </p:nvSpPr>
          <p:spPr bwMode="auto">
            <a:xfrm>
              <a:off x="1837" y="1253"/>
              <a:ext cx="363" cy="408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pPr algn="ctr"/>
              <a:r>
                <a:rPr lang="en-US" altLang="zh-CN">
                  <a:latin typeface="微软雅黑" panose="020B0503020204020204" pitchFamily="34" charset="-122"/>
                  <a:ea typeface="微软雅黑" panose="020B0503020204020204" pitchFamily="34" charset="-122"/>
                </a:rPr>
                <a:t>x</a:t>
              </a:r>
              <a:endParaRPr lang="en-US" altLang="zh-CN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179" name="Rectangle 112"/>
            <p:cNvSpPr>
              <a:spLocks noChangeArrowheads="1"/>
            </p:cNvSpPr>
            <p:nvPr/>
          </p:nvSpPr>
          <p:spPr bwMode="auto">
            <a:xfrm>
              <a:off x="3560" y="1253"/>
              <a:ext cx="408" cy="409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pPr algn="ctr"/>
              <a:r>
                <a:rPr lang="en-US" altLang="zh-CN">
                  <a:latin typeface="微软雅黑" panose="020B0503020204020204" pitchFamily="34" charset="-122"/>
                  <a:ea typeface="微软雅黑" panose="020B0503020204020204" pitchFamily="34" charset="-122"/>
                </a:rPr>
                <a:t>50</a:t>
              </a:r>
              <a:endParaRPr lang="en-US" altLang="zh-CN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180" name="Rectangle 113"/>
            <p:cNvSpPr>
              <a:spLocks noChangeArrowheads="1"/>
            </p:cNvSpPr>
            <p:nvPr/>
          </p:nvSpPr>
          <p:spPr bwMode="auto">
            <a:xfrm>
              <a:off x="3969" y="1252"/>
              <a:ext cx="408" cy="409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pPr algn="ctr"/>
              <a:r>
                <a:rPr lang="en-US" altLang="zh-CN">
                  <a:latin typeface="微软雅黑" panose="020B0503020204020204" pitchFamily="34" charset="-122"/>
                  <a:ea typeface="微软雅黑" panose="020B0503020204020204" pitchFamily="34" charset="-122"/>
                </a:rPr>
                <a:t>50</a:t>
              </a:r>
              <a:endParaRPr lang="en-US" altLang="zh-CN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47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4788" grpId="0" animBg="1"/>
      <p:bldP spid="11479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74" name="Rectangle 22"/>
          <p:cNvSpPr>
            <a:spLocks noChangeArrowheads="1"/>
          </p:cNvSpPr>
          <p:nvPr/>
        </p:nvSpPr>
        <p:spPr bwMode="auto">
          <a:xfrm>
            <a:off x="2390775" y="1989138"/>
            <a:ext cx="4989513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eaLnBrk="0" hangingPunct="0">
              <a:buFontTx/>
              <a:buNone/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解：   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3x        = 150</a:t>
            </a:r>
            <a:endParaRPr lang="en-US" altLang="zh-CN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0373" name="Rectangle 21"/>
          <p:cNvSpPr>
            <a:spLocks noChangeArrowheads="1"/>
          </p:cNvSpPr>
          <p:nvPr/>
        </p:nvSpPr>
        <p:spPr bwMode="auto">
          <a:xfrm>
            <a:off x="3635375" y="1484313"/>
            <a:ext cx="187325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eaLnBrk="0" hangingPunct="0">
              <a:buFontTx/>
              <a:buNone/>
            </a:pP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3x = 150 </a:t>
            </a:r>
            <a:endParaRPr lang="en-US" altLang="zh-CN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0375" name="Rectangle 23"/>
          <p:cNvSpPr>
            <a:spLocks noChangeArrowheads="1"/>
          </p:cNvSpPr>
          <p:nvPr/>
        </p:nvSpPr>
        <p:spPr bwMode="auto">
          <a:xfrm>
            <a:off x="3592513" y="1958975"/>
            <a:ext cx="1500187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Tx/>
              <a:buNone/>
            </a:pP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÷3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0376" name="Rectangle 24"/>
          <p:cNvSpPr>
            <a:spLocks noChangeArrowheads="1"/>
          </p:cNvSpPr>
          <p:nvPr/>
        </p:nvSpPr>
        <p:spPr bwMode="auto">
          <a:xfrm>
            <a:off x="4787900" y="1933575"/>
            <a:ext cx="5969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buFontTx/>
              <a:buNone/>
            </a:pP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÷3 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0377" name="Rectangle 25"/>
          <p:cNvSpPr>
            <a:spLocks noChangeArrowheads="1"/>
          </p:cNvSpPr>
          <p:nvPr/>
        </p:nvSpPr>
        <p:spPr bwMode="auto">
          <a:xfrm>
            <a:off x="3779838" y="2384425"/>
            <a:ext cx="312737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buFontTx/>
              <a:buNone/>
            </a:pP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x</a:t>
            </a:r>
            <a:endParaRPr lang="en-US" altLang="zh-CN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0378" name="Rectangle 26"/>
          <p:cNvSpPr>
            <a:spLocks noChangeArrowheads="1"/>
          </p:cNvSpPr>
          <p:nvPr/>
        </p:nvSpPr>
        <p:spPr bwMode="auto">
          <a:xfrm>
            <a:off x="3708400" y="2390775"/>
            <a:ext cx="131603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FontTx/>
              <a:buNone/>
            </a:pP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= 50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0379" name="Rectangle 27"/>
          <p:cNvSpPr>
            <a:spLocks noChangeArrowheads="1"/>
          </p:cNvSpPr>
          <p:nvPr/>
        </p:nvSpPr>
        <p:spPr bwMode="auto">
          <a:xfrm>
            <a:off x="1258888" y="3205163"/>
            <a:ext cx="748982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Tx/>
              <a:buNone/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      检验：把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x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＝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50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代入原方程，看左右两边是否相等。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0382" name="Rectangle 30"/>
          <p:cNvSpPr>
            <a:spLocks noChangeArrowheads="1"/>
          </p:cNvSpPr>
          <p:nvPr/>
        </p:nvSpPr>
        <p:spPr bwMode="auto">
          <a:xfrm>
            <a:off x="3708400" y="4386263"/>
            <a:ext cx="136842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Tx/>
              <a:buNone/>
            </a:pP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 = 150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0383" name="Rectangle 31"/>
          <p:cNvSpPr>
            <a:spLocks noChangeArrowheads="1"/>
          </p:cNvSpPr>
          <p:nvPr/>
        </p:nvSpPr>
        <p:spPr bwMode="auto">
          <a:xfrm>
            <a:off x="3779838" y="3975100"/>
            <a:ext cx="295116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Tx/>
              <a:buNone/>
            </a:pP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= 3×50               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0384" name="Rectangle 32"/>
          <p:cNvSpPr>
            <a:spLocks noChangeArrowheads="1"/>
          </p:cNvSpPr>
          <p:nvPr/>
        </p:nvSpPr>
        <p:spPr bwMode="auto">
          <a:xfrm>
            <a:off x="3779838" y="4767263"/>
            <a:ext cx="244792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Tx/>
              <a:buNone/>
            </a:pP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= 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方程右边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0385" name="Rectangle 33"/>
          <p:cNvSpPr>
            <a:spLocks noChangeArrowheads="1"/>
          </p:cNvSpPr>
          <p:nvPr/>
        </p:nvSpPr>
        <p:spPr bwMode="auto">
          <a:xfrm>
            <a:off x="2484438" y="5199063"/>
            <a:ext cx="525621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Tx/>
              <a:buNone/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所以， 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x=50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是方程的解。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Group 43"/>
          <p:cNvGrpSpPr/>
          <p:nvPr/>
        </p:nvGrpSpPr>
        <p:grpSpPr bwMode="auto">
          <a:xfrm>
            <a:off x="827088" y="2205038"/>
            <a:ext cx="4249737" cy="647700"/>
            <a:chOff x="657" y="1752"/>
            <a:chExt cx="2545" cy="408"/>
          </a:xfrm>
        </p:grpSpPr>
        <p:sp>
          <p:nvSpPr>
            <p:cNvPr id="8210" name="AutoShape 34"/>
            <p:cNvSpPr>
              <a:spLocks noChangeArrowheads="1"/>
            </p:cNvSpPr>
            <p:nvPr/>
          </p:nvSpPr>
          <p:spPr bwMode="auto">
            <a:xfrm>
              <a:off x="657" y="1797"/>
              <a:ext cx="998" cy="363"/>
            </a:xfrm>
            <a:prstGeom prst="wedgeRectCallout">
              <a:avLst>
                <a:gd name="adj1" fmla="val -49500"/>
                <a:gd name="adj2" fmla="val -2894"/>
              </a:avLst>
            </a:prstGeom>
            <a:solidFill>
              <a:schemeClr val="accent1">
                <a:alpha val="0"/>
              </a:schemeClr>
            </a:solidFill>
            <a:ln w="19050">
              <a:solidFill>
                <a:srgbClr val="FF0000"/>
              </a:solidFill>
              <a:prstDash val="sysDot"/>
              <a:miter lim="800000"/>
            </a:ln>
          </p:spPr>
          <p:txBody>
            <a:bodyPr/>
            <a:lstStyle/>
            <a:p>
              <a:pPr>
                <a:lnSpc>
                  <a:spcPct val="80000"/>
                </a:lnSpc>
                <a:buFontTx/>
                <a:buNone/>
              </a:pPr>
              <a:r>
                <a: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rPr>
                <a:t>为什么等式两边除以</a:t>
              </a:r>
              <a:r>
                <a:rPr lang="en-US" altLang="zh-CN" sz="2000"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r>
                <a: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rPr>
                <a:t>？</a:t>
              </a:r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211" name="Line 38"/>
            <p:cNvSpPr>
              <a:spLocks noChangeShapeType="1"/>
            </p:cNvSpPr>
            <p:nvPr/>
          </p:nvSpPr>
          <p:spPr bwMode="auto">
            <a:xfrm flipV="1">
              <a:off x="1655" y="1808"/>
              <a:ext cx="770" cy="171"/>
            </a:xfrm>
            <a:prstGeom prst="line">
              <a:avLst/>
            </a:prstGeom>
            <a:noFill/>
            <a:ln w="19050">
              <a:solidFill>
                <a:srgbClr val="FF3300"/>
              </a:solidFill>
              <a:prstDash val="sysDot"/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12" name="Line 39"/>
            <p:cNvSpPr>
              <a:spLocks noChangeShapeType="1"/>
            </p:cNvSpPr>
            <p:nvPr/>
          </p:nvSpPr>
          <p:spPr bwMode="auto">
            <a:xfrm flipV="1">
              <a:off x="1655" y="1752"/>
              <a:ext cx="1547" cy="211"/>
            </a:xfrm>
            <a:prstGeom prst="line">
              <a:avLst/>
            </a:prstGeom>
            <a:noFill/>
            <a:ln w="19050">
              <a:solidFill>
                <a:srgbClr val="FF3300"/>
              </a:solidFill>
              <a:prstDash val="sysDot"/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" name="Group 47"/>
          <p:cNvGrpSpPr/>
          <p:nvPr/>
        </p:nvGrpSpPr>
        <p:grpSpPr bwMode="auto">
          <a:xfrm>
            <a:off x="5076825" y="2276475"/>
            <a:ext cx="2157413" cy="649288"/>
            <a:chOff x="3061" y="1797"/>
            <a:chExt cx="1359" cy="409"/>
          </a:xfrm>
        </p:grpSpPr>
        <p:sp>
          <p:nvSpPr>
            <p:cNvPr id="8208" name="Rectangle 44"/>
            <p:cNvSpPr>
              <a:spLocks noChangeArrowheads="1"/>
            </p:cNvSpPr>
            <p:nvPr/>
          </p:nvSpPr>
          <p:spPr bwMode="auto">
            <a:xfrm>
              <a:off x="3467" y="1797"/>
              <a:ext cx="953" cy="409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ln w="19050">
              <a:solidFill>
                <a:srgbClr val="FF0000"/>
              </a:solidFill>
              <a:prstDash val="sysDot"/>
              <a:miter lim="800000"/>
            </a:ln>
          </p:spPr>
          <p:txBody>
            <a:bodyPr wrap="none" anchor="ctr"/>
            <a:lstStyle/>
            <a:p>
              <a:pPr algn="ctr">
                <a:buFontTx/>
                <a:buNone/>
              </a:pPr>
              <a:r>
                <a: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rPr>
                <a:t>如何检验呢？</a:t>
              </a:r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209" name="Line 45"/>
            <p:cNvSpPr>
              <a:spLocks noChangeShapeType="1"/>
            </p:cNvSpPr>
            <p:nvPr/>
          </p:nvSpPr>
          <p:spPr bwMode="auto">
            <a:xfrm flipH="1">
              <a:off x="3061" y="1979"/>
              <a:ext cx="363" cy="0"/>
            </a:xfrm>
            <a:prstGeom prst="line">
              <a:avLst/>
            </a:prstGeom>
            <a:noFill/>
            <a:ln w="19050">
              <a:solidFill>
                <a:srgbClr val="FF3300"/>
              </a:solidFill>
              <a:prstDash val="sysDot"/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00400" name="Rectangle 48"/>
          <p:cNvSpPr>
            <a:spLocks noChangeArrowheads="1"/>
          </p:cNvSpPr>
          <p:nvPr/>
        </p:nvSpPr>
        <p:spPr bwMode="auto">
          <a:xfrm>
            <a:off x="2327275" y="3627438"/>
            <a:ext cx="338455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Tx/>
              <a:buNone/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      方程左边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=3x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0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0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00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00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" dur="500" fill="hold"/>
                                        <p:tgtEl>
                                          <p:spTgt spid="10037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3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" dur="500" fill="hold"/>
                                        <p:tgtEl>
                                          <p:spTgt spid="10037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35" presetClass="emph" presetSubtype="0" repeatCount="3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7" dur="1000" fill="hold"/>
                                        <p:tgtEl>
                                          <p:spTgt spid="100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35" presetClass="emph" presetSubtype="0" repeatCount="3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9" dur="1000" fill="hold"/>
                                        <p:tgtEl>
                                          <p:spTgt spid="100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003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003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00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00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00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003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00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100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374" grpId="0"/>
      <p:bldP spid="100373" grpId="0"/>
      <p:bldP spid="100375" grpId="0"/>
      <p:bldP spid="100375" grpId="1"/>
      <p:bldP spid="100375" grpId="2"/>
      <p:bldP spid="100376" grpId="0"/>
      <p:bldP spid="100376" grpId="1"/>
      <p:bldP spid="100376" grpId="2"/>
      <p:bldP spid="100377" grpId="0"/>
      <p:bldP spid="100378" grpId="0"/>
      <p:bldP spid="100379" grpId="0"/>
      <p:bldP spid="100382" grpId="0"/>
      <p:bldP spid="100383" grpId="0"/>
      <p:bldP spid="100384" grpId="0"/>
      <p:bldP spid="100385" grpId="0"/>
      <p:bldP spid="10040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6" name="Rectangle 6"/>
          <p:cNvSpPr>
            <a:spLocks noChangeArrowheads="1"/>
          </p:cNvSpPr>
          <p:nvPr/>
        </p:nvSpPr>
        <p:spPr bwMode="auto">
          <a:xfrm>
            <a:off x="3492500" y="2133600"/>
            <a:ext cx="295116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Tx/>
              <a:buNone/>
            </a:pP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X÷4 = 10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19" name="Text Box 25"/>
          <p:cNvSpPr txBox="1">
            <a:spLocks noChangeArrowheads="1"/>
          </p:cNvSpPr>
          <p:nvPr/>
        </p:nvSpPr>
        <p:spPr bwMode="auto">
          <a:xfrm>
            <a:off x="900113" y="1196975"/>
            <a:ext cx="1295400" cy="539750"/>
          </a:xfrm>
          <a:prstGeom prst="rect">
            <a:avLst/>
          </a:prstGeom>
          <a:noFill/>
          <a:ln w="38100" cap="rnd" algn="ctr">
            <a:solidFill>
              <a:srgbClr val="FF0000"/>
            </a:solidFill>
            <a:prstDash val="sysDot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试一试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220" name="Picture 19" descr="C:\Documents and Settings\pub\Desktop\新ppt\返回首页.jpg">
            <a:hlinkClick r:id="rId1" action="ppaction://hlinksldjump"/>
          </p:cNvPr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388350" y="6556375"/>
            <a:ext cx="755650" cy="30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6579" name="Rectangle 19"/>
          <p:cNvSpPr>
            <a:spLocks noChangeArrowheads="1"/>
          </p:cNvSpPr>
          <p:nvPr/>
        </p:nvSpPr>
        <p:spPr bwMode="auto">
          <a:xfrm>
            <a:off x="3995738" y="3789363"/>
            <a:ext cx="235108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Tx/>
              <a:buNone/>
            </a:pP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x = 40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6580" name="Rectangle 20"/>
          <p:cNvSpPr>
            <a:spLocks noChangeArrowheads="1"/>
          </p:cNvSpPr>
          <p:nvPr/>
        </p:nvSpPr>
        <p:spPr bwMode="auto">
          <a:xfrm>
            <a:off x="2268538" y="2997200"/>
            <a:ext cx="66960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Tx/>
              <a:buNone/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解： 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x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÷4×4</a:t>
            </a:r>
            <a:r>
              <a:rPr lang="en-US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= 10×4</a:t>
            </a:r>
            <a:r>
              <a:rPr lang="en-US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6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6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6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6" grpId="0"/>
      <p:bldP spid="66579" grpId="0"/>
      <p:bldP spid="6658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 Box 18"/>
          <p:cNvSpPr txBox="1">
            <a:spLocks noChangeArrowheads="1"/>
          </p:cNvSpPr>
          <p:nvPr/>
        </p:nvSpPr>
        <p:spPr bwMode="auto">
          <a:xfrm>
            <a:off x="1042988" y="1125538"/>
            <a:ext cx="3095625" cy="495300"/>
          </a:xfrm>
          <a:prstGeom prst="rect">
            <a:avLst/>
          </a:prstGeom>
          <a:noFill/>
          <a:ln w="38100">
            <a:solidFill>
              <a:srgbClr val="FF0000"/>
            </a:solidFill>
            <a:prstDash val="sysDot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解方程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5y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－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8=12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3162" name="Text Box 42"/>
          <p:cNvSpPr txBox="1">
            <a:spLocks noChangeArrowheads="1"/>
          </p:cNvSpPr>
          <p:nvPr/>
        </p:nvSpPr>
        <p:spPr bwMode="auto">
          <a:xfrm>
            <a:off x="3060700" y="2492375"/>
            <a:ext cx="863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＋</a:t>
            </a:r>
            <a:r>
              <a:rPr lang="en-US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endParaRPr lang="en-US" altLang="zh-CN" sz="24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3163" name="Text Box 43"/>
          <p:cNvSpPr txBox="1">
            <a:spLocks noChangeArrowheads="1"/>
          </p:cNvSpPr>
          <p:nvPr/>
        </p:nvSpPr>
        <p:spPr bwMode="auto">
          <a:xfrm>
            <a:off x="2124075" y="1844675"/>
            <a:ext cx="30956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解：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5y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－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8=12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3164" name="Text Box 44"/>
          <p:cNvSpPr txBox="1">
            <a:spLocks noChangeArrowheads="1"/>
          </p:cNvSpPr>
          <p:nvPr/>
        </p:nvSpPr>
        <p:spPr bwMode="auto">
          <a:xfrm>
            <a:off x="2197100" y="2492375"/>
            <a:ext cx="30956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5y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－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8      =12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3165" name="Text Box 45"/>
          <p:cNvSpPr txBox="1">
            <a:spLocks noChangeArrowheads="1"/>
          </p:cNvSpPr>
          <p:nvPr/>
        </p:nvSpPr>
        <p:spPr bwMode="auto">
          <a:xfrm>
            <a:off x="4211638" y="2492375"/>
            <a:ext cx="863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＋</a:t>
            </a:r>
            <a:r>
              <a:rPr lang="en-US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endParaRPr lang="en-US" altLang="zh-CN" sz="24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3166" name="AutoShape 46"/>
          <p:cNvSpPr>
            <a:spLocks noChangeArrowheads="1"/>
          </p:cNvSpPr>
          <p:nvPr/>
        </p:nvSpPr>
        <p:spPr bwMode="auto">
          <a:xfrm>
            <a:off x="5148263" y="2636838"/>
            <a:ext cx="792162" cy="144462"/>
          </a:xfrm>
          <a:prstGeom prst="rightArrow">
            <a:avLst>
              <a:gd name="adj1" fmla="val 50000"/>
              <a:gd name="adj2" fmla="val 137088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248" name="Text Box 47"/>
          <p:cNvSpPr txBox="1">
            <a:spLocks noChangeArrowheads="1"/>
          </p:cNvSpPr>
          <p:nvPr/>
        </p:nvSpPr>
        <p:spPr bwMode="auto">
          <a:xfrm>
            <a:off x="6084888" y="2205038"/>
            <a:ext cx="2159000" cy="860425"/>
          </a:xfrm>
          <a:prstGeom prst="rect">
            <a:avLst/>
          </a:prstGeom>
          <a:noFill/>
          <a:ln w="38100">
            <a:solidFill>
              <a:srgbClr val="FF0000"/>
            </a:solidFill>
            <a:prstDash val="sysDot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思考：为什么要先加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呢？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3168" name="Text Box 48"/>
          <p:cNvSpPr txBox="1">
            <a:spLocks noChangeArrowheads="1"/>
          </p:cNvSpPr>
          <p:nvPr/>
        </p:nvSpPr>
        <p:spPr bwMode="auto">
          <a:xfrm>
            <a:off x="3203575" y="3116263"/>
            <a:ext cx="30956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5y=20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3169" name="Text Box 49"/>
          <p:cNvSpPr txBox="1">
            <a:spLocks noChangeArrowheads="1"/>
          </p:cNvSpPr>
          <p:nvPr/>
        </p:nvSpPr>
        <p:spPr bwMode="auto">
          <a:xfrm>
            <a:off x="2843213" y="3716338"/>
            <a:ext cx="30956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5y÷5=20÷5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3170" name="Text Box 50"/>
          <p:cNvSpPr txBox="1">
            <a:spLocks noChangeArrowheads="1"/>
          </p:cNvSpPr>
          <p:nvPr/>
        </p:nvSpPr>
        <p:spPr bwMode="auto">
          <a:xfrm>
            <a:off x="3348038" y="4195763"/>
            <a:ext cx="30956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 y=4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33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63" grpId="0"/>
      <p:bldP spid="133164" grpId="0"/>
      <p:bldP spid="133166" grpId="0" animBg="1"/>
      <p:bldP spid="133168" grpId="0"/>
      <p:bldP spid="133169" grpId="0"/>
      <p:bldP spid="133170" grpId="0"/>
    </p:bldLst>
  </p:timing>
</p:sld>
</file>

<file path=ppt/tags/tag1.xml><?xml version="1.0" encoding="utf-8"?>
<p:tagLst xmlns:p="http://schemas.openxmlformats.org/presentationml/2006/main">
  <p:tag name="KSO_WPP_MARK_KEY" val="48ac11db-6c36-49ce-8b1a-c9e64f156ad5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1135</Words>
  <Application>WPS 演示</Application>
  <PresentationFormat>全屏显示(4:3)</PresentationFormat>
  <Paragraphs>210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5" baseType="lpstr">
      <vt:lpstr>Arial</vt:lpstr>
      <vt:lpstr>宋体</vt:lpstr>
      <vt:lpstr>Wingdings</vt:lpstr>
      <vt:lpstr>Calibri</vt:lpstr>
      <vt:lpstr>Calibri</vt:lpstr>
      <vt:lpstr>微软雅黑</vt:lpstr>
      <vt:lpstr>Tahoma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  <Manager>第一PPT模板网-WWW.1PPT.COM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2</cp:revision>
  <dcterms:created xsi:type="dcterms:W3CDTF">2015-09-25T03:07:00Z</dcterms:created>
  <dcterms:modified xsi:type="dcterms:W3CDTF">2023-02-09T05:44:17Z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B8E8E665758A49659D92E9E110BB1FB3</vt:lpwstr>
  </property>
</Properties>
</file>