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D3C71A14-6FDD-4AB3-840D-18D2C3641D7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05B92D31-D235-48A2-90C6-B13AA2F4572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7A42DA6-133F-4B97-A6BD-682259FD087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A87C0640-9BF4-45A3-90B4-413D08A6341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926568B5-99C2-4FE8-A2AB-85AD4C10FCE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7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0" y="915566"/>
            <a:ext cx="9144000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列方程解应用题</a:t>
            </a:r>
            <a:endParaRPr lang="zh-CN" altLang="en-US" sz="4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692275" y="2987675"/>
            <a:ext cx="54006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副标题 6"/>
          <p:cNvSpPr txBox="1">
            <a:spLocks noChangeArrowheads="1"/>
          </p:cNvSpPr>
          <p:nvPr/>
        </p:nvSpPr>
        <p:spPr bwMode="auto">
          <a:xfrm>
            <a:off x="2916237" y="3119438"/>
            <a:ext cx="33115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西南师大·五年级数学下册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90713" y="2571750"/>
            <a:ext cx="7239000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43113" y="1601788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863" y="1347788"/>
            <a:ext cx="316706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5100" y="149225"/>
            <a:ext cx="225742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文本框 36"/>
          <p:cNvSpPr txBox="1">
            <a:spLocks noChangeArrowheads="1"/>
          </p:cNvSpPr>
          <p:nvPr/>
        </p:nvSpPr>
        <p:spPr bwMode="auto">
          <a:xfrm>
            <a:off x="339725" y="384175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EF9B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知识回顾</a:t>
            </a:r>
            <a:endParaRPr lang="zh-CN" altLang="en-US" sz="3200" b="1" dirty="0">
              <a:solidFill>
                <a:srgbClr val="EF9B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6" name="文本框 3"/>
          <p:cNvSpPr txBox="1">
            <a:spLocks noChangeArrowheads="1"/>
          </p:cNvSpPr>
          <p:nvPr/>
        </p:nvSpPr>
        <p:spPr bwMode="auto">
          <a:xfrm>
            <a:off x="1220788" y="1169988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解方程。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7" name="文本框 4"/>
          <p:cNvSpPr txBox="1">
            <a:spLocks noChangeArrowheads="1"/>
          </p:cNvSpPr>
          <p:nvPr/>
        </p:nvSpPr>
        <p:spPr bwMode="auto">
          <a:xfrm>
            <a:off x="1028700" y="1862138"/>
            <a:ext cx="1587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-14=40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8" name="文本框 5"/>
          <p:cNvSpPr txBox="1">
            <a:spLocks noChangeArrowheads="1"/>
          </p:cNvSpPr>
          <p:nvPr/>
        </p:nvSpPr>
        <p:spPr bwMode="auto">
          <a:xfrm>
            <a:off x="3381375" y="1846263"/>
            <a:ext cx="1851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+97=127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9" name="文本框 6"/>
          <p:cNvSpPr txBox="1">
            <a:spLocks noChangeArrowheads="1"/>
          </p:cNvSpPr>
          <p:nvPr/>
        </p:nvSpPr>
        <p:spPr bwMode="auto">
          <a:xfrm>
            <a:off x="5997575" y="1851025"/>
            <a:ext cx="2281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+6×3.5=41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76375" y="2359025"/>
            <a:ext cx="1671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=40+14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476375" y="2800350"/>
            <a:ext cx="1106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=54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652588" y="3324225"/>
            <a:ext cx="749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010025" y="2347913"/>
            <a:ext cx="1766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=127-97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010025" y="2789238"/>
            <a:ext cx="1108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187825" y="3313113"/>
            <a:ext cx="9286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638925" y="2320925"/>
            <a:ext cx="1652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+21=41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213600" y="2798763"/>
            <a:ext cx="1566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=41-21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391400" y="3322638"/>
            <a:ext cx="749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838200" y="2339975"/>
            <a:ext cx="869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381375" y="2339975"/>
            <a:ext cx="869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980113" y="2339975"/>
            <a:ext cx="871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"/>
          <p:cNvSpPr txBox="1">
            <a:spLocks noChangeArrowheads="1"/>
          </p:cNvSpPr>
          <p:nvPr/>
        </p:nvSpPr>
        <p:spPr bwMode="auto">
          <a:xfrm>
            <a:off x="1258888" y="886619"/>
            <a:ext cx="68087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刘叔叔的汽油箱的容积是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45L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。油箱里原来有汽油多少升？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99" name="组合 4"/>
          <p:cNvGrpSpPr/>
          <p:nvPr/>
        </p:nvGrpSpPr>
        <p:grpSpPr bwMode="auto">
          <a:xfrm>
            <a:off x="1258888" y="898525"/>
            <a:ext cx="841375" cy="493713"/>
            <a:chOff x="2621276" y="1196658"/>
            <a:chExt cx="1303024" cy="904878"/>
          </a:xfrm>
        </p:grpSpPr>
        <p:pic>
          <p:nvPicPr>
            <p:cNvPr id="4114" name="图片 19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21276" y="1196658"/>
              <a:ext cx="1303024" cy="904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本框 4"/>
            <p:cNvSpPr txBox="1"/>
            <p:nvPr/>
          </p:nvSpPr>
          <p:spPr>
            <a:xfrm>
              <a:off x="3071187" y="1199568"/>
              <a:ext cx="504001" cy="8495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00" name="组合 8"/>
          <p:cNvGrpSpPr/>
          <p:nvPr/>
        </p:nvGrpSpPr>
        <p:grpSpPr bwMode="auto">
          <a:xfrm>
            <a:off x="188913" y="1924050"/>
            <a:ext cx="4715589" cy="2945378"/>
            <a:chOff x="2915816" y="2092259"/>
            <a:chExt cx="4171368" cy="2433912"/>
          </a:xfrm>
        </p:grpSpPr>
        <p:pic>
          <p:nvPicPr>
            <p:cNvPr id="4112" name="图片 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915816" y="2092259"/>
              <a:ext cx="4006222" cy="2424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3" name="图片 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68136" y="3869028"/>
              <a:ext cx="819048" cy="657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思想气泡: 云 9"/>
          <p:cNvSpPr/>
          <p:nvPr/>
        </p:nvSpPr>
        <p:spPr>
          <a:xfrm>
            <a:off x="2268538" y="2284413"/>
            <a:ext cx="1582737" cy="935037"/>
          </a:xfrm>
          <a:prstGeom prst="cloudCallout">
            <a:avLst>
              <a:gd name="adj1" fmla="val -61869"/>
              <a:gd name="adj2" fmla="val 311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2" name="文本框 10"/>
          <p:cNvSpPr txBox="1">
            <a:spLocks noChangeArrowheads="1"/>
          </p:cNvSpPr>
          <p:nvPr/>
        </p:nvSpPr>
        <p:spPr bwMode="auto">
          <a:xfrm>
            <a:off x="2339975" y="2336800"/>
            <a:ext cx="1727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加了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升，油箱满了。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思想气泡: 云 11"/>
          <p:cNvSpPr/>
          <p:nvPr/>
        </p:nvSpPr>
        <p:spPr>
          <a:xfrm>
            <a:off x="3203575" y="3246438"/>
            <a:ext cx="1584325" cy="795337"/>
          </a:xfrm>
          <a:prstGeom prst="cloudCallout">
            <a:avLst>
              <a:gd name="adj1" fmla="val -61869"/>
              <a:gd name="adj2" fmla="val 311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4" name="文本框 12"/>
          <p:cNvSpPr txBox="1">
            <a:spLocks noChangeArrowheads="1"/>
          </p:cNvSpPr>
          <p:nvPr/>
        </p:nvSpPr>
        <p:spPr bwMode="auto">
          <a:xfrm>
            <a:off x="3276600" y="3400425"/>
            <a:ext cx="172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我要加满。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056063" y="1851025"/>
            <a:ext cx="52339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由图中的信息可列出哪些等式？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387850" y="2536825"/>
            <a:ext cx="45545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原来的油量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新加的油量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总油量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46850" y="3246438"/>
            <a:ext cx="914400" cy="461962"/>
          </a:xfrm>
          <a:prstGeom prst="rect">
            <a:avLst/>
          </a:prstGeom>
          <a:solidFill>
            <a:srgbClr val="FF9999"/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/>
                </a:solidFill>
              </a:rPr>
              <a:t>28</a:t>
            </a:r>
            <a:r>
              <a:rPr lang="zh-CN" altLang="en-US" sz="2800" b="1" dirty="0">
                <a:solidFill>
                  <a:schemeClr val="tx1"/>
                </a:solidFill>
              </a:rPr>
              <a:t>升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5113" y="3243263"/>
            <a:ext cx="914400" cy="461962"/>
          </a:xfrm>
          <a:prstGeom prst="rect">
            <a:avLst/>
          </a:prstGeom>
          <a:solidFill>
            <a:srgbClr val="FF9999"/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/>
                </a:solidFill>
              </a:rPr>
              <a:t>45</a:t>
            </a:r>
            <a:r>
              <a:rPr lang="zh-CN" altLang="en-US" sz="2800" b="1" dirty="0">
                <a:solidFill>
                  <a:schemeClr val="tx1"/>
                </a:solidFill>
              </a:rPr>
              <a:t>升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434263" y="3119438"/>
            <a:ext cx="47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489068">
            <a:off x="5311775" y="3209925"/>
            <a:ext cx="4953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886450" y="3106738"/>
            <a:ext cx="477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/>
      <p:bldP spid="18" grpId="0" animBg="1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"/>
          <p:cNvGrpSpPr/>
          <p:nvPr/>
        </p:nvGrpSpPr>
        <p:grpSpPr bwMode="auto">
          <a:xfrm>
            <a:off x="188913" y="1924050"/>
            <a:ext cx="4670425" cy="3148013"/>
            <a:chOff x="2915816" y="2092259"/>
            <a:chExt cx="4131416" cy="2601359"/>
          </a:xfrm>
        </p:grpSpPr>
        <p:pic>
          <p:nvPicPr>
            <p:cNvPr id="5132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915816" y="2092259"/>
              <a:ext cx="4006222" cy="2424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3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28184" y="4036475"/>
              <a:ext cx="819048" cy="657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思想气泡: 云 4"/>
          <p:cNvSpPr/>
          <p:nvPr/>
        </p:nvSpPr>
        <p:spPr>
          <a:xfrm>
            <a:off x="2268538" y="2284413"/>
            <a:ext cx="1582737" cy="935037"/>
          </a:xfrm>
          <a:prstGeom prst="cloudCallout">
            <a:avLst>
              <a:gd name="adj1" fmla="val -61869"/>
              <a:gd name="adj2" fmla="val 311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4" name="文本框 5"/>
          <p:cNvSpPr txBox="1">
            <a:spLocks noChangeArrowheads="1"/>
          </p:cNvSpPr>
          <p:nvPr/>
        </p:nvSpPr>
        <p:spPr bwMode="auto">
          <a:xfrm>
            <a:off x="2339975" y="2336800"/>
            <a:ext cx="1727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加了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升，油箱满了。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思想气泡: 云 6"/>
          <p:cNvSpPr/>
          <p:nvPr/>
        </p:nvSpPr>
        <p:spPr>
          <a:xfrm>
            <a:off x="3203575" y="3246438"/>
            <a:ext cx="1584325" cy="795337"/>
          </a:xfrm>
          <a:prstGeom prst="cloudCallout">
            <a:avLst>
              <a:gd name="adj1" fmla="val -61869"/>
              <a:gd name="adj2" fmla="val 311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6" name="文本框 7"/>
          <p:cNvSpPr txBox="1">
            <a:spLocks noChangeArrowheads="1"/>
          </p:cNvSpPr>
          <p:nvPr/>
        </p:nvSpPr>
        <p:spPr bwMode="auto">
          <a:xfrm>
            <a:off x="3276600" y="3400425"/>
            <a:ext cx="172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我要加满。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787900" y="2109788"/>
            <a:ext cx="3636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解：设原来的油量有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 flipH="1">
            <a:off x="5930900" y="2647950"/>
            <a:ext cx="35544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+28=45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 flipH="1">
            <a:off x="6516688" y="3170238"/>
            <a:ext cx="3554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=45-28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 flipH="1">
            <a:off x="6550025" y="3729038"/>
            <a:ext cx="35544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=17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140200" y="4276725"/>
            <a:ext cx="4100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答：油箱里原来有汽油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17L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8"/>
          <p:cNvGrpSpPr/>
          <p:nvPr/>
        </p:nvGrpSpPr>
        <p:grpSpPr bwMode="auto">
          <a:xfrm>
            <a:off x="1258888" y="771525"/>
            <a:ext cx="1382712" cy="487363"/>
            <a:chOff x="539552" y="389210"/>
            <a:chExt cx="2041897" cy="720203"/>
          </a:xfrm>
        </p:grpSpPr>
        <p:sp>
          <p:nvSpPr>
            <p:cNvPr id="3" name="椭圆 2"/>
            <p:cNvSpPr/>
            <p:nvPr/>
          </p:nvSpPr>
          <p:spPr>
            <a:xfrm rot="21261327">
              <a:off x="562995" y="452551"/>
              <a:ext cx="647031" cy="645132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884108">
              <a:off x="1225896" y="470169"/>
              <a:ext cx="639244" cy="639244"/>
            </a:xfrm>
            <a:prstGeom prst="ellipse">
              <a:avLst/>
            </a:prstGeom>
            <a:blipFill dpi="0" rotWithShape="1">
              <a:blip r:embed="rId2" cstate="email"/>
              <a:srcRect/>
              <a:stretch>
                <a:fillRect t="27065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21438764">
              <a:off x="1877080" y="457652"/>
              <a:ext cx="635018" cy="635018"/>
            </a:xfrm>
            <a:prstGeom prst="ellipse">
              <a:avLst/>
            </a:prstGeom>
            <a:blipFill dpi="0" rotWithShape="1">
              <a:blip r:embed="rId3" cstate="email"/>
              <a:srcRect/>
              <a:stretch>
                <a:fillRect t="53086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156" name="文本框 32"/>
            <p:cNvSpPr txBox="1">
              <a:spLocks noChangeArrowheads="1"/>
            </p:cNvSpPr>
            <p:nvPr/>
          </p:nvSpPr>
          <p:spPr bwMode="auto">
            <a:xfrm>
              <a:off x="539552" y="389210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议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157" name="文本框 33"/>
            <p:cNvSpPr txBox="1">
              <a:spLocks noChangeArrowheads="1"/>
            </p:cNvSpPr>
            <p:nvPr/>
          </p:nvSpPr>
          <p:spPr bwMode="auto">
            <a:xfrm>
              <a:off x="1206462" y="414871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一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158" name="文本框 34"/>
            <p:cNvSpPr txBox="1">
              <a:spLocks noChangeArrowheads="1"/>
            </p:cNvSpPr>
            <p:nvPr/>
          </p:nvSpPr>
          <p:spPr bwMode="auto">
            <a:xfrm>
              <a:off x="1854340" y="389210"/>
              <a:ext cx="727109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议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147" name="文本框 8"/>
          <p:cNvSpPr txBox="1">
            <a:spLocks noChangeArrowheads="1"/>
          </p:cNvSpPr>
          <p:nvPr/>
        </p:nvSpPr>
        <p:spPr bwMode="auto">
          <a:xfrm>
            <a:off x="2803525" y="747713"/>
            <a:ext cx="4152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这个问题是怎样解决的？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7713" y="1492250"/>
            <a:ext cx="7648575" cy="3241675"/>
          </a:xfrm>
          <a:prstGeom prst="rect">
            <a:avLst/>
          </a:prstGeom>
          <a:ln w="57150">
            <a:solidFill>
              <a:srgbClr val="00B0F0"/>
            </a:solidFill>
            <a:prstDash val="sysDot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   </a:t>
            </a:r>
            <a:r>
              <a:rPr lang="zh-CN" altLang="zh-CN" sz="2800" b="1" dirty="0">
                <a:latin typeface="+mj-lt"/>
                <a:ea typeface="+mj-ea"/>
              </a:rPr>
              <a:t>列方程解决实际问题的步骤：</a:t>
            </a:r>
            <a:endParaRPr lang="zh-CN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1</a:t>
            </a:r>
            <a:r>
              <a:rPr lang="zh-CN" altLang="zh-CN" sz="2800" b="1" dirty="0">
                <a:latin typeface="+mj-lt"/>
                <a:ea typeface="+mj-ea"/>
              </a:rPr>
              <a:t>）找出未知数，用字母</a:t>
            </a:r>
            <a:r>
              <a:rPr lang="en-US" altLang="zh-CN" sz="2800" b="1" i="1" dirty="0">
                <a:latin typeface="+mj-lt"/>
                <a:ea typeface="+mj-ea"/>
              </a:rPr>
              <a:t>x</a:t>
            </a:r>
            <a:r>
              <a:rPr lang="zh-CN" altLang="zh-CN" sz="2800" b="1" dirty="0">
                <a:latin typeface="+mj-lt"/>
                <a:ea typeface="+mj-ea"/>
              </a:rPr>
              <a:t>表示；</a:t>
            </a:r>
            <a:endParaRPr lang="zh-CN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zh-CN" sz="2800" b="1" dirty="0">
                <a:latin typeface="+mj-lt"/>
                <a:ea typeface="+mj-ea"/>
              </a:rPr>
              <a:t>）分析实际问题中的数量关系，找出等量关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j-lt"/>
                <a:ea typeface="+mj-ea"/>
              </a:rPr>
              <a:t>          </a:t>
            </a:r>
            <a:r>
              <a:rPr lang="zh-CN" altLang="zh-CN" sz="2800" b="1" dirty="0">
                <a:latin typeface="+mj-lt"/>
                <a:ea typeface="+mj-ea"/>
              </a:rPr>
              <a:t>系，列方程；</a:t>
            </a:r>
            <a:endParaRPr lang="zh-CN" altLang="zh-CN" sz="2800" b="1" dirty="0">
              <a:latin typeface="+mj-lt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zh-CN" sz="2800" b="1" dirty="0">
                <a:latin typeface="+mj-lt"/>
                <a:ea typeface="+mj-ea"/>
              </a:rPr>
              <a:t>）解方程并检验作答。</a:t>
            </a:r>
            <a:endParaRPr lang="zh-CN" altLang="en-US" sz="2800" b="1" dirty="0"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6600" y="123825"/>
            <a:ext cx="23939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625075" y="314140"/>
            <a:ext cx="18325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7030A0">
                    <a:alpha val="64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</a:t>
            </a:r>
            <a:endParaRPr lang="zh-CN" altLang="en-US" sz="3200" b="1" dirty="0">
              <a:solidFill>
                <a:srgbClr val="7030A0">
                  <a:alpha val="64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文本框 3"/>
          <p:cNvSpPr txBox="1">
            <a:spLocks noChangeArrowheads="1"/>
          </p:cNvSpPr>
          <p:nvPr/>
        </p:nvSpPr>
        <p:spPr bwMode="auto">
          <a:xfrm>
            <a:off x="755650" y="819150"/>
            <a:ext cx="23479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列方程解答。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3" name="文本框 4"/>
          <p:cNvSpPr txBox="1">
            <a:spLocks noChangeArrowheads="1"/>
          </p:cNvSpPr>
          <p:nvPr/>
        </p:nvSpPr>
        <p:spPr bwMode="auto">
          <a:xfrm>
            <a:off x="1258888" y="1395413"/>
            <a:ext cx="7575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）小湾村的张伯伯购买电视机付了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1450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4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992313"/>
            <a:ext cx="8423275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思想气泡: 云 7"/>
          <p:cNvSpPr/>
          <p:nvPr/>
        </p:nvSpPr>
        <p:spPr>
          <a:xfrm>
            <a:off x="107950" y="2116138"/>
            <a:ext cx="2555875" cy="1223962"/>
          </a:xfrm>
          <a:prstGeom prst="cloudCallout">
            <a:avLst>
              <a:gd name="adj1" fmla="val 51016"/>
              <a:gd name="adj2" fmla="val -320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6" name="文本框 8"/>
          <p:cNvSpPr txBox="1">
            <a:spLocks noChangeArrowheads="1"/>
          </p:cNvSpPr>
          <p:nvPr/>
        </p:nvSpPr>
        <p:spPr bwMode="auto">
          <a:xfrm>
            <a:off x="287338" y="2312988"/>
            <a:ext cx="23764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你享受了“家电下乡”的补贴。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思想气泡: 云 9"/>
          <p:cNvSpPr/>
          <p:nvPr/>
        </p:nvSpPr>
        <p:spPr>
          <a:xfrm>
            <a:off x="6502400" y="1868488"/>
            <a:ext cx="2641600" cy="1439862"/>
          </a:xfrm>
          <a:prstGeom prst="cloudCallout">
            <a:avLst>
              <a:gd name="adj1" fmla="val -59168"/>
              <a:gd name="adj2" fmla="val -129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8" name="文本框 10"/>
          <p:cNvSpPr txBox="1">
            <a:spLocks noChangeArrowheads="1"/>
          </p:cNvSpPr>
          <p:nvPr/>
        </p:nvSpPr>
        <p:spPr bwMode="auto">
          <a:xfrm>
            <a:off x="6588125" y="2116138"/>
            <a:ext cx="23749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我买电视机享受的补贴是多少元？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 flipH="1">
            <a:off x="4932363" y="3810000"/>
            <a:ext cx="3554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1800-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=1450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 flipH="1">
            <a:off x="5764213" y="4251325"/>
            <a:ext cx="3554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=350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23888" y="3810000"/>
            <a:ext cx="4691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解：设张伯伯享受补贴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611188" y="1131888"/>
            <a:ext cx="81962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）这是美丽的云南金丝猴。猴爸爸重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24kg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，猴爸爸的体重是猴宝宝的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倍，猴宝宝重多少千克？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195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08625" y="2139950"/>
            <a:ext cx="3032125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 flipH="1">
            <a:off x="2124075" y="2832100"/>
            <a:ext cx="35544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 flipH="1">
            <a:off x="2339975" y="3408363"/>
            <a:ext cx="3554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33425" y="2254250"/>
            <a:ext cx="3970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解：设猴宝宝重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71550" y="3932238"/>
            <a:ext cx="3609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答：猴宝宝重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文本框 1"/>
          <p:cNvSpPr txBox="1">
            <a:spLocks noChangeArrowheads="1"/>
          </p:cNvSpPr>
          <p:nvPr/>
        </p:nvSpPr>
        <p:spPr bwMode="auto">
          <a:xfrm>
            <a:off x="611188" y="842963"/>
            <a:ext cx="81962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）下面每个图形的面积都是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 dm</a:t>
            </a:r>
            <a:r>
              <a:rPr lang="en-US" altLang="zh-CN" sz="2800" b="1" baseline="30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，算出每个图形的高。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8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5163" y="2139950"/>
            <a:ext cx="2636837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6975" y="1790700"/>
            <a:ext cx="2744788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71525" y="3071813"/>
            <a:ext cx="7654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解：设四边形的高是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，三角形的高是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 flipH="1">
            <a:off x="2103438" y="3687763"/>
            <a:ext cx="355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Object 17"/>
          <p:cNvGraphicFramePr>
            <a:graphicFrameLocks noChangeAspect="1"/>
          </p:cNvGraphicFramePr>
          <p:nvPr/>
        </p:nvGraphicFramePr>
        <p:xfrm>
          <a:off x="4557713" y="3595688"/>
          <a:ext cx="1382712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3" imgW="673100" imgH="393700" progId="">
                  <p:embed/>
                </p:oleObj>
              </mc:Choice>
              <mc:Fallback>
                <p:oleObj name="Equation" r:id="rId3" imgW="673100" imgH="393700" progId="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7713" y="3595688"/>
                        <a:ext cx="1382712" cy="808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>
            <a:spLocks noChangeArrowheads="1"/>
          </p:cNvSpPr>
          <p:nvPr/>
        </p:nvSpPr>
        <p:spPr bwMode="auto">
          <a:xfrm flipH="1">
            <a:off x="2463800" y="4176713"/>
            <a:ext cx="3554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=2.4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 flipH="1">
            <a:off x="5040313" y="4318000"/>
            <a:ext cx="35544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71550" y="2357438"/>
            <a:ext cx="7112000" cy="1190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76325" y="1504950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252538"/>
            <a:ext cx="31654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8b9373e4-cce6-451c-8756-40554dc1d1c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654</Words>
  <Application>WPS 演示</Application>
  <PresentationFormat>全屏显示(16:9)</PresentationFormat>
  <Paragraphs>132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Gulim</vt:lpstr>
      <vt:lpstr>Malgun Gothic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2023-02-09T05:45:10Z</dcterms:created>
  <dcterms:modified xsi:type="dcterms:W3CDTF">2023-02-09T05:45:10Z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39A85C0B99F14D2D8933472CC94E9D98</vt:lpwstr>
  </property>
</Properties>
</file>