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F5BF2214-99BA-4548-81C7-56EB85E7F6E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075BCDC3-402B-4F55-A317-2A4764669BB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51400EB-EADD-4310-963A-0DA97D8AF30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53C3CC41-35FC-4CFC-ABB9-B03D17546C5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D5C8F8C3-5C8D-4E48-9739-EB7819ECEC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7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13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5.jpeg"/><Relationship Id="rId5" Type="http://schemas.openxmlformats.org/officeDocument/2006/relationships/image" Target="../media/image12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0" Type="http://schemas.openxmlformats.org/officeDocument/2006/relationships/vmlDrawing" Target="../drawings/vmlDrawing1.v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5.bin"/><Relationship Id="rId3" Type="http://schemas.openxmlformats.org/officeDocument/2006/relationships/image" Target="../media/image11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12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0" Type="http://schemas.openxmlformats.org/officeDocument/2006/relationships/vmlDrawing" Target="../drawings/vmlDrawing3.v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0" y="915566"/>
            <a:ext cx="9144000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列方程解应用题</a:t>
            </a:r>
            <a:endParaRPr lang="zh-CN" altLang="en-US" sz="4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</a:t>
            </a: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692275" y="2987675"/>
            <a:ext cx="54006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副标题 6"/>
          <p:cNvSpPr txBox="1">
            <a:spLocks noChangeArrowheads="1"/>
          </p:cNvSpPr>
          <p:nvPr/>
        </p:nvSpPr>
        <p:spPr bwMode="auto">
          <a:xfrm>
            <a:off x="2916237" y="3119438"/>
            <a:ext cx="33115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西南师大·五年级数学下册</a:t>
            </a:r>
            <a:endParaRPr lang="zh-CN" altLang="en-US" sz="2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971550" y="842963"/>
            <a:ext cx="69135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计划种植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350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棵树，种植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天后，还剩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棵。求平均每天种植多少棵树？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 flipH="1">
            <a:off x="3059113" y="2500313"/>
            <a:ext cx="355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350-2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=80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 flipH="1">
            <a:off x="3751263" y="3136900"/>
            <a:ext cx="35544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=270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08150" y="1924050"/>
            <a:ext cx="46910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解：设平均每天种植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棵树，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946275" y="4360863"/>
            <a:ext cx="46910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答：平均每天种植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棵树。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 flipH="1">
            <a:off x="3938588" y="3756025"/>
            <a:ext cx="35544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=135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75025" y="195263"/>
            <a:ext cx="239395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724244" y="386148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7030A0">
                    <a:alpha val="64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课后练习</a:t>
            </a:r>
            <a:endParaRPr lang="zh-CN" altLang="en-US" sz="3200" b="1" dirty="0">
              <a:solidFill>
                <a:srgbClr val="7030A0">
                  <a:alpha val="64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8" name="文本框 3"/>
          <p:cNvSpPr txBox="1">
            <a:spLocks noChangeArrowheads="1"/>
          </p:cNvSpPr>
          <p:nvPr/>
        </p:nvSpPr>
        <p:spPr bwMode="auto">
          <a:xfrm>
            <a:off x="630238" y="1223963"/>
            <a:ext cx="7883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铺设草坪。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269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79613" y="1220788"/>
            <a:ext cx="6402387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思想气泡: 云 6"/>
          <p:cNvSpPr/>
          <p:nvPr/>
        </p:nvSpPr>
        <p:spPr>
          <a:xfrm>
            <a:off x="625475" y="1708150"/>
            <a:ext cx="3586163" cy="1306513"/>
          </a:xfrm>
          <a:prstGeom prst="cloudCallout">
            <a:avLst>
              <a:gd name="adj1" fmla="val 57957"/>
              <a:gd name="adj2" fmla="val -1646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71" name="文本框 7"/>
          <p:cNvSpPr txBox="1">
            <a:spLocks noChangeArrowheads="1"/>
          </p:cNvSpPr>
          <p:nvPr/>
        </p:nvSpPr>
        <p:spPr bwMode="auto">
          <a:xfrm>
            <a:off x="900113" y="1944688"/>
            <a:ext cx="32766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甲队铺了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285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平方米，比乙队的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倍多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平方米。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思想气泡: 云 8"/>
          <p:cNvSpPr/>
          <p:nvPr/>
        </p:nvSpPr>
        <p:spPr>
          <a:xfrm>
            <a:off x="6543675" y="1135063"/>
            <a:ext cx="2555875" cy="1223962"/>
          </a:xfrm>
          <a:prstGeom prst="cloudCallout">
            <a:avLst>
              <a:gd name="adj1" fmla="val -64570"/>
              <a:gd name="adj2" fmla="val -475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73" name="文本框 9"/>
          <p:cNvSpPr txBox="1">
            <a:spLocks noChangeArrowheads="1"/>
          </p:cNvSpPr>
          <p:nvPr/>
        </p:nvSpPr>
        <p:spPr bwMode="auto">
          <a:xfrm>
            <a:off x="6948488" y="1331913"/>
            <a:ext cx="20526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乙队铺了多少平方米呢？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 flipH="1">
            <a:off x="2536825" y="3957638"/>
            <a:ext cx="3554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285-2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=5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39750" y="3486150"/>
            <a:ext cx="4330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解：设乙队铺了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平方米。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835150" y="4470400"/>
            <a:ext cx="4330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答：乙队铺了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140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平方米。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 flipH="1">
            <a:off x="4816475" y="3937000"/>
            <a:ext cx="3554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=140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630238" y="858838"/>
            <a:ext cx="788352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小红家装修客厅，爸爸买了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块地砖，比买水泥多花了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280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元。已知买水泥花了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1400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元，每块地砖多少元？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 flipH="1">
            <a:off x="3419475" y="2571750"/>
            <a:ext cx="3554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-1400=280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 flipH="1">
            <a:off x="4244975" y="3190875"/>
            <a:ext cx="3554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=1680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411413" y="1982788"/>
            <a:ext cx="36099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解：设每块地砖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元，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649538" y="4419600"/>
            <a:ext cx="3429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答：每块地砖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 flipH="1">
            <a:off x="4643438" y="3814763"/>
            <a:ext cx="35544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=42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630238" y="806450"/>
            <a:ext cx="78835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一辆客车和一辆轿车同时从贵阳开往重庆，客车每时行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75km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。经过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时后，轿车比客车多开了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50km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。轿车每时行多少千米？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 flipH="1">
            <a:off x="3419475" y="2727325"/>
            <a:ext cx="3554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-75×2=50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 flipH="1">
            <a:off x="4427538" y="3206750"/>
            <a:ext cx="35544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=200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411413" y="2120900"/>
            <a:ext cx="43322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解：设轿车每时行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千米，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649538" y="4419600"/>
            <a:ext cx="4330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答：轿车每时行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 flipH="1">
            <a:off x="4643438" y="3814763"/>
            <a:ext cx="35544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=100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71550" y="2357438"/>
            <a:ext cx="7112000" cy="1190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        通过这节课的学习活动，你有什么收获？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76325" y="1504950"/>
            <a:ext cx="20383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40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252538"/>
            <a:ext cx="31654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890713" y="2571750"/>
            <a:ext cx="7239000" cy="13255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43113" y="1601788"/>
            <a:ext cx="2038350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3863" y="1347788"/>
            <a:ext cx="3167062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4286250" y="2087563"/>
            <a:ext cx="4691063" cy="4143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5123" name="组合 4"/>
          <p:cNvGrpSpPr/>
          <p:nvPr/>
        </p:nvGrpSpPr>
        <p:grpSpPr bwMode="auto">
          <a:xfrm>
            <a:off x="827088" y="771525"/>
            <a:ext cx="841375" cy="493713"/>
            <a:chOff x="2621276" y="1196658"/>
            <a:chExt cx="1303024" cy="904878"/>
          </a:xfrm>
        </p:grpSpPr>
        <p:pic>
          <p:nvPicPr>
            <p:cNvPr id="5135" name="图片 19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21276" y="1196658"/>
              <a:ext cx="1303024" cy="904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10"/>
            <p:cNvSpPr txBox="1"/>
            <p:nvPr/>
          </p:nvSpPr>
          <p:spPr>
            <a:xfrm>
              <a:off x="3071187" y="1199568"/>
              <a:ext cx="504001" cy="8495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124" name="文本框 11"/>
          <p:cNvSpPr txBox="1">
            <a:spLocks noChangeArrowheads="1"/>
          </p:cNvSpPr>
          <p:nvPr/>
        </p:nvSpPr>
        <p:spPr bwMode="auto">
          <a:xfrm>
            <a:off x="1733550" y="771525"/>
            <a:ext cx="78851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木本花卉有多少万盆？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125" name="图片 1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93675" y="1811338"/>
            <a:ext cx="4765675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思想气泡: 云 14"/>
          <p:cNvSpPr/>
          <p:nvPr/>
        </p:nvSpPr>
        <p:spPr>
          <a:xfrm>
            <a:off x="2351088" y="2682875"/>
            <a:ext cx="2378075" cy="1366838"/>
          </a:xfrm>
          <a:prstGeom prst="cloudCallout">
            <a:avLst>
              <a:gd name="adj1" fmla="val -55040"/>
              <a:gd name="adj2" fmla="val -317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7" name="文本框 15"/>
          <p:cNvSpPr txBox="1">
            <a:spLocks noChangeArrowheads="1"/>
          </p:cNvSpPr>
          <p:nvPr/>
        </p:nvSpPr>
        <p:spPr bwMode="auto">
          <a:xfrm>
            <a:off x="2690813" y="2763838"/>
            <a:ext cx="20383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草本花卉比木本花卉的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倍少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万盆。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128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0" y="4291013"/>
            <a:ext cx="5715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114800" y="1347788"/>
            <a:ext cx="3911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由图中的信息列出等式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11638" y="2093913"/>
            <a:ext cx="48006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草本花卉的盆数</a:t>
            </a:r>
            <a:r>
              <a:rPr lang="en-US" altLang="zh-CN" sz="2000" b="1" dirty="0">
                <a:solidFill>
                  <a:schemeClr val="accent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000" b="1" dirty="0">
                <a:solidFill>
                  <a:schemeClr val="accent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木本花卉的盆数</a:t>
            </a:r>
            <a:r>
              <a:rPr lang="en-US" altLang="zh-CN" sz="2000" b="1" dirty="0">
                <a:solidFill>
                  <a:schemeClr val="accent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×20-40</a:t>
            </a:r>
            <a:endParaRPr lang="zh-CN" altLang="en-US" sz="2000" b="1" dirty="0">
              <a:solidFill>
                <a:schemeClr val="accent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5964238" y="2533650"/>
            <a:ext cx="476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7088188" y="2625725"/>
            <a:ext cx="1384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×20-40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9550" y="2566988"/>
            <a:ext cx="381000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矩形 32"/>
          <p:cNvSpPr/>
          <p:nvPr/>
        </p:nvSpPr>
        <p:spPr>
          <a:xfrm>
            <a:off x="4876800" y="2679700"/>
            <a:ext cx="1093788" cy="461963"/>
          </a:xfrm>
          <a:prstGeom prst="rect">
            <a:avLst/>
          </a:prstGeom>
          <a:solidFill>
            <a:srgbClr val="FF9999"/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tx1"/>
                </a:solidFill>
              </a:rPr>
              <a:t>140</a:t>
            </a:r>
            <a:r>
              <a:rPr lang="zh-CN" altLang="en-US" sz="2800" b="1" dirty="0">
                <a:solidFill>
                  <a:schemeClr val="tx1"/>
                </a:solidFill>
              </a:rPr>
              <a:t>万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8" grpId="0"/>
      <p:bldP spid="19" grpId="0"/>
      <p:bldP spid="24" grpId="0"/>
      <p:bldP spid="26" grpId="0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93675" y="1811338"/>
            <a:ext cx="4765675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思想气泡: 云 2"/>
          <p:cNvSpPr/>
          <p:nvPr/>
        </p:nvSpPr>
        <p:spPr>
          <a:xfrm>
            <a:off x="2351088" y="2682875"/>
            <a:ext cx="2378075" cy="1366838"/>
          </a:xfrm>
          <a:prstGeom prst="cloudCallout">
            <a:avLst>
              <a:gd name="adj1" fmla="val -55040"/>
              <a:gd name="adj2" fmla="val -317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48" name="文本框 3"/>
          <p:cNvSpPr txBox="1">
            <a:spLocks noChangeArrowheads="1"/>
          </p:cNvSpPr>
          <p:nvPr/>
        </p:nvSpPr>
        <p:spPr bwMode="auto">
          <a:xfrm>
            <a:off x="2690813" y="2763838"/>
            <a:ext cx="20383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草本花卉比木本花卉的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倍少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万盆。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149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4291013"/>
            <a:ext cx="5715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60888" y="1733550"/>
            <a:ext cx="4332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解：设木本花卉有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万盆。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338763" y="2420938"/>
            <a:ext cx="3554412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accent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solidFill>
                  <a:schemeClr val="accent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chemeClr val="accent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-40=140</a:t>
            </a:r>
            <a:endParaRPr lang="zh-CN" altLang="en-US" sz="2800" b="1" dirty="0">
              <a:solidFill>
                <a:schemeClr val="accent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 flipH="1">
            <a:off x="5867400" y="3048000"/>
            <a:ext cx="355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=180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 flipH="1">
            <a:off x="6218238" y="3675063"/>
            <a:ext cx="35544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=90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211638" y="4197350"/>
            <a:ext cx="4151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答：木本花卉有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万盆。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0"/>
          <p:cNvGrpSpPr/>
          <p:nvPr/>
        </p:nvGrpSpPr>
        <p:grpSpPr bwMode="auto">
          <a:xfrm>
            <a:off x="827088" y="627063"/>
            <a:ext cx="1382712" cy="487362"/>
            <a:chOff x="539552" y="389210"/>
            <a:chExt cx="2041898" cy="720203"/>
          </a:xfrm>
        </p:grpSpPr>
        <p:sp>
          <p:nvSpPr>
            <p:cNvPr id="16" name="椭圆 15"/>
            <p:cNvSpPr/>
            <p:nvPr/>
          </p:nvSpPr>
          <p:spPr>
            <a:xfrm rot="21261327">
              <a:off x="562995" y="452550"/>
              <a:ext cx="647031" cy="645134"/>
            </a:xfrm>
            <a:prstGeom prst="ellipse">
              <a:avLst/>
            </a:prstGeom>
            <a:blipFill dpi="0" rotWithShape="1">
              <a:blip r:embed="rId1" cstate="email"/>
              <a:srcRect/>
              <a:stretch>
                <a:fillRect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884108">
              <a:off x="1225896" y="470169"/>
              <a:ext cx="639244" cy="639244"/>
            </a:xfrm>
            <a:prstGeom prst="ellipse">
              <a:avLst/>
            </a:prstGeom>
            <a:blipFill dpi="0" rotWithShape="1">
              <a:blip r:embed="rId2" cstate="email"/>
              <a:srcRect/>
              <a:stretch>
                <a:fillRect t="27065"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1438764">
              <a:off x="1877080" y="457652"/>
              <a:ext cx="635018" cy="635018"/>
            </a:xfrm>
            <a:prstGeom prst="ellipse">
              <a:avLst/>
            </a:prstGeom>
            <a:blipFill dpi="0" rotWithShape="1">
              <a:blip r:embed="rId3" cstate="email"/>
              <a:srcRect/>
              <a:stretch>
                <a:fillRect t="53086"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89" name="文本框 15"/>
            <p:cNvSpPr txBox="1">
              <a:spLocks noChangeArrowheads="1"/>
            </p:cNvSpPr>
            <p:nvPr/>
          </p:nvSpPr>
          <p:spPr bwMode="auto">
            <a:xfrm>
              <a:off x="539552" y="389210"/>
              <a:ext cx="727110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试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190" name="文本框 16"/>
            <p:cNvSpPr txBox="1">
              <a:spLocks noChangeArrowheads="1"/>
            </p:cNvSpPr>
            <p:nvPr/>
          </p:nvSpPr>
          <p:spPr bwMode="auto">
            <a:xfrm>
              <a:off x="1206462" y="414871"/>
              <a:ext cx="727110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一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191" name="文本框 17"/>
            <p:cNvSpPr txBox="1">
              <a:spLocks noChangeArrowheads="1"/>
            </p:cNvSpPr>
            <p:nvPr/>
          </p:nvSpPr>
          <p:spPr bwMode="auto">
            <a:xfrm>
              <a:off x="1854340" y="389210"/>
              <a:ext cx="727110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试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71" name="文本框 21"/>
          <p:cNvSpPr txBox="1">
            <a:spLocks noChangeArrowheads="1"/>
          </p:cNvSpPr>
          <p:nvPr/>
        </p:nvSpPr>
        <p:spPr bwMode="auto">
          <a:xfrm>
            <a:off x="2411413" y="652463"/>
            <a:ext cx="7885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你还能列出不同的方程吗？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172" name="图片 2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193675" y="1811338"/>
            <a:ext cx="4765675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思想气泡: 云 23"/>
          <p:cNvSpPr/>
          <p:nvPr/>
        </p:nvSpPr>
        <p:spPr>
          <a:xfrm>
            <a:off x="2351088" y="2682875"/>
            <a:ext cx="2378075" cy="1366838"/>
          </a:xfrm>
          <a:prstGeom prst="cloudCallout">
            <a:avLst>
              <a:gd name="adj1" fmla="val -55040"/>
              <a:gd name="adj2" fmla="val -317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4" name="文本框 24"/>
          <p:cNvSpPr txBox="1">
            <a:spLocks noChangeArrowheads="1"/>
          </p:cNvSpPr>
          <p:nvPr/>
        </p:nvSpPr>
        <p:spPr bwMode="auto">
          <a:xfrm>
            <a:off x="2690813" y="2763838"/>
            <a:ext cx="20383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草本花卉比木本花卉的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倍少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万盆。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175" name="图片 2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0" y="4291013"/>
            <a:ext cx="5715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4557713" y="1843088"/>
            <a:ext cx="4332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解：设木本花卉有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万盆。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 flipH="1">
            <a:off x="5422900" y="2408238"/>
            <a:ext cx="35544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-140=40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 flipH="1">
            <a:off x="6092825" y="2986088"/>
            <a:ext cx="355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=180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 flipH="1">
            <a:off x="6430963" y="3633788"/>
            <a:ext cx="35544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=90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4211638" y="4197350"/>
            <a:ext cx="4151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答：木本花卉有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万盆。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644525" y="1192213"/>
            <a:ext cx="8170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列等式：木本花卉的盆数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×20-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草本花卉的盆数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40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4"/>
          <p:cNvGrpSpPr/>
          <p:nvPr/>
        </p:nvGrpSpPr>
        <p:grpSpPr bwMode="auto">
          <a:xfrm>
            <a:off x="549275" y="627063"/>
            <a:ext cx="841375" cy="493712"/>
            <a:chOff x="2621276" y="1196658"/>
            <a:chExt cx="1303024" cy="904878"/>
          </a:xfrm>
        </p:grpSpPr>
        <p:pic>
          <p:nvPicPr>
            <p:cNvPr id="8198" name="图片 19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21276" y="1196658"/>
              <a:ext cx="1303024" cy="904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3"/>
            <p:cNvSpPr txBox="1"/>
            <p:nvPr/>
          </p:nvSpPr>
          <p:spPr>
            <a:xfrm>
              <a:off x="3071189" y="1199567"/>
              <a:ext cx="503999" cy="8495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195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250" y="555625"/>
            <a:ext cx="611822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文本框 6"/>
          <p:cNvSpPr txBox="1">
            <a:spLocks noChangeArrowheads="1"/>
          </p:cNvSpPr>
          <p:nvPr/>
        </p:nvSpPr>
        <p:spPr bwMode="auto">
          <a:xfrm>
            <a:off x="811213" y="2547938"/>
            <a:ext cx="78851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青藏铁路是世界上最长的高原铁路，东起青海西宁，西至西藏拉萨，全长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1956km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。两列火车分别从拉萨和西宁同时出发，经过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时在格尔木相遇。已知快车平均每时行驶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90km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，慢车平均每时行驶多少千米？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197" name="图片 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4075" y="4103688"/>
            <a:ext cx="541972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95513" y="1058863"/>
            <a:ext cx="5419725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84213" y="598488"/>
            <a:ext cx="32781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在图中标出已知信息：</a:t>
            </a:r>
            <a:endParaRPr lang="zh-CN" altLang="en-US" sz="2400" b="1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左大括号 3"/>
          <p:cNvSpPr/>
          <p:nvPr/>
        </p:nvSpPr>
        <p:spPr>
          <a:xfrm rot="16200000">
            <a:off x="4645025" y="-673099"/>
            <a:ext cx="358775" cy="4679950"/>
          </a:xfrm>
          <a:prstGeom prst="leftBrace">
            <a:avLst>
              <a:gd name="adj1" fmla="val 41701"/>
              <a:gd name="adj2" fmla="val 51996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356100" y="1903413"/>
            <a:ext cx="1228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1956km</a:t>
            </a:r>
            <a:endParaRPr lang="zh-CN" altLang="en-US" sz="2400" b="1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Object 17"/>
          <p:cNvGraphicFramePr>
            <a:graphicFrameLocks noChangeAspect="1"/>
          </p:cNvGraphicFramePr>
          <p:nvPr/>
        </p:nvGraphicFramePr>
        <p:xfrm>
          <a:off x="1908175" y="1920875"/>
          <a:ext cx="1524000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Equation" r:id="rId2" imgW="1040765" imgH="241300" progId="">
                  <p:embed/>
                </p:oleObj>
              </mc:Choice>
              <mc:Fallback>
                <p:oleObj name="Equation" r:id="rId2" imgW="1040765" imgH="241300" progId="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1920875"/>
                        <a:ext cx="1524000" cy="354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8"/>
          <p:cNvGraphicFramePr>
            <a:graphicFrameLocks noChangeAspect="1"/>
          </p:cNvGraphicFramePr>
          <p:nvPr/>
        </p:nvGraphicFramePr>
        <p:xfrm>
          <a:off x="6743700" y="1957388"/>
          <a:ext cx="40798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Equation" r:id="rId4" imgW="279400" imgH="241300" progId="">
                  <p:embed/>
                </p:oleObj>
              </mc:Choice>
              <mc:Fallback>
                <p:oleObj name="Equation" r:id="rId4" imgW="279400" imgH="241300" progId="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3700" y="1957388"/>
                        <a:ext cx="407988" cy="352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39713" y="2311400"/>
            <a:ext cx="3911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由图中的信息列出等式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00088" y="2995613"/>
            <a:ext cx="7337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快车是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时行驶的路程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慢车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时行驶的路程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总路程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770313" y="3482975"/>
            <a:ext cx="1536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      =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1500" y="3482975"/>
            <a:ext cx="381000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2387600" y="3606800"/>
            <a:ext cx="1382713" cy="461963"/>
          </a:xfrm>
          <a:prstGeom prst="rect">
            <a:avLst/>
          </a:prstGeom>
          <a:solidFill>
            <a:srgbClr val="FF9999"/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tx1"/>
                </a:solidFill>
              </a:rPr>
              <a:t>12×90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35600" y="3606800"/>
            <a:ext cx="1617663" cy="461963"/>
          </a:xfrm>
          <a:prstGeom prst="rect">
            <a:avLst/>
          </a:prstGeom>
          <a:solidFill>
            <a:srgbClr val="FF9999"/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tx1"/>
                </a:solidFill>
              </a:rPr>
              <a:t>1956km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32175" y="4237038"/>
            <a:ext cx="381000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813175" y="4237038"/>
            <a:ext cx="4778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" name="Object 19"/>
          <p:cNvGraphicFramePr>
            <a:graphicFrameLocks noChangeAspect="1"/>
          </p:cNvGraphicFramePr>
          <p:nvPr/>
        </p:nvGraphicFramePr>
        <p:xfrm>
          <a:off x="4214813" y="4356100"/>
          <a:ext cx="914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Equation" r:id="rId7" imgW="469900" imgH="241300" progId="">
                  <p:embed/>
                </p:oleObj>
              </mc:Choice>
              <mc:Fallback>
                <p:oleObj name="Equation" r:id="rId7" imgW="469900" imgH="241300" progId="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813" y="4356100"/>
                        <a:ext cx="9144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8" grpId="0"/>
      <p:bldP spid="9" grpId="0"/>
      <p:bldP spid="10" grpId="0"/>
      <p:bldP spid="13" grpId="0" animBg="1"/>
      <p:bldP spid="14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95513" y="1058863"/>
            <a:ext cx="5419725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文本框 2"/>
          <p:cNvSpPr txBox="1">
            <a:spLocks noChangeArrowheads="1"/>
          </p:cNvSpPr>
          <p:nvPr/>
        </p:nvSpPr>
        <p:spPr bwMode="auto">
          <a:xfrm>
            <a:off x="684213" y="598488"/>
            <a:ext cx="32781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在图中标出已知信息：</a:t>
            </a:r>
            <a:endParaRPr lang="zh-CN" altLang="en-US" sz="2400" b="1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左大括号 3"/>
          <p:cNvSpPr/>
          <p:nvPr/>
        </p:nvSpPr>
        <p:spPr>
          <a:xfrm rot="16200000">
            <a:off x="4645025" y="-673099"/>
            <a:ext cx="358775" cy="4679950"/>
          </a:xfrm>
          <a:prstGeom prst="leftBrace">
            <a:avLst>
              <a:gd name="adj1" fmla="val 41701"/>
              <a:gd name="adj2" fmla="val 51996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55" name="文本框 4"/>
          <p:cNvSpPr txBox="1">
            <a:spLocks noChangeArrowheads="1"/>
          </p:cNvSpPr>
          <p:nvPr/>
        </p:nvSpPr>
        <p:spPr bwMode="auto">
          <a:xfrm>
            <a:off x="4356100" y="1903413"/>
            <a:ext cx="1228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1956km</a:t>
            </a:r>
            <a:endParaRPr lang="zh-CN" altLang="en-US" sz="2400" b="1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50" name="Object 10"/>
          <p:cNvGraphicFramePr>
            <a:graphicFrameLocks noChangeAspect="1"/>
          </p:cNvGraphicFramePr>
          <p:nvPr/>
        </p:nvGraphicFramePr>
        <p:xfrm>
          <a:off x="1908175" y="1920875"/>
          <a:ext cx="1524000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Equation" r:id="rId2" imgW="1040765" imgH="241300" progId="">
                  <p:embed/>
                </p:oleObj>
              </mc:Choice>
              <mc:Fallback>
                <p:oleObj name="Equation" r:id="rId2" imgW="1040765" imgH="24130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1920875"/>
                        <a:ext cx="1524000" cy="354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11"/>
          <p:cNvGraphicFramePr>
            <a:graphicFrameLocks noChangeAspect="1"/>
          </p:cNvGraphicFramePr>
          <p:nvPr/>
        </p:nvGraphicFramePr>
        <p:xfrm>
          <a:off x="6743700" y="1957388"/>
          <a:ext cx="40798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4" imgW="279400" imgH="241300" progId="">
                  <p:embed/>
                </p:oleObj>
              </mc:Choice>
              <mc:Fallback>
                <p:oleObj name="Equation" r:id="rId4" imgW="279400" imgH="24130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3700" y="1957388"/>
                        <a:ext cx="407988" cy="352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79388" y="2346325"/>
            <a:ext cx="51927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解：设慢车平均每时行驶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 flipH="1">
            <a:off x="323850" y="2890838"/>
            <a:ext cx="35544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90×12+12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=1956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 flipH="1">
            <a:off x="1636713" y="3425825"/>
            <a:ext cx="355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=1956-1080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 flipH="1">
            <a:off x="1704975" y="3949700"/>
            <a:ext cx="35544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=876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184525" y="4373563"/>
            <a:ext cx="5011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答：慢车平均每时行驶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73km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 flipH="1">
            <a:off x="2070100" y="4373563"/>
            <a:ext cx="3554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=73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6" name="组合 10"/>
          <p:cNvGrpSpPr/>
          <p:nvPr/>
        </p:nvGrpSpPr>
        <p:grpSpPr bwMode="auto">
          <a:xfrm>
            <a:off x="827088" y="484188"/>
            <a:ext cx="1382712" cy="487362"/>
            <a:chOff x="539552" y="389210"/>
            <a:chExt cx="2041898" cy="720203"/>
          </a:xfrm>
        </p:grpSpPr>
        <p:sp>
          <p:nvSpPr>
            <p:cNvPr id="3" name="椭圆 2"/>
            <p:cNvSpPr/>
            <p:nvPr/>
          </p:nvSpPr>
          <p:spPr>
            <a:xfrm rot="21261327">
              <a:off x="562995" y="452550"/>
              <a:ext cx="647031" cy="645134"/>
            </a:xfrm>
            <a:prstGeom prst="ellipse">
              <a:avLst/>
            </a:prstGeom>
            <a:blipFill dpi="0" rotWithShape="1">
              <a:blip r:embed="rId1" cstate="email"/>
              <a:srcRect/>
              <a:stretch>
                <a:fillRect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884108">
              <a:off x="1225896" y="470169"/>
              <a:ext cx="639244" cy="639244"/>
            </a:xfrm>
            <a:prstGeom prst="ellipse">
              <a:avLst/>
            </a:prstGeom>
            <a:blipFill dpi="0" rotWithShape="1">
              <a:blip r:embed="rId2" cstate="email"/>
              <a:srcRect/>
              <a:stretch>
                <a:fillRect t="27065"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 rot="21438764">
              <a:off x="1877080" y="457652"/>
              <a:ext cx="635018" cy="635018"/>
            </a:xfrm>
            <a:prstGeom prst="ellipse">
              <a:avLst/>
            </a:prstGeom>
            <a:blipFill dpi="0" rotWithShape="1">
              <a:blip r:embed="rId3" cstate="email"/>
              <a:srcRect/>
              <a:stretch>
                <a:fillRect t="53086"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94" name="文本框 15"/>
            <p:cNvSpPr txBox="1">
              <a:spLocks noChangeArrowheads="1"/>
            </p:cNvSpPr>
            <p:nvPr/>
          </p:nvSpPr>
          <p:spPr bwMode="auto">
            <a:xfrm>
              <a:off x="539552" y="389210"/>
              <a:ext cx="727110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试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095" name="文本框 16"/>
            <p:cNvSpPr txBox="1">
              <a:spLocks noChangeArrowheads="1"/>
            </p:cNvSpPr>
            <p:nvPr/>
          </p:nvSpPr>
          <p:spPr bwMode="auto">
            <a:xfrm>
              <a:off x="1206462" y="414871"/>
              <a:ext cx="727110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一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096" name="文本框 17"/>
            <p:cNvSpPr txBox="1">
              <a:spLocks noChangeArrowheads="1"/>
            </p:cNvSpPr>
            <p:nvPr/>
          </p:nvSpPr>
          <p:spPr bwMode="auto">
            <a:xfrm>
              <a:off x="1854340" y="389210"/>
              <a:ext cx="727110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试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77" name="文本框 8"/>
          <p:cNvSpPr txBox="1">
            <a:spLocks noChangeArrowheads="1"/>
          </p:cNvSpPr>
          <p:nvPr/>
        </p:nvSpPr>
        <p:spPr bwMode="auto">
          <a:xfrm>
            <a:off x="2411413" y="509588"/>
            <a:ext cx="78851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你还能列出哪些方程？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078" name="图片 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95513" y="915988"/>
            <a:ext cx="5419725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左大括号 10"/>
          <p:cNvSpPr/>
          <p:nvPr/>
        </p:nvSpPr>
        <p:spPr>
          <a:xfrm rot="16200000">
            <a:off x="4644231" y="-816768"/>
            <a:ext cx="360363" cy="4679950"/>
          </a:xfrm>
          <a:prstGeom prst="leftBrace">
            <a:avLst>
              <a:gd name="adj1" fmla="val 41701"/>
              <a:gd name="adj2" fmla="val 51996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80" name="文本框 11"/>
          <p:cNvSpPr txBox="1">
            <a:spLocks noChangeArrowheads="1"/>
          </p:cNvSpPr>
          <p:nvPr/>
        </p:nvSpPr>
        <p:spPr bwMode="auto">
          <a:xfrm>
            <a:off x="4356100" y="1758950"/>
            <a:ext cx="1228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1956km</a:t>
            </a:r>
            <a:endParaRPr lang="zh-CN" altLang="en-US" sz="2400" b="1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074" name="Object 10"/>
          <p:cNvGraphicFramePr>
            <a:graphicFrameLocks noChangeAspect="1"/>
          </p:cNvGraphicFramePr>
          <p:nvPr/>
        </p:nvGraphicFramePr>
        <p:xfrm>
          <a:off x="1992313" y="1804988"/>
          <a:ext cx="1524000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Equation" r:id="rId5" imgW="1040765" imgH="241300" progId="">
                  <p:embed/>
                </p:oleObj>
              </mc:Choice>
              <mc:Fallback>
                <p:oleObj name="Equation" r:id="rId5" imgW="1040765" imgH="24130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2313" y="1804988"/>
                        <a:ext cx="1524000" cy="354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11"/>
          <p:cNvGraphicFramePr>
            <a:graphicFrameLocks noChangeAspect="1"/>
          </p:cNvGraphicFramePr>
          <p:nvPr/>
        </p:nvGraphicFramePr>
        <p:xfrm>
          <a:off x="6743700" y="1812925"/>
          <a:ext cx="40798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Equation" r:id="rId7" imgW="279400" imgH="241300" progId="">
                  <p:embed/>
                </p:oleObj>
              </mc:Choice>
              <mc:Fallback>
                <p:oleObj name="Equation" r:id="rId7" imgW="279400" imgH="24130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3700" y="1812925"/>
                        <a:ext cx="407988" cy="352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244600" y="2276475"/>
            <a:ext cx="6410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列等式：（快车速度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慢车速度）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×12=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总路程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50825" y="2730500"/>
            <a:ext cx="51927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解：设慢车平均每时行驶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 flipH="1">
            <a:off x="395288" y="3275013"/>
            <a:ext cx="35544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(90+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×12=1956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 flipH="1">
            <a:off x="1466850" y="3810000"/>
            <a:ext cx="3556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90+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=163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3244850" y="4302125"/>
            <a:ext cx="5011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答：慢车平均每时行驶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73km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 flipH="1">
            <a:off x="2035175" y="4283075"/>
            <a:ext cx="3554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=73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24238" y="123825"/>
            <a:ext cx="2295525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656013" y="450850"/>
            <a:ext cx="183197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课堂活动</a:t>
            </a:r>
            <a:endParaRPr lang="zh-CN" altLang="en-US" sz="3200" b="1" dirty="0">
              <a:solidFill>
                <a:schemeClr val="accent4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文本框 3"/>
          <p:cNvSpPr txBox="1">
            <a:spLocks noChangeArrowheads="1"/>
          </p:cNvSpPr>
          <p:nvPr/>
        </p:nvSpPr>
        <p:spPr bwMode="auto">
          <a:xfrm>
            <a:off x="539750" y="1258888"/>
            <a:ext cx="78835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三峡小学的同学参加长江上游种植天然防护林活动，计划种植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350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棵树。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221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4338" y="2393950"/>
            <a:ext cx="83153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思想气泡: 云 6"/>
          <p:cNvSpPr/>
          <p:nvPr/>
        </p:nvSpPr>
        <p:spPr>
          <a:xfrm>
            <a:off x="107950" y="2735263"/>
            <a:ext cx="2555875" cy="1223962"/>
          </a:xfrm>
          <a:prstGeom prst="cloudCallout">
            <a:avLst>
              <a:gd name="adj1" fmla="val 57957"/>
              <a:gd name="adj2" fmla="val -1646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23" name="文本框 7"/>
          <p:cNvSpPr txBox="1">
            <a:spLocks noChangeArrowheads="1"/>
          </p:cNvSpPr>
          <p:nvPr/>
        </p:nvSpPr>
        <p:spPr bwMode="auto">
          <a:xfrm>
            <a:off x="611188" y="2932113"/>
            <a:ext cx="2052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种植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天后，还剩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思想气泡: 云 8"/>
          <p:cNvSpPr/>
          <p:nvPr/>
        </p:nvSpPr>
        <p:spPr>
          <a:xfrm>
            <a:off x="6156325" y="2652713"/>
            <a:ext cx="2555875" cy="1223962"/>
          </a:xfrm>
          <a:prstGeom prst="cloudCallout">
            <a:avLst>
              <a:gd name="adj1" fmla="val -64570"/>
              <a:gd name="adj2" fmla="val -475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25" name="文本框 9"/>
          <p:cNvSpPr txBox="1">
            <a:spLocks noChangeArrowheads="1"/>
          </p:cNvSpPr>
          <p:nvPr/>
        </p:nvSpPr>
        <p:spPr bwMode="auto">
          <a:xfrm>
            <a:off x="6659563" y="2847975"/>
            <a:ext cx="2052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平均每天种植多少棵？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cf3b2f16-d2a4-46ec-88d7-02fe330626b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1126</Words>
  <Application>WPS 演示</Application>
  <PresentationFormat>全屏显示(16:9)</PresentationFormat>
  <Paragraphs>182</Paragraphs>
  <Slides>15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Gulim</vt:lpstr>
      <vt:lpstr>Malgun Gothic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方程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2023-02-09T05:45:56Z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FD4ADA26CC654482A30A2D88B5A5525A</vt:lpwstr>
  </property>
</Properties>
</file>