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0" r:id="rId3"/>
    <p:sldId id="485" r:id="rId4"/>
    <p:sldId id="464" r:id="rId6"/>
    <p:sldId id="420" r:id="rId7"/>
    <p:sldId id="489" r:id="rId8"/>
    <p:sldId id="445" r:id="rId9"/>
    <p:sldId id="459" r:id="rId10"/>
    <p:sldId id="486" r:id="rId11"/>
    <p:sldId id="490" r:id="rId12"/>
    <p:sldId id="327" r:id="rId13"/>
    <p:sldId id="29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7" userDrawn="1">
          <p15:clr>
            <a:srgbClr val="A4A3A4"/>
          </p15:clr>
        </p15:guide>
        <p15:guide id="2" pos="37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14"/>
    <a:srgbClr val="E69B24"/>
    <a:srgbClr val="FFFCE1"/>
    <a:srgbClr val="FFFDEE"/>
    <a:srgbClr val="FEFBEF"/>
    <a:srgbClr val="FEFBE3"/>
    <a:srgbClr val="F6F0FB"/>
    <a:srgbClr val="FEF5F5"/>
    <a:srgbClr val="FBE2E2"/>
    <a:srgbClr val="FCFB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3" autoAdjust="0"/>
    <p:restoredTop sz="94614" autoAdjust="0"/>
  </p:normalViewPr>
  <p:slideViewPr>
    <p:cSldViewPr snapToGrid="0" showGuides="1">
      <p:cViewPr varScale="1">
        <p:scale>
          <a:sx n="109" d="100"/>
          <a:sy n="109" d="100"/>
        </p:scale>
        <p:origin x="-492" y="-90"/>
      </p:cViewPr>
      <p:guideLst>
        <p:guide orient="horz" pos="2427"/>
        <p:guide pos="37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235642"/>
            <a:ext cx="449943" cy="75600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540774" y="5527839"/>
            <a:ext cx="12965003" cy="1330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2"/>
          <p:cNvSpPr/>
          <p:nvPr/>
        </p:nvSpPr>
        <p:spPr>
          <a:xfrm>
            <a:off x="0" y="4427992"/>
            <a:ext cx="12192000" cy="2443655"/>
          </a:xfrm>
          <a:prstGeom prst="rect">
            <a:avLst/>
          </a:prstGeom>
          <a:solidFill>
            <a:srgbClr val="CA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6547441" y="1109012"/>
            <a:ext cx="380010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kern="8000" spc="100" dirty="0" smtClean="0">
                <a:solidFill>
                  <a:srgbClr val="A0524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 学</a:t>
            </a:r>
            <a:endParaRPr lang="zh-CN" altLang="en-US" sz="9600" b="1" kern="8000" spc="100" dirty="0" smtClean="0">
              <a:solidFill>
                <a:srgbClr val="A0524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a6b97c1b8790a5bb21cfe8bc14a781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7370" y="345440"/>
            <a:ext cx="5452745" cy="54527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9722" y="3059140"/>
            <a:ext cx="38555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折线统计图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94840" y="1684655"/>
            <a:ext cx="8337550" cy="3239770"/>
            <a:chOff x="2984" y="2653"/>
            <a:chExt cx="13130" cy="5102"/>
          </a:xfrm>
        </p:grpSpPr>
        <p:sp>
          <p:nvSpPr>
            <p:cNvPr id="3" name="圆角矩形 2"/>
            <p:cNvSpPr/>
            <p:nvPr/>
          </p:nvSpPr>
          <p:spPr>
            <a:xfrm>
              <a:off x="2984" y="2653"/>
              <a:ext cx="13131" cy="5102"/>
            </a:xfrm>
            <a:prstGeom prst="roundRect">
              <a:avLst/>
            </a:prstGeom>
            <a:solidFill>
              <a:srgbClr val="F6F0FB"/>
            </a:solidFill>
            <a:ln>
              <a:solidFill>
                <a:srgbClr val="FCFB94"/>
              </a:solidFill>
              <a:prstDash val="sysDot"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24" y="2882"/>
              <a:ext cx="12153" cy="4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通过发豆芽活动，我们收获良多：掌握了发豆芽的步骤和方法，增强了动手</a:t>
              </a:r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操作能力和实践能力</a:t>
              </a:r>
              <a:r>
                <a:rPr lang="zh-CN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；</a:t>
              </a:r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进一步学会了查阅资料和市场调查的方法</a:t>
              </a:r>
              <a:r>
                <a:rPr lang="zh-CN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</a:t>
              </a:r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积累了经验</a:t>
              </a:r>
              <a:r>
                <a:rPr lang="zh-CN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；</a:t>
              </a:r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能对发豆芽的数据进行整理</a:t>
              </a:r>
              <a:r>
                <a:rPr lang="zh-CN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</a:t>
              </a:r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用复式折线统计图来分析、处理数据</a:t>
              </a:r>
              <a:r>
                <a:rPr lang="zh-CN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9337" y="45308"/>
            <a:ext cx="10213326" cy="682543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210270" y="2800472"/>
              <a:ext cx="777146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b="1" spc="-15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</a:t>
              </a:r>
              <a:r>
                <a:rPr lang="zh-CN" altLang="en-US" sz="7200" b="1" spc="-15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7200" b="1" spc="-15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62000" y="389255"/>
            <a:ext cx="19685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情景导入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57415" y="2088515"/>
            <a:ext cx="384429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base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你知道豆芽的生长过程吗？自己发过豆芽吗？亲自试一试吧！</a:t>
            </a:r>
            <a:endParaRPr lang="zh-CN" altLang="en-US" sz="2800" b="1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121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26515" y="1466215"/>
            <a:ext cx="5656580" cy="3602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便签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839720" y="551180"/>
            <a:ext cx="6512560" cy="51060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2000" y="389255"/>
            <a:ext cx="19310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8260" y="2120900"/>
            <a:ext cx="462153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base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在活动之前，请同学们讨论一下，这次活动要做哪些准备工作？怎样记录发豆芽的过程？对记录的数据如何进行分析？</a:t>
            </a:r>
            <a:endParaRPr lang="zh-CN" altLang="en-US" sz="2800" b="1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762000" y="389255"/>
            <a:ext cx="19621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795" name="TextBox 7"/>
          <p:cNvSpPr txBox="1"/>
          <p:nvPr/>
        </p:nvSpPr>
        <p:spPr>
          <a:xfrm>
            <a:off x="1962785" y="2046605"/>
            <a:ext cx="83248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(1)调查：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调查市场上黄豆、绿豆及豆芽的价格、营养成分及发豆芽的方法与过程。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7255" y="1168400"/>
            <a:ext cx="1816100" cy="5835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布置任务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1962785" y="3327400"/>
            <a:ext cx="832485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(2)设计表格：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请各小组的记录员设计好记录的表格。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2785" y="4091305"/>
            <a:ext cx="832485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(3)准备物品：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准备黄豆、绿豆各100g，以及发豆芽的其他工具。</a:t>
            </a:r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426065" y="4220845"/>
            <a:ext cx="923925" cy="14363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2000" y="389255"/>
            <a:ext cx="19310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0" name="表格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67828" y="1172210"/>
          <a:ext cx="8855480" cy="4320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952000"/>
                <a:gridCol w="2952000"/>
                <a:gridCol w="2951480"/>
              </a:tblGrid>
              <a:tr h="54000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发豆芽活动记录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</a:tr>
              <a:tr h="54000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___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月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___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日至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___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月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___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日）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浇水次数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豆芽生长情况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6245" y="2612390"/>
            <a:ext cx="477329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Sz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分组准备黄豆、绿豆各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100g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，以及发豆芽的器皿（如：饮料瓶）。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1140" y="1627823"/>
            <a:ext cx="2757488" cy="204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76440" y="3453448"/>
            <a:ext cx="1995488" cy="1606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1706245" y="1987550"/>
            <a:ext cx="5104130" cy="530860"/>
            <a:chOff x="1201" y="2046"/>
            <a:chExt cx="8038" cy="836"/>
          </a:xfrm>
        </p:grpSpPr>
        <p:sp>
          <p:nvSpPr>
            <p:cNvPr id="2" name="文本框 1"/>
            <p:cNvSpPr txBox="1"/>
            <p:nvPr/>
          </p:nvSpPr>
          <p:spPr>
            <a:xfrm>
              <a:off x="1983" y="2060"/>
              <a:ext cx="725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 dirty="0">
                  <a:solidFill>
                    <a:srgbClr val="F66E1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发豆芽要做哪些准备呢？</a:t>
              </a:r>
              <a:endParaRPr lang="zh-CN" altLang="en-US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6" name="图片 5" descr="19971030"/>
            <p:cNvPicPr>
              <a:picLocks noChangeAspect="1"/>
            </p:cNvPicPr>
            <p:nvPr/>
          </p:nvPicPr>
          <p:blipFill>
            <a:blip r:embed="rId3" cstate="email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01" y="2046"/>
              <a:ext cx="794" cy="7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62000" y="389255"/>
            <a:ext cx="20472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0230" y="1828483"/>
            <a:ext cx="74882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取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50g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黄（绿）豆，洗净，放入温水泡一天；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0230" y="2393633"/>
            <a:ext cx="8569960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 剪去瓶口，底部戳几个洞，将泡好的豆移至瓶内；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0230" y="3087688"/>
            <a:ext cx="829691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用流水将瓶内豆芽浇透，底部用一个小盘子接水，定时换水；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0230" y="4255453"/>
            <a:ext cx="82962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 尽可能的避光，可以用黑袋子将瓶身裹起，避免豆芽变色。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6000" y="911225"/>
            <a:ext cx="2540000" cy="5835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过程与方法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矩形 223"/>
          <p:cNvSpPr/>
          <p:nvPr/>
        </p:nvSpPr>
        <p:spPr>
          <a:xfrm>
            <a:off x="762000" y="389255"/>
            <a:ext cx="20262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4155440" y="1325880"/>
            <a:ext cx="0" cy="34560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4153535" y="4771390"/>
            <a:ext cx="42120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6" name="文本框 15"/>
          <p:cNvSpPr txBox="1"/>
          <p:nvPr/>
        </p:nvSpPr>
        <p:spPr>
          <a:xfrm>
            <a:off x="8435975" y="4615180"/>
            <a:ext cx="10128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34" name="文本框 82"/>
          <p:cNvSpPr txBox="1"/>
          <p:nvPr/>
        </p:nvSpPr>
        <p:spPr>
          <a:xfrm>
            <a:off x="3101340" y="993775"/>
            <a:ext cx="12230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长度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/cm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35" name="文本框 98"/>
          <p:cNvSpPr txBox="1"/>
          <p:nvPr/>
        </p:nvSpPr>
        <p:spPr>
          <a:xfrm>
            <a:off x="3801745" y="3749040"/>
            <a:ext cx="38481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36" name="文本框 99"/>
          <p:cNvSpPr txBox="1"/>
          <p:nvPr/>
        </p:nvSpPr>
        <p:spPr>
          <a:xfrm>
            <a:off x="3801745" y="2966720"/>
            <a:ext cx="38481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37" name="文本框 100"/>
          <p:cNvSpPr txBox="1"/>
          <p:nvPr/>
        </p:nvSpPr>
        <p:spPr>
          <a:xfrm>
            <a:off x="3801745" y="2189480"/>
            <a:ext cx="38481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38" name="文本框 101"/>
          <p:cNvSpPr txBox="1"/>
          <p:nvPr/>
        </p:nvSpPr>
        <p:spPr>
          <a:xfrm>
            <a:off x="3801745" y="1421765"/>
            <a:ext cx="38481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339" name="组合 115"/>
          <p:cNvGrpSpPr/>
          <p:nvPr/>
        </p:nvGrpSpPr>
        <p:grpSpPr>
          <a:xfrm>
            <a:off x="8279765" y="1728470"/>
            <a:ext cx="1373505" cy="814705"/>
            <a:chOff x="6747417" y="1897537"/>
            <a:chExt cx="1225371" cy="727266"/>
          </a:xfrm>
        </p:grpSpPr>
        <p:grpSp>
          <p:nvGrpSpPr>
            <p:cNvPr id="12340" name="组合 114"/>
            <p:cNvGrpSpPr/>
            <p:nvPr/>
          </p:nvGrpSpPr>
          <p:grpSpPr>
            <a:xfrm>
              <a:off x="6747417" y="1897537"/>
              <a:ext cx="1207674" cy="328664"/>
              <a:chOff x="6732240" y="1708013"/>
              <a:chExt cx="1207674" cy="328664"/>
            </a:xfrm>
          </p:grpSpPr>
          <p:grpSp>
            <p:nvGrpSpPr>
              <p:cNvPr id="12341" name="组合 105"/>
              <p:cNvGrpSpPr/>
              <p:nvPr/>
            </p:nvGrpSpPr>
            <p:grpSpPr>
              <a:xfrm>
                <a:off x="6732240" y="1884088"/>
                <a:ext cx="288032" cy="72008"/>
                <a:chOff x="6732240" y="1884088"/>
                <a:chExt cx="288032" cy="72008"/>
              </a:xfrm>
            </p:grpSpPr>
            <p:cxnSp>
              <p:nvCxnSpPr>
                <p:cNvPr id="104" name="直接连接符 103"/>
                <p:cNvCxnSpPr/>
                <p:nvPr/>
              </p:nvCxnSpPr>
              <p:spPr>
                <a:xfrm>
                  <a:off x="6732065" y="1921373"/>
                  <a:ext cx="284161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" name="矩形 104"/>
                <p:cNvSpPr/>
                <p:nvPr/>
              </p:nvSpPr>
              <p:spPr>
                <a:xfrm>
                  <a:off x="6841602" y="1884857"/>
                  <a:ext cx="73025" cy="71444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344" name="文本框 106"/>
              <p:cNvSpPr txBox="1"/>
              <p:nvPr/>
            </p:nvSpPr>
            <p:spPr>
              <a:xfrm>
                <a:off x="7036242" y="1708013"/>
                <a:ext cx="903672" cy="3286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黄豆芽</a:t>
                </a:r>
                <a:endPara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45" name="组合 113"/>
            <p:cNvGrpSpPr/>
            <p:nvPr/>
          </p:nvGrpSpPr>
          <p:grpSpPr>
            <a:xfrm>
              <a:off x="6748210" y="2296139"/>
              <a:ext cx="1224578" cy="328664"/>
              <a:chOff x="6748210" y="2296139"/>
              <a:chExt cx="1224578" cy="328664"/>
            </a:xfrm>
          </p:grpSpPr>
          <p:grpSp>
            <p:nvGrpSpPr>
              <p:cNvPr id="12346" name="组合 112"/>
              <p:cNvGrpSpPr/>
              <p:nvPr/>
            </p:nvGrpSpPr>
            <p:grpSpPr>
              <a:xfrm>
                <a:off x="6748210" y="2431624"/>
                <a:ext cx="288032" cy="98362"/>
                <a:chOff x="6748210" y="2431624"/>
                <a:chExt cx="288032" cy="98362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6744067" y="2490343"/>
                  <a:ext cx="292099" cy="0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等腰三角形 110"/>
                <p:cNvSpPr/>
                <p:nvPr/>
              </p:nvSpPr>
              <p:spPr>
                <a:xfrm>
                  <a:off x="6831379" y="2431600"/>
                  <a:ext cx="114300" cy="98434"/>
                </a:xfrm>
                <a:prstGeom prst="triangle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349" name="文本框 111"/>
              <p:cNvSpPr txBox="1"/>
              <p:nvPr/>
            </p:nvSpPr>
            <p:spPr>
              <a:xfrm>
                <a:off x="7069116" y="2296139"/>
                <a:ext cx="903672" cy="3286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绿豆芽</a:t>
                </a:r>
                <a:endPara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350" name="文本框 116"/>
          <p:cNvSpPr txBox="1"/>
          <p:nvPr/>
        </p:nvSpPr>
        <p:spPr>
          <a:xfrm>
            <a:off x="4332605" y="533400"/>
            <a:ext cx="3679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豆芽生长情况统计图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4155440" y="1583055"/>
          <a:ext cx="3564240" cy="31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240"/>
                <a:gridCol w="395605"/>
                <a:gridCol w="396395"/>
                <a:gridCol w="396000"/>
                <a:gridCol w="396000"/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4550410" y="4850130"/>
            <a:ext cx="3254375" cy="922020"/>
            <a:chOff x="7166" y="8719"/>
            <a:chExt cx="5125" cy="1452"/>
          </a:xfrm>
        </p:grpSpPr>
        <p:sp>
          <p:nvSpPr>
            <p:cNvPr id="12292" name="文本框 10"/>
            <p:cNvSpPr txBox="1"/>
            <p:nvPr/>
          </p:nvSpPr>
          <p:spPr>
            <a:xfrm>
              <a:off x="7166" y="8719"/>
              <a:ext cx="557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第一天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293" name="文本框 11"/>
            <p:cNvSpPr txBox="1"/>
            <p:nvPr/>
          </p:nvSpPr>
          <p:spPr>
            <a:xfrm>
              <a:off x="9026" y="8719"/>
              <a:ext cx="557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第二天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294" name="文本框 12"/>
            <p:cNvSpPr txBox="1"/>
            <p:nvPr/>
          </p:nvSpPr>
          <p:spPr>
            <a:xfrm>
              <a:off x="10910" y="8719"/>
              <a:ext cx="557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第三天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12"/>
            <p:cNvSpPr txBox="1"/>
            <p:nvPr/>
          </p:nvSpPr>
          <p:spPr>
            <a:xfrm>
              <a:off x="11734" y="9087"/>
              <a:ext cx="557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…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62000" y="389255"/>
            <a:ext cx="20472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48100" y="1645920"/>
            <a:ext cx="4495800" cy="3210560"/>
            <a:chOff x="6060" y="2592"/>
            <a:chExt cx="7080" cy="5056"/>
          </a:xfrm>
        </p:grpSpPr>
        <p:pic>
          <p:nvPicPr>
            <p:cNvPr id="8" name="图片 7" descr="61b717a7492f0f156f154a6e88f0456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60" y="2592"/>
              <a:ext cx="7080" cy="505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6844" y="3514"/>
              <a:ext cx="6043" cy="17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同学们，通过发豆芽活动，你有哪些收获?</a:t>
              </a:r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timeline"/>
</p:tagLst>
</file>

<file path=ppt/tags/tag2.xml><?xml version="1.0" encoding="utf-8"?>
<p:tagLst xmlns:p="http://schemas.openxmlformats.org/presentationml/2006/main">
  <p:tag name="KSO_WM_UNIT_TABLE_BEAUTIFY" val="smartTable{1f491b68-0dbb-4d23-933e-c4c5002d1c4d}"/>
</p:tagLst>
</file>

<file path=ppt/tags/tag3.xml><?xml version="1.0" encoding="utf-8"?>
<p:tagLst xmlns:p="http://schemas.openxmlformats.org/presentationml/2006/main">
  <p:tag name="KSO_WM_UNIT_TABLE_BEAUTIFY" val="smartTable{90e716a8-b93a-4e77-8460-9fc3c3dfd44f}"/>
</p:tagLst>
</file>

<file path=ppt/tags/tag4.xml><?xml version="1.0" encoding="utf-8"?>
<p:tagLst xmlns:p="http://schemas.openxmlformats.org/presentationml/2006/main">
  <p:tag name="KSO_WM_SLIDE_MODEL_TYPE" val="timeline"/>
</p:tagLst>
</file>

<file path=ppt/tags/tag5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e6155788-f610-42f4-8e64-da23a9cc2b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WPS 演示</Application>
  <PresentationFormat>自定义</PresentationFormat>
  <Paragraphs>98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楷体</vt:lpstr>
      <vt:lpstr>幼圆</vt:lpstr>
      <vt:lpstr>微软雅黑</vt:lpstr>
      <vt:lpstr>Arial</vt:lpstr>
      <vt:lpstr>等线</vt:lpstr>
      <vt:lpstr>Arial Unicode MS</vt:lpstr>
      <vt:lpstr>等线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《折线统计图》PPT教学课件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2018-01-10T07:31:00Z</dcterms:created>
  <dcterms:modified xsi:type="dcterms:W3CDTF">2023-02-09T05:46:42Z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A077150B104C4BDE92B176E63BB94BE3</vt:lpwstr>
  </property>
</Properties>
</file>