
<file path=[Content_Types].xml><?xml version="1.0" encoding="utf-8"?>
<Types xmlns="http://schemas.openxmlformats.org/package/2006/content-types"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0" r:id="rId3"/>
    <p:sldId id="269" r:id="rId5"/>
    <p:sldId id="259" r:id="rId6"/>
    <p:sldId id="280" r:id="rId7"/>
    <p:sldId id="279" r:id="rId8"/>
    <p:sldId id="284" r:id="rId9"/>
    <p:sldId id="281" r:id="rId10"/>
    <p:sldId id="272" r:id="rId11"/>
    <p:sldId id="282" r:id="rId12"/>
    <p:sldId id="283" r:id="rId13"/>
    <p:sldId id="270" r:id="rId14"/>
    <p:sldId id="296" r:id="rId15"/>
    <p:sldId id="295" r:id="rId16"/>
    <p:sldId id="361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SzPct val="100000"/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76" autoAdjust="0"/>
  </p:normalViewPr>
  <p:slideViewPr>
    <p:cSldViewPr>
      <p:cViewPr varScale="1">
        <p:scale>
          <a:sx n="109" d="100"/>
          <a:sy n="109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20483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1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20485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20486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20487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187D6D8-5B7C-409C-9E03-C27B72965452}" type="slidenum">
              <a:rPr lang="en-US" altLang="en-US"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 Light" panose="020F0302020204030204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150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fld id="{839D33F4-9BB0-467A-ACC2-2D310181A902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072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683A42-9B84-4E05-B4ED-9169EF035BCD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1E7B2CC-71B7-455D-BBDC-8363D55FCA5C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277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706F517-6F98-4915-92C6-50080994CAA4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文本占位符 2"/>
          <p:cNvSpPr>
            <a:spLocks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482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fld id="{E33563E7-8674-44F6-8895-489830F708C5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253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CD1A059-0AF6-42C9-8280-66B581612C45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4AD8DD6-2D9B-4FC7-BF8C-E7A7F831F6BF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0F6674-44DD-43DD-9B56-F88FC1452A85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F217434-0D5C-4515-BC5B-72D011C4F3B4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4C9FA8A-7745-4F4A-8EFA-92B6EFB4EB24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8CA0123-9082-447E-B0A3-9BAAC3BE1F56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67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0364464-8CD1-46C0-9288-56E60C0CE3B3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4400"/>
            <a:endParaRPr lang="zh-CN" altLang="zh-CN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39BAA31-225B-4671-A3DC-131746BE02FF}" type="slidenum">
              <a:rPr lang="en-US" altLang="en-US"/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54E89CB4-22B2-4963-89C4-33777737DB8C}" type="slidenum">
              <a:rPr lang="en-US" altLang="zh-CN"/>
            </a:fld>
            <a:endParaRPr lang="en-US" altLang="zh-CN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标题和内容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AD742300-2446-4589-A1E3-C1E6B0DABDD2}" type="slidenum">
              <a:rPr lang="en-US" altLang="en-US"/>
            </a:fld>
            <a:endParaRPr lang="en-US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标题和内容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FAB4180-F4FB-4E0B-89F1-FFBD6FFDA979}" type="slidenum">
              <a:rPr lang="en-US" altLang="en-US"/>
            </a:fld>
            <a:endParaRPr lang="en-US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和内容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661D1967-69A6-479D-AB09-4AFC6752F6C5}" type="slidenum">
              <a:rPr lang="en-US" altLang="en-US"/>
            </a:fld>
            <a:endParaRPr lang="en-US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1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6"/>
          <p:cNvGrpSpPr/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027" name="组合 5"/>
            <p:cNvGrpSpPr/>
            <p:nvPr/>
          </p:nvGrpSpPr>
          <p:grpSpPr bwMode="auto"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2" name="矩形 16"/>
              <p:cNvSpPr/>
              <p:nvPr/>
            </p:nvSpPr>
            <p:spPr>
              <a:xfrm>
                <a:off x="0" y="0"/>
                <a:ext cx="6107113" cy="6858000"/>
              </a:xfrm>
              <a:prstGeom prst="rect">
                <a:avLst/>
              </a:prstGeom>
              <a:solidFill>
                <a:srgbClr val="3F8075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" name="矩形 17"/>
              <p:cNvSpPr/>
              <p:nvPr/>
            </p:nvSpPr>
            <p:spPr>
              <a:xfrm>
                <a:off x="6084888" y="0"/>
                <a:ext cx="6107112" cy="6858000"/>
              </a:xfrm>
              <a:prstGeom prst="rect">
                <a:avLst/>
              </a:prstGeom>
              <a:solidFill>
                <a:srgbClr val="D94F1E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30" name="矩形 15"/>
            <p:cNvSpPr/>
            <p:nvPr/>
          </p:nvSpPr>
          <p:spPr bwMode="auto">
            <a:xfrm>
              <a:off x="93663" y="63500"/>
              <a:ext cx="12004675" cy="675005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031" name="图片 1"/>
          <p:cNvPicPr>
            <a:picLocks noChangeAspect="1" noChangeArrowheads="1"/>
          </p:cNvPicPr>
          <p:nvPr/>
        </p:nvPicPr>
        <p:blipFill>
          <a:blip r:embed="rId5" cstate="email"/>
          <a:srcRect t="-9950"/>
          <a:stretch>
            <a:fillRect/>
          </a:stretch>
        </p:blipFill>
        <p:spPr bwMode="auto">
          <a:xfrm>
            <a:off x="263525" y="188913"/>
            <a:ext cx="5842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图片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1444288" y="6186488"/>
            <a:ext cx="631825" cy="617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 kern="12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SzPct val="100000"/>
        <a:defRPr sz="4400">
          <a:solidFill>
            <a:srgbClr val="000000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SzPct val="100000"/>
        <a:buFont typeface="Arial" panose="020B0604020202020204" pitchFamily="34" charset="0"/>
        <a:buChar char="•"/>
        <a:defRPr sz="28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SzPct val="100000"/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6"/>
          <p:cNvGrpSpPr/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6147" name="组合 5"/>
            <p:cNvGrpSpPr/>
            <p:nvPr/>
          </p:nvGrpSpPr>
          <p:grpSpPr bwMode="auto"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7177" name="矩形 1"/>
              <p:cNvSpPr/>
              <p:nvPr/>
            </p:nvSpPr>
            <p:spPr>
              <a:xfrm>
                <a:off x="0" y="0"/>
                <a:ext cx="6107113" cy="6858000"/>
              </a:xfrm>
              <a:prstGeom prst="rect">
                <a:avLst/>
              </a:prstGeom>
              <a:solidFill>
                <a:srgbClr val="3F8075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/>
                <a:endParaRPr lang="zh-CN" altLang="en-US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178" name="矩形 4"/>
              <p:cNvSpPr/>
              <p:nvPr/>
            </p:nvSpPr>
            <p:spPr>
              <a:xfrm>
                <a:off x="6084888" y="0"/>
                <a:ext cx="6107112" cy="6858000"/>
              </a:xfrm>
              <a:prstGeom prst="rect">
                <a:avLst/>
              </a:prstGeom>
              <a:solidFill>
                <a:srgbClr val="D94F1E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/>
                <a:endParaRPr lang="zh-CN" altLang="en-US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176" name="矩形 9"/>
            <p:cNvSpPr/>
            <p:nvPr/>
          </p:nvSpPr>
          <p:spPr bwMode="auto">
            <a:xfrm>
              <a:off x="93663" y="63500"/>
              <a:ext cx="12004675" cy="675005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457200"/>
              <a:endParaRPr lang="zh-CN" altLang="en-US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51" name="矩形 11"/>
          <p:cNvSpPr>
            <a:spLocks noChangeArrowheads="1"/>
          </p:cNvSpPr>
          <p:nvPr/>
        </p:nvSpPr>
        <p:spPr bwMode="auto">
          <a:xfrm>
            <a:off x="9528175" y="476250"/>
            <a:ext cx="2689225" cy="369888"/>
          </a:xfrm>
          <a:prstGeom prst="rect">
            <a:avLst/>
          </a:prstGeom>
          <a:solidFill>
            <a:srgbClr val="3F80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人教版  五年级数学下</a:t>
            </a: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52" name="矩形 13"/>
          <p:cNvSpPr>
            <a:spLocks noChangeArrowheads="1"/>
          </p:cNvSpPr>
          <p:nvPr/>
        </p:nvSpPr>
        <p:spPr bwMode="auto">
          <a:xfrm>
            <a:off x="389799" y="2276872"/>
            <a:ext cx="79978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zh-CN" altLang="en-US" sz="8000" b="1" dirty="0">
                <a:solidFill>
                  <a:srgbClr val="D94F1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因数和倍</a:t>
            </a:r>
            <a:r>
              <a:rPr lang="zh-CN" altLang="en-US" sz="8000" b="1" dirty="0" smtClean="0">
                <a:solidFill>
                  <a:srgbClr val="D94F1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数</a:t>
            </a:r>
            <a:endParaRPr lang="en-US" altLang="zh-CN" sz="8000" b="1" dirty="0">
              <a:solidFill>
                <a:srgbClr val="D94F1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154" name="图片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05550" y="1322388"/>
            <a:ext cx="482917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960438" y="1884363"/>
            <a:ext cx="84486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57200" eaLnBrk="0" hangingPunct="0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）、</a:t>
            </a:r>
            <a:r>
              <a:rPr lang="zh-CN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一个数的最小因数是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，最大因数是它本身。  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3" name="Rectangle 6"/>
          <p:cNvSpPr>
            <a:spLocks noChangeArrowheads="1"/>
          </p:cNvSpPr>
          <p:nvPr/>
        </p:nvSpPr>
        <p:spPr bwMode="auto">
          <a:xfrm>
            <a:off x="960438" y="2405063"/>
            <a:ext cx="69373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57200" eaLnBrk="0" hangingPunct="0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）、一个数的因数都小于这个数。  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4" name="Rectangle 2"/>
          <p:cNvSpPr>
            <a:spLocks noChangeArrowheads="1"/>
          </p:cNvSpPr>
          <p:nvPr/>
        </p:nvSpPr>
        <p:spPr bwMode="auto">
          <a:xfrm>
            <a:off x="960438" y="1355725"/>
            <a:ext cx="5629275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685800">
              <a:lnSpc>
                <a:spcPct val="9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、下面的说法对吗？说出理由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5" name="Rectangle 20"/>
          <p:cNvSpPr>
            <a:spLocks noChangeArrowheads="1"/>
          </p:cNvSpPr>
          <p:nvPr/>
        </p:nvSpPr>
        <p:spPr bwMode="auto">
          <a:xfrm>
            <a:off x="960438" y="2927350"/>
            <a:ext cx="46021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defTabSz="457200" eaLnBrk="0" hangingPunct="0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）、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 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6" name="Rectangle 21"/>
          <p:cNvSpPr/>
          <p:nvPr/>
        </p:nvSpPr>
        <p:spPr>
          <a:xfrm>
            <a:off x="960438" y="3449638"/>
            <a:ext cx="78803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defTabSz="457200" eaLnBrk="0" hangingPunct="0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）、在 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21÷4=5……1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21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 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7" name="Rectangle 25"/>
          <p:cNvSpPr>
            <a:spLocks noChangeArrowheads="1"/>
          </p:cNvSpPr>
          <p:nvPr/>
        </p:nvSpPr>
        <p:spPr bwMode="auto">
          <a:xfrm>
            <a:off x="960438" y="3973513"/>
            <a:ext cx="622300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defTabSz="457200" eaLnBrk="0" hangingPunct="0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）、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的倍数只有 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27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 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8" name="Rectangle 32"/>
          <p:cNvSpPr/>
          <p:nvPr/>
        </p:nvSpPr>
        <p:spPr>
          <a:xfrm>
            <a:off x="9290050" y="1882775"/>
            <a:ext cx="1096963" cy="525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√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9" name="Rectangle 32"/>
          <p:cNvSpPr/>
          <p:nvPr/>
        </p:nvSpPr>
        <p:spPr>
          <a:xfrm>
            <a:off x="7502525" y="2405063"/>
            <a:ext cx="1174750" cy="525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0" name="Rectangle 36"/>
          <p:cNvSpPr/>
          <p:nvPr/>
        </p:nvSpPr>
        <p:spPr>
          <a:xfrm>
            <a:off x="5470525" y="2927350"/>
            <a:ext cx="1096963" cy="525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√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1" name="Rectangle 32"/>
          <p:cNvSpPr/>
          <p:nvPr/>
        </p:nvSpPr>
        <p:spPr>
          <a:xfrm>
            <a:off x="7502525" y="3973513"/>
            <a:ext cx="1174750" cy="525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2" name="Rectangle 32"/>
          <p:cNvSpPr/>
          <p:nvPr/>
        </p:nvSpPr>
        <p:spPr>
          <a:xfrm>
            <a:off x="8753475" y="3449638"/>
            <a:ext cx="1174750" cy="525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3" name="Rectangle 25"/>
          <p:cNvSpPr>
            <a:spLocks noChangeArrowheads="1"/>
          </p:cNvSpPr>
          <p:nvPr/>
        </p:nvSpPr>
        <p:spPr bwMode="auto">
          <a:xfrm>
            <a:off x="960438" y="4495800"/>
            <a:ext cx="5751512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defTabSz="457200" eaLnBrk="0" hangingPunct="0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）、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1,2,3,4,5,6...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的因数。 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4" name="Rectangle 25"/>
          <p:cNvSpPr>
            <a:spLocks noChangeArrowheads="1"/>
          </p:cNvSpPr>
          <p:nvPr/>
        </p:nvSpPr>
        <p:spPr bwMode="auto">
          <a:xfrm>
            <a:off x="960438" y="5019675"/>
            <a:ext cx="6315075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defTabSz="457200" eaLnBrk="0" hangingPunct="0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）、一个数的倍数都大于这个数。 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5" name="Rectangle 25"/>
          <p:cNvSpPr>
            <a:spLocks noChangeArrowheads="1"/>
          </p:cNvSpPr>
          <p:nvPr/>
        </p:nvSpPr>
        <p:spPr bwMode="auto">
          <a:xfrm>
            <a:off x="960438" y="5632450"/>
            <a:ext cx="10401300" cy="52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defTabSz="457200" eaLnBrk="0" hangingPunct="0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）、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与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的和也是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的倍数。 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6" name="Rectangle 36"/>
          <p:cNvSpPr/>
          <p:nvPr/>
        </p:nvSpPr>
        <p:spPr>
          <a:xfrm>
            <a:off x="10542588" y="5632450"/>
            <a:ext cx="1096962" cy="525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√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7" name="Rectangle 36"/>
          <p:cNvSpPr/>
          <p:nvPr/>
        </p:nvSpPr>
        <p:spPr>
          <a:xfrm>
            <a:off x="7502525" y="4495800"/>
            <a:ext cx="1096963" cy="525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√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18" name="Rectangle 32"/>
          <p:cNvSpPr/>
          <p:nvPr/>
        </p:nvSpPr>
        <p:spPr>
          <a:xfrm>
            <a:off x="7502525" y="4962525"/>
            <a:ext cx="1174750" cy="525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×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79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37"/>
          <p:cNvSpPr>
            <a:spLocks noChangeArrowheads="1"/>
          </p:cNvSpPr>
          <p:nvPr/>
        </p:nvSpPr>
        <p:spPr bwMode="auto">
          <a:xfrm>
            <a:off x="1060450" y="3060700"/>
            <a:ext cx="26733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、猜</a:t>
            </a:r>
            <a:r>
              <a:rPr lang="zh-CN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电话号码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51" name="文本框 37"/>
          <p:cNvSpPr/>
          <p:nvPr/>
        </p:nvSpPr>
        <p:spPr>
          <a:xfrm>
            <a:off x="960438" y="3668713"/>
            <a:ext cx="9921875" cy="26749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0572-A B C D E F G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提示：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A——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的最小倍数；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B——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是最小的自然数；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C——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的最大因数；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D——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它既是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的倍数，又是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的因数；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E——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它的所有因数是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1,2,3,6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；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F——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它的所有因数是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1,3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；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G——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它只有一个因数。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88" name="文本框 37"/>
          <p:cNvSpPr>
            <a:spLocks noChangeArrowheads="1"/>
          </p:cNvSpPr>
          <p:nvPr/>
        </p:nvSpPr>
        <p:spPr bwMode="auto">
          <a:xfrm>
            <a:off x="1036638" y="1355725"/>
            <a:ext cx="105981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、一个数的倍数的个数是（             ）；其中最小的因数是（  ），最大的因数是  （        ）。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89" name="文本框 37"/>
          <p:cNvSpPr>
            <a:spLocks noChangeArrowheads="1"/>
          </p:cNvSpPr>
          <p:nvPr/>
        </p:nvSpPr>
        <p:spPr bwMode="auto">
          <a:xfrm>
            <a:off x="1060450" y="2452688"/>
            <a:ext cx="78168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既是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的（        ），又是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的（          ）。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0" name="文本框 22"/>
          <p:cNvSpPr>
            <a:spLocks noChangeArrowheads="1"/>
          </p:cNvSpPr>
          <p:nvPr/>
        </p:nvSpPr>
        <p:spPr bwMode="auto">
          <a:xfrm>
            <a:off x="5578475" y="1355725"/>
            <a:ext cx="14827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无限的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1" name="文本框 22"/>
          <p:cNvSpPr>
            <a:spLocks noChangeArrowheads="1"/>
          </p:cNvSpPr>
          <p:nvPr/>
        </p:nvSpPr>
        <p:spPr bwMode="auto">
          <a:xfrm>
            <a:off x="10761663" y="1355725"/>
            <a:ext cx="45561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2" name="文本框 22"/>
          <p:cNvSpPr>
            <a:spLocks noChangeArrowheads="1"/>
          </p:cNvSpPr>
          <p:nvPr/>
        </p:nvSpPr>
        <p:spPr bwMode="auto">
          <a:xfrm>
            <a:off x="3535363" y="1844675"/>
            <a:ext cx="14827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它本身 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3" name="文本框 22"/>
          <p:cNvSpPr>
            <a:spLocks noChangeArrowheads="1"/>
          </p:cNvSpPr>
          <p:nvPr/>
        </p:nvSpPr>
        <p:spPr bwMode="auto">
          <a:xfrm>
            <a:off x="4237038" y="5916613"/>
            <a:ext cx="44069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电话号码：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0572-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5154631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4" name="文本框 22"/>
          <p:cNvSpPr>
            <a:spLocks noChangeArrowheads="1"/>
          </p:cNvSpPr>
          <p:nvPr/>
        </p:nvSpPr>
        <p:spPr bwMode="auto">
          <a:xfrm>
            <a:off x="3459163" y="2452688"/>
            <a:ext cx="100806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倍数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95" name="文本框 22"/>
          <p:cNvSpPr>
            <a:spLocks noChangeArrowheads="1"/>
          </p:cNvSpPr>
          <p:nvPr/>
        </p:nvSpPr>
        <p:spPr bwMode="auto">
          <a:xfrm>
            <a:off x="6745288" y="2452688"/>
            <a:ext cx="10826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因数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396" name="图片 5134" descr="flower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761663" y="5006975"/>
            <a:ext cx="142875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7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2"/>
          <p:cNvSpPr>
            <a:spLocks noChangeArrowheads="1"/>
          </p:cNvSpPr>
          <p:nvPr/>
        </p:nvSpPr>
        <p:spPr bwMode="auto">
          <a:xfrm>
            <a:off x="1060450" y="2114550"/>
            <a:ext cx="855186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找一个数的因数可以通过除法或乘法算式找到。一个数的因数一定小于或等于这个数。一个数的因数个数是有限的。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1" name="矩形 10"/>
          <p:cNvSpPr>
            <a:spLocks noChangeArrowheads="1"/>
          </p:cNvSpPr>
          <p:nvPr/>
        </p:nvSpPr>
        <p:spPr bwMode="auto">
          <a:xfrm>
            <a:off x="1060450" y="1355725"/>
            <a:ext cx="8551863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1.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怎样找一个数的因数？一个数的因数有什么特点？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2" name="矩形 11"/>
          <p:cNvSpPr>
            <a:spLocks noChangeArrowheads="1"/>
          </p:cNvSpPr>
          <p:nvPr/>
        </p:nvSpPr>
        <p:spPr bwMode="auto">
          <a:xfrm>
            <a:off x="1130300" y="3962400"/>
            <a:ext cx="8678863" cy="56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2.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怎样找一个数的倍数？一个数的倍数有什么特点？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3" name="矩形 3"/>
          <p:cNvSpPr>
            <a:spLocks noChangeArrowheads="1"/>
          </p:cNvSpPr>
          <p:nvPr/>
        </p:nvSpPr>
        <p:spPr bwMode="auto">
          <a:xfrm>
            <a:off x="960438" y="4568825"/>
            <a:ext cx="8850312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找一个数的倍数可以通过乘法算式找到。一个数的倍数一定大于或等于这个数。一个数的倍数个数是无限的。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4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课堂总结</a:t>
            </a:r>
            <a:endParaRPr lang="zh-CN" altLang="en-US" sz="4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7415" name="New picture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065000" y="10985500"/>
            <a:ext cx="3429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41"/>
          <p:cNvSpPr>
            <a:spLocks noChangeArrowheads="1"/>
          </p:cNvSpPr>
          <p:nvPr/>
        </p:nvSpPr>
        <p:spPr bwMode="auto">
          <a:xfrm>
            <a:off x="1557338" y="2759075"/>
            <a:ext cx="6632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0" hangingPunct="0"/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、完成书上第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7-8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页，第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3-8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题的作业。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5" name="文本框 41"/>
          <p:cNvSpPr>
            <a:spLocks noChangeArrowheads="1"/>
          </p:cNvSpPr>
          <p:nvPr/>
        </p:nvSpPr>
        <p:spPr bwMode="auto">
          <a:xfrm>
            <a:off x="1668463" y="3921125"/>
            <a:ext cx="6869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0" hangingPunct="0"/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、找找你还能找到哪些数的因数和倍数。</a:t>
            </a:r>
            <a:endParaRPr lang="zh-CN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6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作业布置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6"/>
          <p:cNvGrpSpPr/>
          <p:nvPr/>
        </p:nvGrpSpPr>
        <p:grpSpPr bwMode="auto">
          <a:xfrm>
            <a:off x="0" y="0"/>
            <a:ext cx="12192000" cy="6858000"/>
            <a:chOff x="0" y="0"/>
            <a:chExt cx="12192000" cy="6858000"/>
          </a:xfrm>
        </p:grpSpPr>
        <p:grpSp>
          <p:nvGrpSpPr>
            <p:cNvPr id="19459" name="组合 5"/>
            <p:cNvGrpSpPr/>
            <p:nvPr/>
          </p:nvGrpSpPr>
          <p:grpSpPr bwMode="auto">
            <a:xfrm>
              <a:off x="0" y="0"/>
              <a:ext cx="12192000" cy="6858000"/>
              <a:chOff x="0" y="0"/>
              <a:chExt cx="12192000" cy="6858000"/>
            </a:xfrm>
          </p:grpSpPr>
          <p:sp>
            <p:nvSpPr>
              <p:cNvPr id="33800" name="矩形 1"/>
              <p:cNvSpPr/>
              <p:nvPr/>
            </p:nvSpPr>
            <p:spPr>
              <a:xfrm>
                <a:off x="0" y="0"/>
                <a:ext cx="6107113" cy="6858000"/>
              </a:xfrm>
              <a:prstGeom prst="rect">
                <a:avLst/>
              </a:prstGeom>
              <a:solidFill>
                <a:srgbClr val="3F8075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/>
                <a:endParaRPr lang="zh-CN" altLang="en-US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801" name="矩形 4"/>
              <p:cNvSpPr/>
              <p:nvPr/>
            </p:nvSpPr>
            <p:spPr>
              <a:xfrm>
                <a:off x="6084888" y="0"/>
                <a:ext cx="6107112" cy="6858000"/>
              </a:xfrm>
              <a:prstGeom prst="rect">
                <a:avLst/>
              </a:prstGeom>
              <a:solidFill>
                <a:srgbClr val="D94F1E"/>
              </a:solidFill>
              <a:ln w="1270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 defTabSz="457200"/>
                <a:endParaRPr lang="zh-CN" altLang="en-US" sz="16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799" name="矩形 9"/>
            <p:cNvSpPr/>
            <p:nvPr/>
          </p:nvSpPr>
          <p:spPr bwMode="auto">
            <a:xfrm>
              <a:off x="93663" y="63500"/>
              <a:ext cx="12004675" cy="6750050"/>
            </a:xfrm>
            <a:prstGeom prst="rect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457200"/>
              <a:endParaRPr lang="zh-CN" altLang="en-US" sz="2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463" name="矩形 11"/>
          <p:cNvSpPr>
            <a:spLocks noChangeArrowheads="1"/>
          </p:cNvSpPr>
          <p:nvPr/>
        </p:nvSpPr>
        <p:spPr bwMode="auto">
          <a:xfrm>
            <a:off x="9528175" y="476250"/>
            <a:ext cx="2689225" cy="369888"/>
          </a:xfrm>
          <a:prstGeom prst="rect">
            <a:avLst/>
          </a:prstGeom>
          <a:solidFill>
            <a:srgbClr val="3F80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zh-CN" altLang="en-US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人教版  五年级数学下</a:t>
            </a:r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4" name="矩形 13"/>
          <p:cNvSpPr>
            <a:spLocks noChangeArrowheads="1"/>
          </p:cNvSpPr>
          <p:nvPr/>
        </p:nvSpPr>
        <p:spPr bwMode="auto">
          <a:xfrm>
            <a:off x="407988" y="3117850"/>
            <a:ext cx="7997825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>
            <a:spAutoFit/>
          </a:bodyPr>
          <a:lstStyle/>
          <a:p>
            <a:pPr defTabSz="457200"/>
            <a:r>
              <a:rPr lang="zh-CN" altLang="en-US" sz="8800" b="1">
                <a:solidFill>
                  <a:srgbClr val="D94F1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谢谢大家</a:t>
            </a:r>
            <a:endParaRPr lang="zh-CN" altLang="en-US" sz="8800" b="1">
              <a:solidFill>
                <a:srgbClr val="D94F1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465" name="图片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05550" y="1322388"/>
            <a:ext cx="4829175" cy="470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新知导入</a:t>
            </a:r>
            <a:endParaRPr lang="zh-CN" altLang="en-US" sz="40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1" name="矩形 5"/>
          <p:cNvSpPr>
            <a:spLocks noChangeArrowheads="1"/>
          </p:cNvSpPr>
          <p:nvPr/>
        </p:nvSpPr>
        <p:spPr bwMode="auto">
          <a:xfrm>
            <a:off x="831850" y="995363"/>
            <a:ext cx="10317163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口算下面各题，说说谁是谁的倍数？谁是谁的因数？为什么？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0" name="文本框 4"/>
          <p:cNvSpPr/>
          <p:nvPr/>
        </p:nvSpPr>
        <p:spPr>
          <a:xfrm>
            <a:off x="960438" y="2044700"/>
            <a:ext cx="2832100" cy="565150"/>
          </a:xfrm>
          <a:prstGeom prst="rect">
            <a:avLst/>
          </a:prstGeom>
          <a:noFill/>
          <a:ln w="19050">
            <a:solidFill>
              <a:srgbClr val="0066FF"/>
            </a:solidFill>
            <a:miter lim="800000"/>
          </a:ln>
        </p:spPr>
        <p:txBody>
          <a:bodyPr>
            <a:spAutoFit/>
          </a:bodyPr>
          <a:lstStyle/>
          <a:p>
            <a:pPr defTabSz="457200" eaLnBrk="0" hangingPunct="0"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38÷2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1" name="文本框 7"/>
          <p:cNvSpPr/>
          <p:nvPr/>
        </p:nvSpPr>
        <p:spPr>
          <a:xfrm>
            <a:off x="4281488" y="2044700"/>
            <a:ext cx="2928937" cy="565150"/>
          </a:xfrm>
          <a:prstGeom prst="rect">
            <a:avLst/>
          </a:prstGeom>
          <a:noFill/>
          <a:ln w="19050">
            <a:solidFill>
              <a:srgbClr val="0066FF"/>
            </a:solidFill>
            <a:miter lim="800000"/>
          </a:ln>
        </p:spPr>
        <p:txBody>
          <a:bodyPr>
            <a:spAutoFit/>
          </a:bodyPr>
          <a:lstStyle/>
          <a:p>
            <a:pPr defTabSz="457200" eaLnBrk="0" hangingPunct="0"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2÷5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22" name="文本框 10"/>
          <p:cNvSpPr/>
          <p:nvPr/>
        </p:nvSpPr>
        <p:spPr>
          <a:xfrm>
            <a:off x="7761288" y="2044700"/>
            <a:ext cx="3128962" cy="565150"/>
          </a:xfrm>
          <a:prstGeom prst="rect">
            <a:avLst/>
          </a:prstGeom>
          <a:noFill/>
          <a:ln w="19050">
            <a:solidFill>
              <a:srgbClr val="0066FF"/>
            </a:solidFill>
            <a:miter lim="800000"/>
          </a:ln>
        </p:spPr>
        <p:txBody>
          <a:bodyPr>
            <a:spAutoFit/>
          </a:bodyPr>
          <a:lstStyle/>
          <a:p>
            <a:pPr defTabSz="457200" eaLnBrk="0" hangingPunct="0"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18÷6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5" name="TextBox 2"/>
          <p:cNvSpPr>
            <a:spLocks noChangeArrowheads="1"/>
          </p:cNvSpPr>
          <p:nvPr/>
        </p:nvSpPr>
        <p:spPr bwMode="auto">
          <a:xfrm>
            <a:off x="3187700" y="2044700"/>
            <a:ext cx="5857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19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6" name="AutoShape 27"/>
          <p:cNvSpPr>
            <a:spLocks noChangeArrowheads="1"/>
          </p:cNvSpPr>
          <p:nvPr/>
        </p:nvSpPr>
        <p:spPr bwMode="auto">
          <a:xfrm>
            <a:off x="873125" y="2781300"/>
            <a:ext cx="10647363" cy="1025525"/>
          </a:xfrm>
          <a:prstGeom prst="wedgeRoundRectCallout">
            <a:avLst>
              <a:gd name="adj1" fmla="val -49690"/>
              <a:gd name="adj2" fmla="val -2578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38÷2＝19，商是整数没有余数，所以38是2和19的倍数，2和19是38的因数。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7" name="TextBox 2"/>
          <p:cNvSpPr>
            <a:spLocks noChangeArrowheads="1"/>
          </p:cNvSpPr>
          <p:nvPr/>
        </p:nvSpPr>
        <p:spPr bwMode="auto">
          <a:xfrm>
            <a:off x="6284913" y="2044700"/>
            <a:ext cx="68421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0.4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8" name="AutoShape 27"/>
          <p:cNvSpPr>
            <a:spLocks noChangeArrowheads="1"/>
          </p:cNvSpPr>
          <p:nvPr/>
        </p:nvSpPr>
        <p:spPr bwMode="auto">
          <a:xfrm>
            <a:off x="831850" y="3735388"/>
            <a:ext cx="10294938" cy="636587"/>
          </a:xfrm>
          <a:prstGeom prst="wedgeRoundRectCallout">
            <a:avLst>
              <a:gd name="adj1" fmla="val -50060"/>
              <a:gd name="adj2" fmla="val -11403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2÷5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0.4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，商是小数不是整数，没有因数和倍数的关系。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9" name="AutoShape 27"/>
          <p:cNvSpPr>
            <a:spLocks noChangeArrowheads="1"/>
          </p:cNvSpPr>
          <p:nvPr/>
        </p:nvSpPr>
        <p:spPr bwMode="auto">
          <a:xfrm>
            <a:off x="614363" y="4257675"/>
            <a:ext cx="10512425" cy="1217613"/>
          </a:xfrm>
          <a:prstGeom prst="wedgeRoundRectCallout">
            <a:avLst>
              <a:gd name="adj1" fmla="val 40236"/>
              <a:gd name="adj2" fmla="val -50338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18÷6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，商是整数没有余数，所以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和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的倍数，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和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</a:t>
            </a:r>
            <a:r>
              <a:rPr lang="en-US" altLang="zh-CN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r>
              <a:rPr lang="zh-CN" altLang="en-US" sz="2800" dirty="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的因数。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80" name="TextBox 2"/>
          <p:cNvSpPr>
            <a:spLocks noChangeArrowheads="1"/>
          </p:cNvSpPr>
          <p:nvPr/>
        </p:nvSpPr>
        <p:spPr bwMode="auto">
          <a:xfrm>
            <a:off x="10036175" y="2044700"/>
            <a:ext cx="3857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181" name="组合 13"/>
          <p:cNvGrpSpPr/>
          <p:nvPr/>
        </p:nvGrpSpPr>
        <p:grpSpPr bwMode="auto">
          <a:xfrm>
            <a:off x="3122613" y="5326063"/>
            <a:ext cx="1033462" cy="671512"/>
            <a:chOff x="1333" y="4931"/>
            <a:chExt cx="1627" cy="1057"/>
          </a:xfrm>
        </p:grpSpPr>
        <p:sp>
          <p:nvSpPr>
            <p:cNvPr id="9234" name="矩形 17"/>
            <p:cNvSpPr/>
            <p:nvPr/>
          </p:nvSpPr>
          <p:spPr>
            <a:xfrm>
              <a:off x="1333" y="4931"/>
              <a:ext cx="850" cy="85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457200" eaLnBrk="0" hangingPunct="0"/>
              <a:r>
                <a: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思</a:t>
              </a:r>
              <a:endParaRPr lang="en-US" altLang="en-US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35" name="矩形 18"/>
            <p:cNvSpPr/>
            <p:nvPr/>
          </p:nvSpPr>
          <p:spPr>
            <a:xfrm>
              <a:off x="2110" y="5138"/>
              <a:ext cx="850" cy="85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457200" eaLnBrk="0" hangingPunct="0"/>
              <a:r>
                <a: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考</a:t>
              </a:r>
              <a:endParaRPr lang="en-US" altLang="en-US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84" name="Group 48"/>
          <p:cNvGrpSpPr/>
          <p:nvPr/>
        </p:nvGrpSpPr>
        <p:grpSpPr bwMode="auto">
          <a:xfrm>
            <a:off x="4632325" y="5386388"/>
            <a:ext cx="4340225" cy="627062"/>
            <a:chOff x="1915" y="3124"/>
            <a:chExt cx="2734" cy="395"/>
          </a:xfrm>
        </p:grpSpPr>
        <p:sp>
          <p:nvSpPr>
            <p:cNvPr id="7185" name="AutoShape 27"/>
            <p:cNvSpPr>
              <a:spLocks noChangeArrowheads="1"/>
            </p:cNvSpPr>
            <p:nvPr/>
          </p:nvSpPr>
          <p:spPr bwMode="auto">
            <a:xfrm>
              <a:off x="1915" y="3160"/>
              <a:ext cx="2734" cy="359"/>
            </a:xfrm>
            <a:prstGeom prst="wedgeRoundRectCallout">
              <a:avLst>
                <a:gd name="adj1" fmla="val 55843"/>
                <a:gd name="adj2" fmla="val 26185"/>
                <a:gd name="adj3" fmla="val 16667"/>
              </a:avLst>
            </a:prstGeom>
            <a:solidFill>
              <a:srgbClr val="FFFFFF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86" name="文本框 80"/>
            <p:cNvSpPr>
              <a:spLocks noChangeArrowheads="1"/>
            </p:cNvSpPr>
            <p:nvPr/>
          </p:nvSpPr>
          <p:spPr bwMode="auto">
            <a:xfrm>
              <a:off x="1961" y="3124"/>
              <a:ext cx="2688" cy="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18的因数只有6和3吗？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7187" name="Picture 15" descr="男天使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47200" y="4984750"/>
            <a:ext cx="1395413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1"/>
          <p:cNvGrpSpPr/>
          <p:nvPr/>
        </p:nvGrpSpPr>
        <p:grpSpPr bwMode="auto">
          <a:xfrm>
            <a:off x="750888" y="1355725"/>
            <a:ext cx="4564062" cy="768350"/>
            <a:chOff x="1182" y="2135"/>
            <a:chExt cx="7189" cy="1210"/>
          </a:xfrm>
        </p:grpSpPr>
        <p:pic>
          <p:nvPicPr>
            <p:cNvPr id="8195" name="Picture 26" descr="U1ppt题号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82" y="2135"/>
              <a:ext cx="1587" cy="1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6" name="TextBox 4"/>
            <p:cNvSpPr>
              <a:spLocks noChangeArrowheads="1"/>
            </p:cNvSpPr>
            <p:nvPr/>
          </p:nvSpPr>
          <p:spPr bwMode="auto">
            <a:xfrm>
              <a:off x="2860" y="2279"/>
              <a:ext cx="5511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457200"/>
              <a:r>
                <a:rPr lang="en-US" altLang="zh-CN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的因数有哪几个？</a:t>
              </a:r>
              <a:endPara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97" name="组合 15"/>
          <p:cNvGrpSpPr/>
          <p:nvPr/>
        </p:nvGrpSpPr>
        <p:grpSpPr bwMode="auto">
          <a:xfrm>
            <a:off x="1566863" y="1968500"/>
            <a:ext cx="6859587" cy="1066800"/>
            <a:chOff x="1068431" y="1034676"/>
            <a:chExt cx="6551975" cy="1111646"/>
          </a:xfrm>
        </p:grpSpPr>
        <p:pic>
          <p:nvPicPr>
            <p:cNvPr id="8198" name="Picture 45" descr="50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068431" y="1034676"/>
              <a:ext cx="707555" cy="1111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9" name="AutoShape 27"/>
            <p:cNvSpPr>
              <a:spLocks noChangeArrowheads="1"/>
            </p:cNvSpPr>
            <p:nvPr/>
          </p:nvSpPr>
          <p:spPr bwMode="auto">
            <a:xfrm>
              <a:off x="2433110" y="1137239"/>
              <a:ext cx="5187296" cy="621992"/>
            </a:xfrm>
            <a:prstGeom prst="wedgeRoundRectCallout">
              <a:avLst>
                <a:gd name="adj1" fmla="val -58806"/>
                <a:gd name="adj2" fmla="val -3106"/>
                <a:gd name="adj3" fmla="val 16667"/>
              </a:avLst>
            </a:prstGeom>
            <a:solidFill>
              <a:srgbClr val="FFFFFF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defTabSz="457200" eaLnBrk="0" hangingPunct="0"/>
              <a:r>
                <a:rPr lang="en-US" altLang="zh-CN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除以哪些整数的结果是整数？</a:t>
              </a:r>
              <a:endPara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68" name="文本框 22"/>
          <p:cNvSpPr/>
          <p:nvPr/>
        </p:nvSpPr>
        <p:spPr>
          <a:xfrm>
            <a:off x="868363" y="3035300"/>
            <a:ext cx="2535237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18÷1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69" name="文本框 22"/>
          <p:cNvSpPr/>
          <p:nvPr/>
        </p:nvSpPr>
        <p:spPr>
          <a:xfrm>
            <a:off x="3403600" y="3035300"/>
            <a:ext cx="1944688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18÷2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70" name="文本框 22"/>
          <p:cNvSpPr/>
          <p:nvPr/>
        </p:nvSpPr>
        <p:spPr>
          <a:xfrm>
            <a:off x="5754688" y="3035300"/>
            <a:ext cx="1944687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18÷3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3" name="TextBox 1"/>
          <p:cNvSpPr>
            <a:spLocks noChangeArrowheads="1"/>
          </p:cNvSpPr>
          <p:nvPr/>
        </p:nvSpPr>
        <p:spPr bwMode="auto">
          <a:xfrm>
            <a:off x="614363" y="3768725"/>
            <a:ext cx="8259762" cy="70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3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r>
              <a:rPr lang="zh-CN" altLang="en-US" sz="3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的因数有：  ，  ，  ，  ，  ，   。</a:t>
            </a:r>
            <a:endParaRPr lang="zh-CN" altLang="en-US" sz="3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4" name="TextBox 5"/>
          <p:cNvSpPr>
            <a:spLocks noChangeArrowheads="1"/>
          </p:cNvSpPr>
          <p:nvPr/>
        </p:nvSpPr>
        <p:spPr bwMode="auto">
          <a:xfrm>
            <a:off x="3257550" y="3860800"/>
            <a:ext cx="3619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5" name="TextBox 5"/>
          <p:cNvSpPr>
            <a:spLocks noChangeArrowheads="1"/>
          </p:cNvSpPr>
          <p:nvPr/>
        </p:nvSpPr>
        <p:spPr bwMode="auto">
          <a:xfrm>
            <a:off x="4251325" y="5862638"/>
            <a:ext cx="3857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6" name="TextBox 5"/>
          <p:cNvSpPr>
            <a:spLocks noChangeArrowheads="1"/>
          </p:cNvSpPr>
          <p:nvPr/>
        </p:nvSpPr>
        <p:spPr bwMode="auto">
          <a:xfrm>
            <a:off x="4856163" y="3860800"/>
            <a:ext cx="38576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7" name="TextBox 5"/>
          <p:cNvSpPr>
            <a:spLocks noChangeArrowheads="1"/>
          </p:cNvSpPr>
          <p:nvPr/>
        </p:nvSpPr>
        <p:spPr bwMode="auto">
          <a:xfrm>
            <a:off x="5529263" y="3860800"/>
            <a:ext cx="38576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8" name="TextBox 5"/>
          <p:cNvSpPr>
            <a:spLocks noChangeArrowheads="1"/>
          </p:cNvSpPr>
          <p:nvPr/>
        </p:nvSpPr>
        <p:spPr bwMode="auto">
          <a:xfrm>
            <a:off x="6200775" y="3860800"/>
            <a:ext cx="3857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09" name="TextBox 5"/>
          <p:cNvSpPr>
            <a:spLocks noChangeArrowheads="1"/>
          </p:cNvSpPr>
          <p:nvPr/>
        </p:nvSpPr>
        <p:spPr bwMode="auto">
          <a:xfrm>
            <a:off x="6940550" y="3860800"/>
            <a:ext cx="5857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210" name="组合 51"/>
          <p:cNvGrpSpPr/>
          <p:nvPr/>
        </p:nvGrpSpPr>
        <p:grpSpPr bwMode="auto">
          <a:xfrm>
            <a:off x="1450975" y="4468813"/>
            <a:ext cx="5849938" cy="903287"/>
            <a:chOff x="925264" y="1305052"/>
            <a:chExt cx="3436615" cy="903943"/>
          </a:xfrm>
        </p:grpSpPr>
        <p:pic>
          <p:nvPicPr>
            <p:cNvPr id="8211" name="Picture 45" descr="50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25264" y="1343139"/>
              <a:ext cx="551067" cy="865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12" name="AutoShape 27"/>
            <p:cNvSpPr>
              <a:spLocks noChangeArrowheads="1"/>
            </p:cNvSpPr>
            <p:nvPr/>
          </p:nvSpPr>
          <p:spPr bwMode="auto">
            <a:xfrm>
              <a:off x="1649891" y="1305052"/>
              <a:ext cx="2711988" cy="541730"/>
            </a:xfrm>
            <a:prstGeom prst="wedgeRoundRectCallout">
              <a:avLst>
                <a:gd name="adj1" fmla="val -58806"/>
                <a:gd name="adj2" fmla="val -3106"/>
                <a:gd name="adj3" fmla="val 16667"/>
              </a:avLst>
            </a:prstGeom>
            <a:solidFill>
              <a:srgbClr val="FFFFFF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defTabSz="457200" eaLnBrk="0" hangingPunct="0"/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哪两个整数相乘的积是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？</a:t>
              </a:r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79" name="文本框 22"/>
          <p:cNvSpPr/>
          <p:nvPr/>
        </p:nvSpPr>
        <p:spPr>
          <a:xfrm>
            <a:off x="1190625" y="5254625"/>
            <a:ext cx="2535238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1×18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0" name="文本框 22"/>
          <p:cNvSpPr/>
          <p:nvPr/>
        </p:nvSpPr>
        <p:spPr>
          <a:xfrm>
            <a:off x="3306763" y="5254625"/>
            <a:ext cx="1944687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2×9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1" name="文本框 22"/>
          <p:cNvSpPr/>
          <p:nvPr/>
        </p:nvSpPr>
        <p:spPr>
          <a:xfrm>
            <a:off x="5356225" y="5254625"/>
            <a:ext cx="1944688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3×6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6" name="TextBox 1"/>
          <p:cNvSpPr>
            <a:spLocks noChangeArrowheads="1"/>
          </p:cNvSpPr>
          <p:nvPr/>
        </p:nvSpPr>
        <p:spPr bwMode="auto">
          <a:xfrm>
            <a:off x="706438" y="5837238"/>
            <a:ext cx="8259762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3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r>
              <a:rPr lang="zh-CN" altLang="en-US" sz="36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的因数有：   ，  ，  ，  ，  ，   。</a:t>
            </a:r>
            <a:endParaRPr lang="zh-CN" altLang="en-US" sz="3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7" name="TextBox 5"/>
          <p:cNvSpPr>
            <a:spLocks noChangeArrowheads="1"/>
          </p:cNvSpPr>
          <p:nvPr/>
        </p:nvSpPr>
        <p:spPr bwMode="auto">
          <a:xfrm>
            <a:off x="3257550" y="5862638"/>
            <a:ext cx="3619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8" name="TextBox 5"/>
          <p:cNvSpPr>
            <a:spLocks noChangeArrowheads="1"/>
          </p:cNvSpPr>
          <p:nvPr/>
        </p:nvSpPr>
        <p:spPr bwMode="auto">
          <a:xfrm>
            <a:off x="4159250" y="3860800"/>
            <a:ext cx="3857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19" name="TextBox 5"/>
          <p:cNvSpPr>
            <a:spLocks noChangeArrowheads="1"/>
          </p:cNvSpPr>
          <p:nvPr/>
        </p:nvSpPr>
        <p:spPr bwMode="auto">
          <a:xfrm>
            <a:off x="4889500" y="5862638"/>
            <a:ext cx="3857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0" name="TextBox 5"/>
          <p:cNvSpPr>
            <a:spLocks noChangeArrowheads="1"/>
          </p:cNvSpPr>
          <p:nvPr/>
        </p:nvSpPr>
        <p:spPr bwMode="auto">
          <a:xfrm>
            <a:off x="5684838" y="5862638"/>
            <a:ext cx="38576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1" name="TextBox 5"/>
          <p:cNvSpPr>
            <a:spLocks noChangeArrowheads="1"/>
          </p:cNvSpPr>
          <p:nvPr/>
        </p:nvSpPr>
        <p:spPr bwMode="auto">
          <a:xfrm>
            <a:off x="6289675" y="5862638"/>
            <a:ext cx="3857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2" name="TextBox 5"/>
          <p:cNvSpPr>
            <a:spLocks noChangeArrowheads="1"/>
          </p:cNvSpPr>
          <p:nvPr/>
        </p:nvSpPr>
        <p:spPr bwMode="auto">
          <a:xfrm>
            <a:off x="7077075" y="5862638"/>
            <a:ext cx="5857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23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新知导入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3"/>
          <p:cNvGrpSpPr/>
          <p:nvPr/>
        </p:nvGrpSpPr>
        <p:grpSpPr bwMode="auto">
          <a:xfrm>
            <a:off x="681038" y="1266825"/>
            <a:ext cx="6551612" cy="892175"/>
            <a:chOff x="1072" y="1995"/>
            <a:chExt cx="10317" cy="1404"/>
          </a:xfrm>
        </p:grpSpPr>
        <p:sp>
          <p:nvSpPr>
            <p:cNvPr id="9219" name="燕尾形箭头 1"/>
            <p:cNvSpPr>
              <a:spLocks noChangeArrowheads="1"/>
            </p:cNvSpPr>
            <p:nvPr/>
          </p:nvSpPr>
          <p:spPr bwMode="auto">
            <a:xfrm>
              <a:off x="1072" y="1995"/>
              <a:ext cx="3435" cy="1404"/>
            </a:xfrm>
            <a:prstGeom prst="notchedRightArrow">
              <a:avLst>
                <a:gd name="adj1" fmla="val 50000"/>
                <a:gd name="adj2" fmla="val 49996"/>
              </a:avLst>
            </a:prstGeom>
            <a:solidFill>
              <a:srgbClr val="FFFF00"/>
            </a:solidFill>
            <a:ln w="12700" algn="ctr">
              <a:solidFill>
                <a:srgbClr val="2F528F"/>
              </a:solidFill>
              <a:miter lim="800000"/>
            </a:ln>
          </p:spPr>
          <p:txBody>
            <a:bodyPr anchor="ctr"/>
            <a:lstStyle/>
            <a:p>
              <a:pPr algn="ctr"/>
              <a:r>
                <a:rPr lang="en-US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练一练</a:t>
              </a:r>
              <a:endParaRPr lang="en-US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20" name="文本框 22"/>
            <p:cNvSpPr>
              <a:spLocks noChangeArrowheads="1"/>
            </p:cNvSpPr>
            <p:nvPr/>
          </p:nvSpPr>
          <p:spPr bwMode="auto">
            <a:xfrm>
              <a:off x="4751" y="2219"/>
              <a:ext cx="6638" cy="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的因数有哪些？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36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呢？</a:t>
              </a:r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21" name="组合 10"/>
          <p:cNvGrpSpPr/>
          <p:nvPr/>
        </p:nvGrpSpPr>
        <p:grpSpPr bwMode="auto">
          <a:xfrm>
            <a:off x="1095375" y="2159000"/>
            <a:ext cx="9064625" cy="565150"/>
            <a:chOff x="1430338" y="954088"/>
            <a:chExt cx="9064307" cy="565920"/>
          </a:xfrm>
        </p:grpSpPr>
        <p:sp>
          <p:nvSpPr>
            <p:cNvPr id="13329" name="文本框 22"/>
            <p:cNvSpPr/>
            <p:nvPr/>
          </p:nvSpPr>
          <p:spPr>
            <a:xfrm>
              <a:off x="1430338" y="954088"/>
              <a:ext cx="2198611" cy="5659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30÷1</a:t>
              </a:r>
              <a:r>
                <a:rPr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</a:t>
              </a:r>
              <a:endPara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30" name="文本框 22"/>
            <p:cNvSpPr/>
            <p:nvPr/>
          </p:nvSpPr>
          <p:spPr>
            <a:xfrm>
              <a:off x="3697208" y="954088"/>
              <a:ext cx="2198611" cy="5659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30÷2</a:t>
              </a:r>
              <a:r>
                <a:rPr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</a:t>
              </a:r>
              <a:endPara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31" name="文本框 22"/>
            <p:cNvSpPr/>
            <p:nvPr/>
          </p:nvSpPr>
          <p:spPr>
            <a:xfrm>
              <a:off x="6097424" y="954088"/>
              <a:ext cx="2198611" cy="5659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30÷3</a:t>
              </a:r>
              <a:r>
                <a:rPr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</a:t>
              </a:r>
              <a:endPara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32" name="文本框 22"/>
            <p:cNvSpPr/>
            <p:nvPr/>
          </p:nvSpPr>
          <p:spPr>
            <a:xfrm>
              <a:off x="8296035" y="954088"/>
              <a:ext cx="2198610" cy="56592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30÷5</a:t>
              </a:r>
              <a:r>
                <a:rPr lang="zh-CN" altLang="en-US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</a:t>
              </a:r>
              <a:endPara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26" name="文本框 22"/>
          <p:cNvSpPr>
            <a:spLocks noChangeArrowheads="1"/>
          </p:cNvSpPr>
          <p:nvPr/>
        </p:nvSpPr>
        <p:spPr bwMode="auto">
          <a:xfrm>
            <a:off x="681038" y="2767013"/>
            <a:ext cx="7118350" cy="565150"/>
          </a:xfrm>
          <a:prstGeom prst="rect">
            <a:avLst/>
          </a:prstGeom>
          <a:solidFill>
            <a:srgbClr val="FFF2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的因数有：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227" name="组合 2"/>
          <p:cNvGrpSpPr/>
          <p:nvPr/>
        </p:nvGrpSpPr>
        <p:grpSpPr bwMode="auto">
          <a:xfrm>
            <a:off x="960438" y="3478213"/>
            <a:ext cx="10696575" cy="566737"/>
            <a:chOff x="5229225" y="962345"/>
            <a:chExt cx="10696575" cy="566468"/>
          </a:xfrm>
        </p:grpSpPr>
        <p:sp>
          <p:nvSpPr>
            <p:cNvPr id="13324" name="文本框 22"/>
            <p:cNvSpPr/>
            <p:nvPr/>
          </p:nvSpPr>
          <p:spPr>
            <a:xfrm>
              <a:off x="5229225" y="962345"/>
              <a:ext cx="2114550" cy="5664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36÷1</a:t>
              </a:r>
              <a:r>
                <a:rPr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36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25" name="文本框 22"/>
            <p:cNvSpPr/>
            <p:nvPr/>
          </p:nvSpPr>
          <p:spPr>
            <a:xfrm>
              <a:off x="7410450" y="962345"/>
              <a:ext cx="2114550" cy="5664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36÷2</a:t>
              </a:r>
              <a:r>
                <a:rPr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26" name="文本框 22"/>
            <p:cNvSpPr/>
            <p:nvPr/>
          </p:nvSpPr>
          <p:spPr>
            <a:xfrm>
              <a:off x="9639300" y="962345"/>
              <a:ext cx="2114550" cy="5664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>
                <a:lnSpc>
                  <a:spcPct val="120000"/>
                </a:lnSpc>
              </a:pP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36÷3</a:t>
              </a:r>
              <a:r>
                <a:rPr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12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27" name="文本框 22"/>
            <p:cNvSpPr/>
            <p:nvPr/>
          </p:nvSpPr>
          <p:spPr>
            <a:xfrm>
              <a:off x="11934825" y="962345"/>
              <a:ext cx="2114550" cy="5664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36÷4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28" name="文本框 22"/>
            <p:cNvSpPr/>
            <p:nvPr/>
          </p:nvSpPr>
          <p:spPr>
            <a:xfrm>
              <a:off x="13811250" y="962345"/>
              <a:ext cx="2114550" cy="56646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36÷6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318" name="矩形: 圆角 17"/>
          <p:cNvSpPr/>
          <p:nvPr/>
        </p:nvSpPr>
        <p:spPr>
          <a:xfrm>
            <a:off x="9471025" y="3532188"/>
            <a:ext cx="2089150" cy="554037"/>
          </a:xfrm>
          <a:prstGeom prst="round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defTabSz="457200" eaLnBrk="0" hangingPunct="0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234" name="Group 24"/>
          <p:cNvGrpSpPr/>
          <p:nvPr/>
        </p:nvGrpSpPr>
        <p:grpSpPr bwMode="auto">
          <a:xfrm>
            <a:off x="2157413" y="4265613"/>
            <a:ext cx="5803900" cy="1439862"/>
            <a:chOff x="1791" y="1117"/>
            <a:chExt cx="3656" cy="907"/>
          </a:xfrm>
        </p:grpSpPr>
        <p:pic>
          <p:nvPicPr>
            <p:cNvPr id="9235" name="Picture 20" descr="P44教师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635" y="1117"/>
              <a:ext cx="812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6" name="AutoShape 27"/>
            <p:cNvSpPr>
              <a:spLocks noChangeArrowheads="1"/>
            </p:cNvSpPr>
            <p:nvPr/>
          </p:nvSpPr>
          <p:spPr bwMode="auto">
            <a:xfrm>
              <a:off x="1791" y="1117"/>
              <a:ext cx="2767" cy="827"/>
            </a:xfrm>
            <a:prstGeom prst="wedgeRoundRectCallout">
              <a:avLst>
                <a:gd name="adj1" fmla="val 60912"/>
                <a:gd name="adj2" fmla="val -18366"/>
                <a:gd name="adj3" fmla="val 16667"/>
              </a:avLst>
            </a:prstGeom>
            <a:solidFill>
              <a:srgbClr val="FFFFFF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像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36÷6</a:t>
              </a:r>
              <a:r>
                <a:rPr lang="zh-CN" altLang="en-US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这样除数和商都是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，只写一个。</a:t>
              </a:r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237" name="文本框 22"/>
          <p:cNvSpPr>
            <a:spLocks noChangeArrowheads="1"/>
          </p:cNvSpPr>
          <p:nvPr/>
        </p:nvSpPr>
        <p:spPr bwMode="auto">
          <a:xfrm>
            <a:off x="781050" y="5878513"/>
            <a:ext cx="8253413" cy="565150"/>
          </a:xfrm>
          <a:prstGeom prst="rect">
            <a:avLst/>
          </a:prstGeom>
          <a:solidFill>
            <a:srgbClr val="FFF2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>
              <a:lnSpc>
                <a:spcPct val="120000"/>
              </a:lnSpc>
            </a:pP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36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的因数有：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36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238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2"/>
          <p:cNvSpPr>
            <a:spLocks noChangeArrowheads="1"/>
          </p:cNvSpPr>
          <p:nvPr/>
        </p:nvSpPr>
        <p:spPr bwMode="auto">
          <a:xfrm>
            <a:off x="2139950" y="1495425"/>
            <a:ext cx="67722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的因数有：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3" name="文本框 22"/>
          <p:cNvSpPr>
            <a:spLocks noChangeArrowheads="1"/>
          </p:cNvSpPr>
          <p:nvPr/>
        </p:nvSpPr>
        <p:spPr bwMode="auto">
          <a:xfrm>
            <a:off x="2139950" y="2109788"/>
            <a:ext cx="8440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30的因数有：1，2，3，5，6，10，15，30。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4" name="文本框 22"/>
          <p:cNvSpPr>
            <a:spLocks noChangeArrowheads="1"/>
          </p:cNvSpPr>
          <p:nvPr/>
        </p:nvSpPr>
        <p:spPr bwMode="auto">
          <a:xfrm>
            <a:off x="2139950" y="2692400"/>
            <a:ext cx="89328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36的因数有：1，2，3，4，6，9，12，18，36。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365" name="思想气泡: 云 16"/>
          <p:cNvSpPr/>
          <p:nvPr/>
        </p:nvSpPr>
        <p:spPr>
          <a:xfrm>
            <a:off x="7642225" y="658813"/>
            <a:ext cx="4044950" cy="1368425"/>
          </a:xfrm>
          <a:prstGeom prst="cloudCallout">
            <a:avLst/>
          </a:prstGeom>
          <a:solidFill>
            <a:srgbClr val="FFFFCC"/>
          </a:solidFill>
          <a:ln w="12700" cap="flat" cmpd="sng" algn="ctr">
            <a:solidFill>
              <a:srgbClr val="FFFFCC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anchor="ctr"/>
          <a:lstStyle/>
          <a:p>
            <a:pPr algn="ctr" defTabSz="457200" eaLnBrk="0" hangingPunct="0"/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在找因数的过程中，你发现了什么？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6" name="TextBox 2"/>
          <p:cNvSpPr>
            <a:spLocks noChangeArrowheads="1"/>
          </p:cNvSpPr>
          <p:nvPr/>
        </p:nvSpPr>
        <p:spPr bwMode="auto">
          <a:xfrm>
            <a:off x="2139950" y="3213100"/>
            <a:ext cx="844073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5B9BD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18的最小因数是（     ），最大因数是（     ）</a:t>
            </a:r>
            <a:endParaRPr lang="en-US" altLang="zh-CN" sz="2800">
              <a:solidFill>
                <a:srgbClr val="5B9BD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7" name="TextBox 2"/>
          <p:cNvSpPr>
            <a:spLocks noChangeArrowheads="1"/>
          </p:cNvSpPr>
          <p:nvPr/>
        </p:nvSpPr>
        <p:spPr bwMode="auto">
          <a:xfrm>
            <a:off x="2139950" y="3721100"/>
            <a:ext cx="844073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5B9BD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30的最小因数是（     ），最大因数是（     ）</a:t>
            </a:r>
            <a:endParaRPr lang="en-US" altLang="zh-CN" sz="2800">
              <a:solidFill>
                <a:srgbClr val="5B9BD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8" name="TextBox 2"/>
          <p:cNvSpPr>
            <a:spLocks noChangeArrowheads="1"/>
          </p:cNvSpPr>
          <p:nvPr/>
        </p:nvSpPr>
        <p:spPr bwMode="auto">
          <a:xfrm>
            <a:off x="2182813" y="4243388"/>
            <a:ext cx="84407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5B9BD5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36的最小因数是（     ），最大因数是（     ）</a:t>
            </a:r>
            <a:endParaRPr lang="en-US" altLang="zh-CN" sz="2800">
              <a:solidFill>
                <a:srgbClr val="5B9BD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9" name="文本框 10"/>
          <p:cNvSpPr>
            <a:spLocks noChangeArrowheads="1"/>
          </p:cNvSpPr>
          <p:nvPr/>
        </p:nvSpPr>
        <p:spPr bwMode="auto">
          <a:xfrm>
            <a:off x="5202238" y="3211513"/>
            <a:ext cx="6492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0" name="文本框 1"/>
          <p:cNvSpPr>
            <a:spLocks noChangeArrowheads="1"/>
          </p:cNvSpPr>
          <p:nvPr/>
        </p:nvSpPr>
        <p:spPr bwMode="auto">
          <a:xfrm>
            <a:off x="8399040" y="3167063"/>
            <a:ext cx="6492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1" name="文本框 4"/>
          <p:cNvSpPr>
            <a:spLocks noChangeArrowheads="1"/>
          </p:cNvSpPr>
          <p:nvPr/>
        </p:nvSpPr>
        <p:spPr bwMode="auto">
          <a:xfrm>
            <a:off x="5241925" y="3721100"/>
            <a:ext cx="6492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2" name="文本框 5"/>
          <p:cNvSpPr>
            <a:spLocks noChangeArrowheads="1"/>
          </p:cNvSpPr>
          <p:nvPr/>
        </p:nvSpPr>
        <p:spPr bwMode="auto">
          <a:xfrm>
            <a:off x="8399040" y="3689350"/>
            <a:ext cx="6492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3" name="文本框 6"/>
          <p:cNvSpPr>
            <a:spLocks noChangeArrowheads="1"/>
          </p:cNvSpPr>
          <p:nvPr/>
        </p:nvSpPr>
        <p:spPr bwMode="auto">
          <a:xfrm>
            <a:off x="5241925" y="4256088"/>
            <a:ext cx="6492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4" name="文本框 7"/>
          <p:cNvSpPr>
            <a:spLocks noChangeArrowheads="1"/>
          </p:cNvSpPr>
          <p:nvPr/>
        </p:nvSpPr>
        <p:spPr bwMode="auto">
          <a:xfrm>
            <a:off x="8399040" y="4256088"/>
            <a:ext cx="6492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36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5" name="AutoShape 27"/>
          <p:cNvSpPr>
            <a:spLocks noChangeArrowheads="1"/>
          </p:cNvSpPr>
          <p:nvPr/>
        </p:nvSpPr>
        <p:spPr bwMode="auto">
          <a:xfrm>
            <a:off x="1263650" y="4819650"/>
            <a:ext cx="9663113" cy="603250"/>
          </a:xfrm>
          <a:prstGeom prst="wedgeRoundRectCallout">
            <a:avLst>
              <a:gd name="adj1" fmla="val -49296"/>
              <a:gd name="adj2" fmla="val -77472"/>
              <a:gd name="adj3" fmla="val 16667"/>
            </a:avLst>
          </a:prstGeom>
          <a:solidFill>
            <a:srgbClr val="FFFFFF"/>
          </a:solidFill>
          <a:ln w="19050" algn="ctr">
            <a:solidFill>
              <a:srgbClr val="3399FF"/>
            </a:solidFill>
            <a:miter lim="800000"/>
          </a:ln>
        </p:spPr>
        <p:txBody>
          <a:bodyPr/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一个数最小的因数是（      ），最大的因数是（                 ）。</a:t>
            </a:r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6" name="文本框 9"/>
          <p:cNvSpPr>
            <a:spLocks noChangeArrowheads="1"/>
          </p:cNvSpPr>
          <p:nvPr/>
        </p:nvSpPr>
        <p:spPr bwMode="auto">
          <a:xfrm>
            <a:off x="4933950" y="4859338"/>
            <a:ext cx="64928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7" name="文本框 11"/>
          <p:cNvSpPr>
            <a:spLocks noChangeArrowheads="1"/>
          </p:cNvSpPr>
          <p:nvPr/>
        </p:nvSpPr>
        <p:spPr bwMode="auto">
          <a:xfrm>
            <a:off x="8848725" y="4819650"/>
            <a:ext cx="1298575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它本身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8" name="AutoShape 27"/>
          <p:cNvSpPr>
            <a:spLocks noChangeArrowheads="1"/>
          </p:cNvSpPr>
          <p:nvPr/>
        </p:nvSpPr>
        <p:spPr bwMode="auto">
          <a:xfrm>
            <a:off x="1336675" y="5546725"/>
            <a:ext cx="9286875" cy="946150"/>
          </a:xfrm>
          <a:prstGeom prst="wedgeRoundRectCallout">
            <a:avLst>
              <a:gd name="adj1" fmla="val 49528"/>
              <a:gd name="adj2" fmla="val -12106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因数是成对出现的，所以一般都是双数个，但是像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 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这样的数除外。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59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6"/>
          <p:cNvGrpSpPr/>
          <p:nvPr/>
        </p:nvGrpSpPr>
        <p:grpSpPr bwMode="auto">
          <a:xfrm>
            <a:off x="1343025" y="1343025"/>
            <a:ext cx="3924300" cy="765175"/>
            <a:chOff x="1300" y="2134"/>
            <a:chExt cx="6179" cy="1207"/>
          </a:xfrm>
        </p:grpSpPr>
        <p:pic>
          <p:nvPicPr>
            <p:cNvPr id="11267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00" y="2134"/>
              <a:ext cx="1582" cy="1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68" name="TextBox 4"/>
            <p:cNvSpPr>
              <a:spLocks noChangeArrowheads="1"/>
            </p:cNvSpPr>
            <p:nvPr/>
          </p:nvSpPr>
          <p:spPr bwMode="auto">
            <a:xfrm>
              <a:off x="2882" y="2244"/>
              <a:ext cx="4597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的倍数有哪些？</a:t>
              </a:r>
              <a:endPara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269" name="组合 8"/>
          <p:cNvGrpSpPr/>
          <p:nvPr/>
        </p:nvGrpSpPr>
        <p:grpSpPr bwMode="auto">
          <a:xfrm>
            <a:off x="1477963" y="1343025"/>
            <a:ext cx="9078912" cy="1412875"/>
            <a:chOff x="1513" y="2135"/>
            <a:chExt cx="14297" cy="2226"/>
          </a:xfrm>
        </p:grpSpPr>
        <p:sp>
          <p:nvSpPr>
            <p:cNvPr id="11270" name="AutoShape 27"/>
            <p:cNvSpPr>
              <a:spLocks noChangeArrowheads="1"/>
            </p:cNvSpPr>
            <p:nvPr/>
          </p:nvSpPr>
          <p:spPr bwMode="auto">
            <a:xfrm>
              <a:off x="1513" y="3342"/>
              <a:ext cx="10351" cy="928"/>
            </a:xfrm>
            <a:prstGeom prst="wedgeRoundRectCallout">
              <a:avLst>
                <a:gd name="adj1" fmla="val 63370"/>
                <a:gd name="adj2" fmla="val -11208"/>
                <a:gd name="adj3" fmla="val 16667"/>
              </a:avLst>
            </a:prstGeom>
            <a:solidFill>
              <a:srgbClr val="FFFFFF"/>
            </a:solidFill>
            <a:ln w="19050" algn="ctr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我用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分别乘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、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、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3……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求出</a:t>
              </a: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的倍数。</a:t>
              </a:r>
              <a:endPara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11271" name="Picture 15" descr="男天使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410" y="2134"/>
              <a:ext cx="2399" cy="22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2" name="文本框 72"/>
          <p:cNvSpPr/>
          <p:nvPr/>
        </p:nvSpPr>
        <p:spPr>
          <a:xfrm>
            <a:off x="1003300" y="2682875"/>
            <a:ext cx="1919288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2×1＝2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3" name="文本框 72"/>
          <p:cNvSpPr/>
          <p:nvPr/>
        </p:nvSpPr>
        <p:spPr>
          <a:xfrm>
            <a:off x="2722563" y="2682875"/>
            <a:ext cx="1920875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2×2＝4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4" name="文本框 72"/>
          <p:cNvSpPr/>
          <p:nvPr/>
        </p:nvSpPr>
        <p:spPr>
          <a:xfrm>
            <a:off x="1003300" y="3381375"/>
            <a:ext cx="1919288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2×3＝6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5" name="文本框 72"/>
          <p:cNvSpPr/>
          <p:nvPr/>
        </p:nvSpPr>
        <p:spPr>
          <a:xfrm>
            <a:off x="2722563" y="3381375"/>
            <a:ext cx="1920875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2×4＝8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6" name="文本框 72"/>
          <p:cNvSpPr/>
          <p:nvPr/>
        </p:nvSpPr>
        <p:spPr>
          <a:xfrm>
            <a:off x="885825" y="4146550"/>
            <a:ext cx="1919288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1437005" indent="-1437005" eaLnBrk="1" hangingPunct="1">
              <a:lnSpc>
                <a:spcPct val="120000"/>
              </a:lnSpc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2×5＝10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7" name="文本框 72"/>
          <p:cNvSpPr/>
          <p:nvPr/>
        </p:nvSpPr>
        <p:spPr>
          <a:xfrm>
            <a:off x="2722563" y="4146550"/>
            <a:ext cx="1920875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1437005" indent="-1437005" eaLnBrk="1" hangingPunct="1">
              <a:lnSpc>
                <a:spcPct val="120000"/>
              </a:lnSpc>
            </a:pPr>
            <a:r>
              <a:rPr lang="en-US" altLang="zh-CN" sz="28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2×6＝12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418" name="文本框 72"/>
          <p:cNvSpPr/>
          <p:nvPr/>
        </p:nvSpPr>
        <p:spPr>
          <a:xfrm>
            <a:off x="2095500" y="4848225"/>
            <a:ext cx="1379538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……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279" name="组合 17"/>
          <p:cNvGrpSpPr/>
          <p:nvPr/>
        </p:nvGrpSpPr>
        <p:grpSpPr bwMode="auto">
          <a:xfrm>
            <a:off x="5700713" y="2757488"/>
            <a:ext cx="2506662" cy="2281237"/>
            <a:chOff x="5714500" y="2435721"/>
            <a:chExt cx="2505959" cy="2281840"/>
          </a:xfrm>
        </p:grpSpPr>
        <p:sp>
          <p:nvSpPr>
            <p:cNvPr id="17426" name="TextBox 33"/>
            <p:cNvSpPr/>
            <p:nvPr/>
          </p:nvSpPr>
          <p:spPr>
            <a:xfrm>
              <a:off x="5714500" y="3118526"/>
              <a:ext cx="2505959" cy="159903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2，4，____，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____，____，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____，……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81" name="TextBox 27"/>
            <p:cNvSpPr>
              <a:spLocks noChangeArrowheads="1"/>
            </p:cNvSpPr>
            <p:nvPr/>
          </p:nvSpPr>
          <p:spPr bwMode="auto">
            <a:xfrm>
              <a:off x="5992645" y="2435721"/>
              <a:ext cx="1483184" cy="565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2的倍数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82" name="TextBox 28"/>
          <p:cNvSpPr>
            <a:spLocks noChangeArrowheads="1"/>
          </p:cNvSpPr>
          <p:nvPr/>
        </p:nvSpPr>
        <p:spPr bwMode="auto">
          <a:xfrm>
            <a:off x="7042150" y="3417888"/>
            <a:ext cx="3857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3" name="TextBox 28"/>
          <p:cNvSpPr>
            <a:spLocks noChangeArrowheads="1"/>
          </p:cNvSpPr>
          <p:nvPr/>
        </p:nvSpPr>
        <p:spPr bwMode="auto">
          <a:xfrm>
            <a:off x="7042150" y="3900488"/>
            <a:ext cx="5857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4" name="TextBox 28"/>
          <p:cNvSpPr>
            <a:spLocks noChangeArrowheads="1"/>
          </p:cNvSpPr>
          <p:nvPr/>
        </p:nvSpPr>
        <p:spPr bwMode="auto">
          <a:xfrm>
            <a:off x="5978525" y="3900488"/>
            <a:ext cx="385763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5" name="TextBox 28"/>
          <p:cNvSpPr>
            <a:spLocks noChangeArrowheads="1"/>
          </p:cNvSpPr>
          <p:nvPr/>
        </p:nvSpPr>
        <p:spPr bwMode="auto">
          <a:xfrm>
            <a:off x="6042025" y="4437063"/>
            <a:ext cx="58578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6" name="文本框 22"/>
          <p:cNvSpPr>
            <a:spLocks noChangeArrowheads="1"/>
          </p:cNvSpPr>
          <p:nvPr/>
        </p:nvSpPr>
        <p:spPr bwMode="auto">
          <a:xfrm>
            <a:off x="1182688" y="5530850"/>
            <a:ext cx="473551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457200" eaLnBrk="0" hangingPunct="0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的倍数有哪些？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呢？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87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新知讲解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3"/>
          <p:cNvGrpSpPr/>
          <p:nvPr/>
        </p:nvGrpSpPr>
        <p:grpSpPr bwMode="auto">
          <a:xfrm>
            <a:off x="1060450" y="1266825"/>
            <a:ext cx="10766425" cy="565150"/>
            <a:chOff x="1692275" y="931863"/>
            <a:chExt cx="10766425" cy="565728"/>
          </a:xfrm>
        </p:grpSpPr>
        <p:sp>
          <p:nvSpPr>
            <p:cNvPr id="19477" name="文本框 72"/>
            <p:cNvSpPr/>
            <p:nvPr/>
          </p:nvSpPr>
          <p:spPr>
            <a:xfrm>
              <a:off x="1692275" y="931863"/>
              <a:ext cx="2012950" cy="5657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 defTabSz="457200" eaLnBrk="0" hangingPunct="0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3×1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8" name="文本框 72"/>
            <p:cNvSpPr/>
            <p:nvPr/>
          </p:nvSpPr>
          <p:spPr>
            <a:xfrm>
              <a:off x="3427413" y="931863"/>
              <a:ext cx="2012950" cy="5657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 defTabSz="457200" eaLnBrk="0" hangingPunct="0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3×2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9" name="文本框 72"/>
            <p:cNvSpPr/>
            <p:nvPr/>
          </p:nvSpPr>
          <p:spPr>
            <a:xfrm>
              <a:off x="5140325" y="931863"/>
              <a:ext cx="2012950" cy="5657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 defTabSz="457200" eaLnBrk="0" hangingPunct="0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3×3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0" name="文本框 72"/>
            <p:cNvSpPr/>
            <p:nvPr/>
          </p:nvSpPr>
          <p:spPr>
            <a:xfrm>
              <a:off x="6911975" y="931863"/>
              <a:ext cx="2012950" cy="5657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 defTabSz="457200" eaLnBrk="0" hangingPunct="0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3×4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12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1" name="文本框 72"/>
            <p:cNvSpPr/>
            <p:nvPr/>
          </p:nvSpPr>
          <p:spPr>
            <a:xfrm>
              <a:off x="8702675" y="931863"/>
              <a:ext cx="2012950" cy="5657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 defTabSz="457200" eaLnBrk="0" hangingPunct="0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3×5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82" name="文本框 72"/>
            <p:cNvSpPr/>
            <p:nvPr/>
          </p:nvSpPr>
          <p:spPr>
            <a:xfrm>
              <a:off x="10445750" y="931863"/>
              <a:ext cx="2012950" cy="5657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 defTabSz="457200" eaLnBrk="0" hangingPunct="0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……</a:t>
              </a:r>
              <a:endPara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459" name="文本框 22"/>
          <p:cNvSpPr/>
          <p:nvPr/>
        </p:nvSpPr>
        <p:spPr>
          <a:xfrm>
            <a:off x="1081088" y="1792288"/>
            <a:ext cx="5199062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defTabSz="457200" eaLnBrk="0" hangingPunct="0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3,6,9,12,15,…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298" name="组合 12"/>
          <p:cNvGrpSpPr/>
          <p:nvPr/>
        </p:nvGrpSpPr>
        <p:grpSpPr bwMode="auto">
          <a:xfrm>
            <a:off x="960438" y="2400300"/>
            <a:ext cx="10707687" cy="565150"/>
            <a:chOff x="961535" y="2628972"/>
            <a:chExt cx="10707370" cy="566046"/>
          </a:xfrm>
        </p:grpSpPr>
        <p:sp>
          <p:nvSpPr>
            <p:cNvPr id="19471" name="文本框 72"/>
            <p:cNvSpPr/>
            <p:nvPr/>
          </p:nvSpPr>
          <p:spPr>
            <a:xfrm>
              <a:off x="961535" y="2628972"/>
              <a:ext cx="1854145" cy="5660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5×1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2" name="文本框 72"/>
            <p:cNvSpPr/>
            <p:nvPr/>
          </p:nvSpPr>
          <p:spPr>
            <a:xfrm>
              <a:off x="2815680" y="2628972"/>
              <a:ext cx="1854145" cy="5660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5×2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3" name="文本框 72"/>
            <p:cNvSpPr/>
            <p:nvPr/>
          </p:nvSpPr>
          <p:spPr>
            <a:xfrm>
              <a:off x="4669825" y="2628972"/>
              <a:ext cx="1854145" cy="5660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5×3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4" name="文本框 72"/>
            <p:cNvSpPr/>
            <p:nvPr/>
          </p:nvSpPr>
          <p:spPr>
            <a:xfrm>
              <a:off x="6360462" y="2628972"/>
              <a:ext cx="1854145" cy="5660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5×4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5" name="文本框 72"/>
            <p:cNvSpPr/>
            <p:nvPr/>
          </p:nvSpPr>
          <p:spPr>
            <a:xfrm>
              <a:off x="8151109" y="2628972"/>
              <a:ext cx="1854145" cy="5660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5×5</a:t>
              </a:r>
              <a:r>
                <a:rPr lang="zh-CN" altLang="en-US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＝</a:t>
              </a:r>
              <a:r>
                <a:rPr lang="en-US" altLang="zh-CN" sz="280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25</a:t>
              </a:r>
              <a:endPara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6" name="文本框 72"/>
            <p:cNvSpPr/>
            <p:nvPr/>
          </p:nvSpPr>
          <p:spPr>
            <a:xfrm>
              <a:off x="9814760" y="2628972"/>
              <a:ext cx="1854145" cy="5660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/>
            <a:p>
              <a:pPr marL="1437005" indent="-1437005">
                <a:lnSpc>
                  <a:spcPct val="120000"/>
                </a:lnSpc>
              </a:pPr>
              <a:r>
                <a:rPr lang="en-US" altLang="zh-CN" sz="28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……</a:t>
              </a:r>
              <a:endPara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461" name="文本框 22"/>
          <p:cNvSpPr/>
          <p:nvPr/>
        </p:nvSpPr>
        <p:spPr>
          <a:xfrm>
            <a:off x="960438" y="2919413"/>
            <a:ext cx="5559425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defTabSz="457200" eaLnBrk="0" hangingPunct="0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5,10,15,20,25,…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306" name="组合 13"/>
          <p:cNvGrpSpPr/>
          <p:nvPr/>
        </p:nvGrpSpPr>
        <p:grpSpPr bwMode="auto">
          <a:xfrm>
            <a:off x="711200" y="3459163"/>
            <a:ext cx="1033463" cy="671512"/>
            <a:chOff x="1333" y="4931"/>
            <a:chExt cx="1627" cy="1057"/>
          </a:xfrm>
        </p:grpSpPr>
        <p:sp>
          <p:nvSpPr>
            <p:cNvPr id="19469" name="矩形 1"/>
            <p:cNvSpPr/>
            <p:nvPr/>
          </p:nvSpPr>
          <p:spPr>
            <a:xfrm>
              <a:off x="1333" y="4931"/>
              <a:ext cx="850" cy="85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457200" eaLnBrk="0" hangingPunct="0"/>
              <a:r>
                <a: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观</a:t>
              </a:r>
              <a:endParaRPr lang="en-US" altLang="en-US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70" name="矩形 4"/>
            <p:cNvSpPr/>
            <p:nvPr/>
          </p:nvSpPr>
          <p:spPr>
            <a:xfrm>
              <a:off x="2110" y="5138"/>
              <a:ext cx="850" cy="850"/>
            </a:xfrm>
            <a:prstGeom prst="rect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 defTabSz="457200" eaLnBrk="0" hangingPunct="0"/>
              <a:r>
                <a:rPr lang="en-US" altLang="en-US" sz="3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察</a:t>
              </a:r>
              <a:endParaRPr lang="en-US" altLang="en-US" sz="3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463" name="文本框 72"/>
          <p:cNvSpPr/>
          <p:nvPr/>
        </p:nvSpPr>
        <p:spPr>
          <a:xfrm>
            <a:off x="1897063" y="3590925"/>
            <a:ext cx="5397500" cy="520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的倍数有：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4" name="文本框 22"/>
          <p:cNvSpPr/>
          <p:nvPr/>
        </p:nvSpPr>
        <p:spPr>
          <a:xfrm>
            <a:off x="1897063" y="4111625"/>
            <a:ext cx="66246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3的倍数有：3，6，9，12，15，…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5" name="文本框 22"/>
          <p:cNvSpPr/>
          <p:nvPr/>
        </p:nvSpPr>
        <p:spPr>
          <a:xfrm>
            <a:off x="1897063" y="4600575"/>
            <a:ext cx="69119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5的倍数有：5，10，15，20，25，…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312" name="AutoShape 27"/>
          <p:cNvSpPr>
            <a:spLocks noChangeArrowheads="1"/>
          </p:cNvSpPr>
          <p:nvPr/>
        </p:nvSpPr>
        <p:spPr bwMode="auto">
          <a:xfrm>
            <a:off x="8213725" y="3279775"/>
            <a:ext cx="2314575" cy="1663700"/>
          </a:xfrm>
          <a:prstGeom prst="wedgeRoundRectCallout">
            <a:avLst>
              <a:gd name="adj1" fmla="val 61231"/>
              <a:gd name="adj2" fmla="val -13769"/>
              <a:gd name="adj3" fmla="val 16667"/>
            </a:avLst>
          </a:prstGeom>
          <a:solidFill>
            <a:srgbClr val="FFFFFF"/>
          </a:solidFill>
          <a:ln w="19050" algn="ctr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在找倍数的过程中你发现了什么？</a:t>
            </a:r>
            <a:endParaRPr lang="zh-CN" altLang="en-US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313" name="Picture 30" descr="P44教师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537825" y="3743325"/>
            <a:ext cx="12890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4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新知讲解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5"/>
          <p:cNvSpPr/>
          <p:nvPr/>
        </p:nvSpPr>
        <p:spPr>
          <a:xfrm>
            <a:off x="666750" y="1266825"/>
            <a:ext cx="2201863" cy="5238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pPr algn="ctr" defTabSz="457200" eaLnBrk="0" hangingPunct="0"/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、猜数字！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5" name="文本框 22"/>
          <p:cNvSpPr>
            <a:spLocks noChangeArrowheads="1"/>
          </p:cNvSpPr>
          <p:nvPr/>
        </p:nvSpPr>
        <p:spPr bwMode="auto">
          <a:xfrm>
            <a:off x="768350" y="1693863"/>
            <a:ext cx="103505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）这是个既特殊又奇妙的数字，非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的自然数都是它的倍数，它只有一个因数。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6" name="文本框 22"/>
          <p:cNvSpPr>
            <a:spLocks noChangeArrowheads="1"/>
          </p:cNvSpPr>
          <p:nvPr/>
        </p:nvSpPr>
        <p:spPr bwMode="auto">
          <a:xfrm>
            <a:off x="882650" y="2817813"/>
            <a:ext cx="876935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）我是一个不大于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的自然数，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和</a:t>
            </a:r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都是我的因数。</a:t>
            </a:r>
            <a:endParaRPr lang="zh-CN" altLang="en-US" sz="2800" dirty="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7" name="文本框 22"/>
          <p:cNvSpPr>
            <a:spLocks noChangeArrowheads="1"/>
          </p:cNvSpPr>
          <p:nvPr/>
        </p:nvSpPr>
        <p:spPr bwMode="auto">
          <a:xfrm>
            <a:off x="4892675" y="2209800"/>
            <a:ext cx="24066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这个数字是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8" name="文本框 22"/>
          <p:cNvSpPr>
            <a:spLocks noChangeArrowheads="1"/>
          </p:cNvSpPr>
          <p:nvPr/>
        </p:nvSpPr>
        <p:spPr bwMode="auto">
          <a:xfrm>
            <a:off x="4829175" y="3425825"/>
            <a:ext cx="24066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这个数字是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19" name="文本框 22"/>
          <p:cNvSpPr>
            <a:spLocks noChangeArrowheads="1"/>
          </p:cNvSpPr>
          <p:nvPr/>
        </p:nvSpPr>
        <p:spPr bwMode="auto">
          <a:xfrm>
            <a:off x="960438" y="4033838"/>
            <a:ext cx="652145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）我只有三个因数，其中一个数是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0" name="文本框 22"/>
          <p:cNvSpPr>
            <a:spLocks noChangeArrowheads="1"/>
          </p:cNvSpPr>
          <p:nvPr/>
        </p:nvSpPr>
        <p:spPr bwMode="auto">
          <a:xfrm>
            <a:off x="7413625" y="4033838"/>
            <a:ext cx="24066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这个数字是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49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1" name="文本框 22"/>
          <p:cNvSpPr>
            <a:spLocks noChangeArrowheads="1"/>
          </p:cNvSpPr>
          <p:nvPr/>
        </p:nvSpPr>
        <p:spPr bwMode="auto">
          <a:xfrm>
            <a:off x="960438" y="4789488"/>
            <a:ext cx="777875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）有一个数，它的最大因数是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2" name="文本框 22"/>
          <p:cNvSpPr>
            <a:spLocks noChangeArrowheads="1"/>
          </p:cNvSpPr>
          <p:nvPr/>
        </p:nvSpPr>
        <p:spPr bwMode="auto">
          <a:xfrm>
            <a:off x="6902450" y="4789488"/>
            <a:ext cx="24066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这个数字是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3" name="文本框 22"/>
          <p:cNvSpPr>
            <a:spLocks noChangeArrowheads="1"/>
          </p:cNvSpPr>
          <p:nvPr/>
        </p:nvSpPr>
        <p:spPr bwMode="auto">
          <a:xfrm>
            <a:off x="984250" y="5592763"/>
            <a:ext cx="6007100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）有一个数，它的最小倍数是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4" name="文本框 22"/>
          <p:cNvSpPr>
            <a:spLocks noChangeArrowheads="1"/>
          </p:cNvSpPr>
          <p:nvPr/>
        </p:nvSpPr>
        <p:spPr bwMode="auto">
          <a:xfrm>
            <a:off x="6991350" y="5516563"/>
            <a:ext cx="240665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这个数字是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25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7"/>
          <p:cNvSpPr>
            <a:spLocks noChangeArrowheads="1"/>
          </p:cNvSpPr>
          <p:nvPr/>
        </p:nvSpPr>
        <p:spPr bwMode="auto">
          <a:xfrm>
            <a:off x="1203325" y="1355725"/>
            <a:ext cx="6769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、写出下面各数的倍数（各写出</a:t>
            </a: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个）。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39" name="文本框 37"/>
          <p:cNvSpPr>
            <a:spLocks noChangeArrowheads="1"/>
          </p:cNvSpPr>
          <p:nvPr/>
        </p:nvSpPr>
        <p:spPr bwMode="auto">
          <a:xfrm>
            <a:off x="1360488" y="1963738"/>
            <a:ext cx="88360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8       11       10        7        9        12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6" name="文本框 22"/>
          <p:cNvSpPr/>
          <p:nvPr/>
        </p:nvSpPr>
        <p:spPr>
          <a:xfrm>
            <a:off x="1203325" y="2571750"/>
            <a:ext cx="5075238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的倍数有：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8,16,24,32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40…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7" name="文本框 22"/>
          <p:cNvSpPr/>
          <p:nvPr/>
        </p:nvSpPr>
        <p:spPr>
          <a:xfrm>
            <a:off x="6445250" y="2571750"/>
            <a:ext cx="5541963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11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11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,22,33,44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55…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8" name="文本框 22"/>
          <p:cNvSpPr/>
          <p:nvPr/>
        </p:nvSpPr>
        <p:spPr>
          <a:xfrm>
            <a:off x="1060450" y="3121025"/>
            <a:ext cx="5384800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,20,30,40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50…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9" name="文本框 22"/>
          <p:cNvSpPr/>
          <p:nvPr/>
        </p:nvSpPr>
        <p:spPr>
          <a:xfrm>
            <a:off x="6515100" y="3125788"/>
            <a:ext cx="5541963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,14,21,28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35…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0" name="文本框 22"/>
          <p:cNvSpPr/>
          <p:nvPr/>
        </p:nvSpPr>
        <p:spPr>
          <a:xfrm>
            <a:off x="1203325" y="3641725"/>
            <a:ext cx="5541963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,18,27,36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45…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1" name="文本框 22"/>
          <p:cNvSpPr/>
          <p:nvPr/>
        </p:nvSpPr>
        <p:spPr>
          <a:xfrm>
            <a:off x="6515100" y="3641725"/>
            <a:ext cx="5541963" cy="565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的倍数有：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12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,24,36,48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60…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6" name="文本框 37"/>
          <p:cNvSpPr>
            <a:spLocks noChangeArrowheads="1"/>
          </p:cNvSpPr>
          <p:nvPr/>
        </p:nvSpPr>
        <p:spPr bwMode="auto">
          <a:xfrm>
            <a:off x="1203325" y="4248150"/>
            <a:ext cx="67691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、写出下面各数的因数。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7" name="文本框 37"/>
          <p:cNvSpPr>
            <a:spLocks noChangeArrowheads="1"/>
          </p:cNvSpPr>
          <p:nvPr/>
        </p:nvSpPr>
        <p:spPr bwMode="auto">
          <a:xfrm>
            <a:off x="1360488" y="4856163"/>
            <a:ext cx="525462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8       25      36        60</a:t>
            </a:r>
            <a:endParaRPr lang="en-US" altLang="zh-CN" sz="2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8" name="文本框 22"/>
          <p:cNvSpPr>
            <a:spLocks noChangeArrowheads="1"/>
          </p:cNvSpPr>
          <p:nvPr/>
        </p:nvSpPr>
        <p:spPr bwMode="auto">
          <a:xfrm>
            <a:off x="1060450" y="5346700"/>
            <a:ext cx="35814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1,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2,4,8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49" name="文本框 22"/>
          <p:cNvSpPr>
            <a:spLocks noChangeArrowheads="1"/>
          </p:cNvSpPr>
          <p:nvPr/>
        </p:nvSpPr>
        <p:spPr bwMode="auto">
          <a:xfrm>
            <a:off x="960438" y="5953125"/>
            <a:ext cx="35814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1,5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,25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0" name="文本框 22"/>
          <p:cNvSpPr>
            <a:spLocks noChangeArrowheads="1"/>
          </p:cNvSpPr>
          <p:nvPr/>
        </p:nvSpPr>
        <p:spPr bwMode="auto">
          <a:xfrm>
            <a:off x="5276850" y="5346700"/>
            <a:ext cx="6065838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36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1,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2,3,4,6,9,12,18,36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1" name="文本框 22"/>
          <p:cNvSpPr>
            <a:spLocks noChangeArrowheads="1"/>
          </p:cNvSpPr>
          <p:nvPr/>
        </p:nvSpPr>
        <p:spPr bwMode="auto">
          <a:xfrm>
            <a:off x="4541838" y="5953125"/>
            <a:ext cx="7673975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437005" indent="-1437005">
              <a:lnSpc>
                <a:spcPct val="120000"/>
              </a:lnSpc>
            </a:pPr>
            <a:r>
              <a:rPr lang="en-US" altLang="zh-CN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</a:t>
            </a: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的因数有：</a:t>
            </a: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1,</a:t>
            </a:r>
            <a:r>
              <a:rPr lang="en-US" altLang="zh-CN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2,3,4,5,6,10,12,15,20,30,60</a:t>
            </a:r>
            <a:r>
              <a:rPr lang="zh-CN" altLang="en-US" sz="2800">
                <a:solidFill>
                  <a:srgbClr val="FF33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2800">
              <a:solidFill>
                <a:srgbClr val="FF33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352" name="文本框 7"/>
          <p:cNvSpPr>
            <a:spLocks noChangeArrowheads="1"/>
          </p:cNvSpPr>
          <p:nvPr/>
        </p:nvSpPr>
        <p:spPr bwMode="auto">
          <a:xfrm>
            <a:off x="885825" y="150813"/>
            <a:ext cx="22367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40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课堂练习</a:t>
            </a:r>
            <a:endParaRPr lang="zh-CN" altLang="en-US" sz="40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742de9a-c2e5-41b1-be00-d22a296c734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vg01nwl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2276</Words>
  <Application>WPS 演示</Application>
  <PresentationFormat>自定义</PresentationFormat>
  <Paragraphs>359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微软雅黑</vt:lpstr>
      <vt:lpstr>Calibri</vt:lpstr>
      <vt:lpstr>Calibri Light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2021-04-04T04:54:00Z</cp:lastPrinted>
  <dcterms:created xsi:type="dcterms:W3CDTF">2021-04-04T04:54:00Z</dcterms:created>
  <dcterms:modified xsi:type="dcterms:W3CDTF">2023-02-10T04:51:17Z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4DCC52B6334A4D879E9B9F897EAAD74E</vt:lpwstr>
  </property>
  <property fmtid="{D5CDD505-2E9C-101B-9397-08002B2CF9AE}" pid="7" name="KSOProductBuildVer">
    <vt:lpwstr>2052-11.1.0.13703</vt:lpwstr>
  </property>
</Properties>
</file>