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302" r:id="rId3"/>
    <p:sldId id="393" r:id="rId5"/>
    <p:sldId id="257" r:id="rId6"/>
    <p:sldId id="345" r:id="rId7"/>
    <p:sldId id="389" r:id="rId8"/>
    <p:sldId id="346" r:id="rId9"/>
    <p:sldId id="347" r:id="rId10"/>
    <p:sldId id="390" r:id="rId11"/>
    <p:sldId id="391" r:id="rId12"/>
    <p:sldId id="326" r:id="rId13"/>
    <p:sldId id="343" r:id="rId14"/>
    <p:sldId id="311" r:id="rId15"/>
    <p:sldId id="348" r:id="rId16"/>
    <p:sldId id="395" r:id="rId17"/>
    <p:sldId id="392" r:id="rId18"/>
    <p:sldId id="304" r:id="rId19"/>
    <p:sldId id="394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3" autoAdjust="0"/>
    <p:restoredTop sz="94414" autoAdjust="0"/>
  </p:normalViewPr>
  <p:slideViewPr>
    <p:cSldViewPr snapToGrid="0" showGuides="1">
      <p:cViewPr>
        <p:scale>
          <a:sx n="130" d="100"/>
          <a:sy n="130" d="100"/>
        </p:scale>
        <p:origin x="-1074" y="-486"/>
      </p:cViewPr>
      <p:guideLst>
        <p:guide orient="horz" pos="23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40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C0172-518D-4BE1-8BB9-7869C38DF1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7A2C4-5EF3-4504-A869-E6E78184492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0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0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2670300"/>
            <a:ext cx="7349400" cy="11043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F0F2830-9820-4FBA-92BF-C4896BB698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E2F6DD8-F932-46E0-A1A3-3E9D72AFA8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1863000"/>
            <a:ext cx="7349400" cy="7641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2670300"/>
            <a:ext cx="7349400" cy="3537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07647CE-9789-4405-BED4-86166605B3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8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60835" y="289567"/>
            <a:ext cx="571373" cy="39028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8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303874" y="201059"/>
            <a:ext cx="477842" cy="453057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3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6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5305" y="221503"/>
            <a:ext cx="512108" cy="5121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4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5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8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4729" y="214597"/>
            <a:ext cx="523847" cy="5238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4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5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8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1" name="矩形 20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>
                <a:solidFill>
                  <a:schemeClr val="bg1"/>
                </a:solidFill>
              </a:rPr>
              <a:t>PPT</a:t>
            </a:r>
            <a:r>
              <a:rPr lang="zh-CN" altLang="en-US" sz="100">
                <a:solidFill>
                  <a:schemeClr val="bg1"/>
                </a:solidFill>
              </a:rPr>
              <a:t>模板：</a:t>
            </a:r>
            <a:r>
              <a:rPr lang="en-US" altLang="zh-CN" sz="10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>
                <a:solidFill>
                  <a:schemeClr val="bg1"/>
                </a:solidFill>
              </a:rPr>
              <a:t>素材：</a:t>
            </a:r>
            <a:r>
              <a:rPr lang="en-US" altLang="zh-CN" sz="100">
                <a:solidFill>
                  <a:schemeClr val="bg1"/>
                </a:solidFill>
              </a:rPr>
              <a:t>www.1ppt.com/sucai/</a:t>
            </a:r>
            <a:endParaRPr lang="en-US" altLang="zh-CN" sz="100">
              <a:solidFill>
                <a:schemeClr val="bg1"/>
              </a:solidFill>
            </a:endParaRPr>
          </a:p>
          <a:p>
            <a:r>
              <a:rPr lang="en-US" altLang="zh-CN" sz="100">
                <a:solidFill>
                  <a:schemeClr val="bg1"/>
                </a:solidFill>
              </a:rPr>
              <a:t>PPT</a:t>
            </a:r>
            <a:r>
              <a:rPr lang="zh-CN" altLang="en-US" sz="100">
                <a:solidFill>
                  <a:schemeClr val="bg1"/>
                </a:solidFill>
              </a:rPr>
              <a:t>背景：</a:t>
            </a:r>
            <a:r>
              <a:rPr lang="en-US" altLang="zh-CN" sz="10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>
                <a:solidFill>
                  <a:schemeClr val="bg1"/>
                </a:solidFill>
              </a:rPr>
              <a:t>图表：</a:t>
            </a:r>
            <a:r>
              <a:rPr lang="en-US" altLang="zh-CN" sz="100">
                <a:solidFill>
                  <a:schemeClr val="bg1"/>
                </a:solidFill>
              </a:rPr>
              <a:t>www.1ppt.com/tubiao/      </a:t>
            </a:r>
            <a:endParaRPr lang="en-US" altLang="zh-CN" sz="100">
              <a:solidFill>
                <a:schemeClr val="bg1"/>
              </a:solidFill>
            </a:endParaRPr>
          </a:p>
          <a:p>
            <a:r>
              <a:rPr lang="en-US" altLang="zh-CN" sz="100">
                <a:solidFill>
                  <a:schemeClr val="bg1"/>
                </a:solidFill>
              </a:rPr>
              <a:t>PPT</a:t>
            </a:r>
            <a:r>
              <a:rPr lang="zh-CN" altLang="en-US" sz="100">
                <a:solidFill>
                  <a:schemeClr val="bg1"/>
                </a:solidFill>
              </a:rPr>
              <a:t>下载：</a:t>
            </a:r>
            <a:r>
              <a:rPr lang="en-US" altLang="zh-CN" sz="10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>
                <a:solidFill>
                  <a:schemeClr val="bg1"/>
                </a:solidFill>
              </a:rPr>
              <a:t>教程： </a:t>
            </a:r>
            <a:r>
              <a:rPr lang="en-US" altLang="zh-CN" sz="100">
                <a:solidFill>
                  <a:schemeClr val="bg1"/>
                </a:solidFill>
              </a:rPr>
              <a:t>www.1ppt.com/powerpoint/      </a:t>
            </a:r>
            <a:endParaRPr lang="en-US" altLang="zh-CN" sz="100">
              <a:solidFill>
                <a:schemeClr val="bg1"/>
              </a:solidFill>
            </a:endParaRPr>
          </a:p>
          <a:p>
            <a:r>
              <a:rPr lang="zh-CN" altLang="en-US" sz="100">
                <a:solidFill>
                  <a:schemeClr val="bg1"/>
                </a:solidFill>
              </a:rPr>
              <a:t>资料下载：</a:t>
            </a:r>
            <a:r>
              <a:rPr lang="en-US" altLang="zh-CN" sz="10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>
                <a:solidFill>
                  <a:schemeClr val="bg1"/>
                </a:solidFill>
              </a:rPr>
              <a:t>个人简历：</a:t>
            </a:r>
            <a:r>
              <a:rPr lang="en-US" altLang="zh-CN" sz="100">
                <a:solidFill>
                  <a:schemeClr val="bg1"/>
                </a:solidFill>
              </a:rPr>
              <a:t>www.1ppt.com/jianli/             </a:t>
            </a:r>
            <a:endParaRPr lang="en-US" altLang="zh-CN" sz="100">
              <a:solidFill>
                <a:schemeClr val="bg1"/>
              </a:solidFill>
            </a:endParaRPr>
          </a:p>
          <a:p>
            <a:r>
              <a:rPr lang="zh-CN" altLang="en-US" sz="100">
                <a:solidFill>
                  <a:schemeClr val="bg1"/>
                </a:solidFill>
              </a:rPr>
              <a:t>试卷下载：</a:t>
            </a:r>
            <a:r>
              <a:rPr lang="en-US" altLang="zh-CN" sz="10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>
                <a:solidFill>
                  <a:schemeClr val="bg1"/>
                </a:solidFill>
              </a:rPr>
              <a:t>教案下载：</a:t>
            </a:r>
            <a:r>
              <a:rPr lang="en-US" altLang="zh-CN" sz="100">
                <a:solidFill>
                  <a:schemeClr val="bg1"/>
                </a:solidFill>
              </a:rPr>
              <a:t>www.1ppt.com/jiaoan/               </a:t>
            </a:r>
            <a:endParaRPr lang="en-US" altLang="zh-CN" sz="100">
              <a:solidFill>
                <a:schemeClr val="bg1"/>
              </a:solidFill>
            </a:endParaRPr>
          </a:p>
          <a:p>
            <a:r>
              <a:rPr lang="zh-CN" altLang="en-US" sz="100">
                <a:solidFill>
                  <a:schemeClr val="bg1"/>
                </a:solidFill>
              </a:rPr>
              <a:t>手抄报：</a:t>
            </a:r>
            <a:r>
              <a:rPr lang="en-US" altLang="zh-CN" sz="10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>
                <a:solidFill>
                  <a:schemeClr val="bg1"/>
                </a:solidFill>
              </a:rPr>
              <a:t>课件：</a:t>
            </a:r>
            <a:r>
              <a:rPr lang="en-US" altLang="zh-CN" sz="100">
                <a:solidFill>
                  <a:schemeClr val="bg1"/>
                </a:solidFill>
              </a:rPr>
              <a:t>www.1ppt.com/kejian/ </a:t>
            </a:r>
            <a:endParaRPr lang="en-US" altLang="zh-CN" sz="100">
              <a:solidFill>
                <a:schemeClr val="bg1"/>
              </a:solidFill>
            </a:endParaRPr>
          </a:p>
          <a:p>
            <a:r>
              <a:rPr lang="zh-CN" altLang="en-US" sz="100">
                <a:solidFill>
                  <a:schemeClr val="bg1"/>
                </a:solidFill>
              </a:rPr>
              <a:t>语文课件：</a:t>
            </a:r>
            <a:r>
              <a:rPr lang="en-US" altLang="zh-CN" sz="10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>
                <a:solidFill>
                  <a:schemeClr val="bg1"/>
                </a:solidFill>
              </a:rPr>
              <a:t>数学课件：</a:t>
            </a:r>
            <a:r>
              <a:rPr lang="en-US" altLang="zh-CN" sz="100">
                <a:solidFill>
                  <a:schemeClr val="bg1"/>
                </a:solidFill>
              </a:rPr>
              <a:t>www.1ppt.com/kejian/shuxue/ </a:t>
            </a:r>
            <a:endParaRPr lang="en-US" altLang="zh-CN" sz="100">
              <a:solidFill>
                <a:schemeClr val="bg1"/>
              </a:solidFill>
            </a:endParaRPr>
          </a:p>
          <a:p>
            <a:r>
              <a:rPr lang="zh-CN" altLang="en-US" sz="100">
                <a:solidFill>
                  <a:schemeClr val="bg1"/>
                </a:solidFill>
              </a:rPr>
              <a:t>英语课件：</a:t>
            </a:r>
            <a:r>
              <a:rPr lang="en-US" altLang="zh-CN" sz="10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>
                <a:solidFill>
                  <a:schemeClr val="bg1"/>
                </a:solidFill>
              </a:rPr>
              <a:t>美术课件：</a:t>
            </a:r>
            <a:r>
              <a:rPr lang="en-US" altLang="zh-CN" sz="100">
                <a:solidFill>
                  <a:schemeClr val="bg1"/>
                </a:solidFill>
              </a:rPr>
              <a:t>www.1ppt.com/kejian/meishu/ </a:t>
            </a:r>
            <a:endParaRPr lang="en-US" altLang="zh-CN" sz="100">
              <a:solidFill>
                <a:schemeClr val="bg1"/>
              </a:solidFill>
            </a:endParaRPr>
          </a:p>
          <a:p>
            <a:r>
              <a:rPr lang="zh-CN" altLang="en-US" sz="100">
                <a:solidFill>
                  <a:schemeClr val="bg1"/>
                </a:solidFill>
              </a:rPr>
              <a:t>科学课件：</a:t>
            </a:r>
            <a:r>
              <a:rPr lang="en-US" altLang="zh-CN" sz="10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>
                <a:solidFill>
                  <a:schemeClr val="bg1"/>
                </a:solidFill>
              </a:rPr>
              <a:t>物理课件：</a:t>
            </a:r>
            <a:r>
              <a:rPr lang="en-US" altLang="zh-CN" sz="100">
                <a:solidFill>
                  <a:schemeClr val="bg1"/>
                </a:solidFill>
              </a:rPr>
              <a:t>www.1ppt.com/kejian/wuli/ </a:t>
            </a:r>
            <a:endParaRPr lang="en-US" altLang="zh-CN" sz="100">
              <a:solidFill>
                <a:schemeClr val="bg1"/>
              </a:solidFill>
            </a:endParaRPr>
          </a:p>
          <a:p>
            <a:r>
              <a:rPr lang="zh-CN" altLang="en-US" sz="100">
                <a:solidFill>
                  <a:schemeClr val="bg1"/>
                </a:solidFill>
              </a:rPr>
              <a:t>化学课件：</a:t>
            </a:r>
            <a:r>
              <a:rPr lang="en-US" altLang="zh-CN" sz="10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>
                <a:solidFill>
                  <a:schemeClr val="bg1"/>
                </a:solidFill>
              </a:rPr>
              <a:t>生物课件：</a:t>
            </a:r>
            <a:r>
              <a:rPr lang="en-US" altLang="zh-CN" sz="100">
                <a:solidFill>
                  <a:schemeClr val="bg1"/>
                </a:solidFill>
              </a:rPr>
              <a:t>www.1ppt.com/kejian/shengwu/ </a:t>
            </a:r>
            <a:endParaRPr lang="en-US" altLang="zh-CN" sz="100">
              <a:solidFill>
                <a:schemeClr val="bg1"/>
              </a:solidFill>
            </a:endParaRPr>
          </a:p>
          <a:p>
            <a:r>
              <a:rPr lang="zh-CN" altLang="en-US" sz="100">
                <a:solidFill>
                  <a:schemeClr val="bg1"/>
                </a:solidFill>
              </a:rPr>
              <a:t>地理课件：</a:t>
            </a:r>
            <a:r>
              <a:rPr lang="en-US" altLang="zh-CN" sz="10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>
                <a:solidFill>
                  <a:schemeClr val="bg1"/>
                </a:solidFill>
              </a:rPr>
              <a:t>历史课件：</a:t>
            </a:r>
            <a:r>
              <a:rPr lang="en-US" altLang="zh-CN" sz="100">
                <a:solidFill>
                  <a:schemeClr val="bg1"/>
                </a:solidFill>
              </a:rPr>
              <a:t>www.1ppt.com/kejian/lishi/ </a:t>
            </a:r>
            <a:endParaRPr lang="en-US" altLang="zh-CN" sz="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8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68117" y="214670"/>
            <a:ext cx="523845" cy="52384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2783" y="4497892"/>
            <a:ext cx="314201" cy="407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192853" y="1060253"/>
            <a:ext cx="437111" cy="1985776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258967" y="5071274"/>
            <a:ext cx="9442659" cy="6858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291698" y="5453209"/>
            <a:ext cx="32732" cy="291474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676602" y="4767409"/>
            <a:ext cx="384903" cy="6858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193403" y="1176795"/>
            <a:ext cx="685800" cy="3310297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240205" y="4329407"/>
            <a:ext cx="244248" cy="726354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272909" y="4455620"/>
            <a:ext cx="1871092" cy="697083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348550" y="4703235"/>
            <a:ext cx="9273617" cy="445806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8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187536" y="4703402"/>
            <a:ext cx="1818740" cy="445806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257047" y="161504"/>
            <a:ext cx="608300" cy="482860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443818" y="183001"/>
            <a:ext cx="204943" cy="204943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41CB33C-2475-4158-ADA3-C3EF20536C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3461400"/>
            <a:ext cx="5826600" cy="6507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CEC273B-34C6-4B73-8836-DEC01AE0FB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125900"/>
            <a:ext cx="3882600" cy="35613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125900"/>
            <a:ext cx="3882600" cy="35613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D7E40CF-7B5C-4994-BA5F-A2B8032300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390500"/>
            <a:ext cx="4006800" cy="32967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066297"/>
            <a:ext cx="4006800" cy="2862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390500"/>
            <a:ext cx="4006800" cy="32967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795B13E-2152-4137-8ACB-940CF0B6A4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4EDAF94-CAFC-42C0-B792-2C493377F7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9FC5D51-62EA-43EF-8907-1CD7A0C692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166400"/>
            <a:ext cx="3924808" cy="3456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166400"/>
            <a:ext cx="3920400" cy="3456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370F1A6-53B9-4BD6-A284-4E9D4F008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6876900" cy="37719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AAD3A39-EF58-4B49-A966-0B063FB481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tags" Target="../tags/tag39.xml"/><Relationship Id="rId22" Type="http://schemas.openxmlformats.org/officeDocument/2006/relationships/tags" Target="../tags/tag38.xml"/><Relationship Id="rId21" Type="http://schemas.openxmlformats.org/officeDocument/2006/relationships/tags" Target="../tags/tag37.xml"/><Relationship Id="rId20" Type="http://schemas.openxmlformats.org/officeDocument/2006/relationships/tags" Target="../tags/tag3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35.xml"/><Relationship Id="rId18" Type="http://schemas.openxmlformats.org/officeDocument/2006/relationships/tags" Target="../tags/tag3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8"/>
            </p:custDataLst>
          </p:nvPr>
        </p:nvSpPr>
        <p:spPr bwMode="auto">
          <a:xfrm>
            <a:off x="456010" y="456010"/>
            <a:ext cx="8227219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19"/>
            </p:custDataLst>
          </p:nvPr>
        </p:nvSpPr>
        <p:spPr bwMode="auto">
          <a:xfrm>
            <a:off x="456010" y="1117998"/>
            <a:ext cx="8227219" cy="3569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0"/>
            </p:custDataLst>
          </p:nvPr>
        </p:nvSpPr>
        <p:spPr>
          <a:xfrm>
            <a:off x="459581" y="4736307"/>
            <a:ext cx="2024063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1"/>
            </p:custDataLst>
          </p:nvPr>
        </p:nvSpPr>
        <p:spPr>
          <a:xfrm>
            <a:off x="3087291" y="4736307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2"/>
            </p:custDataLst>
          </p:nvPr>
        </p:nvSpPr>
        <p:spPr>
          <a:xfrm>
            <a:off x="6657975" y="4736307"/>
            <a:ext cx="2025254" cy="23693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50">
                <a:solidFill>
                  <a:srgbClr val="898989"/>
                </a:solidFill>
              </a:defRPr>
            </a:lvl1pPr>
          </a:lstStyle>
          <a:p>
            <a:fld id="{7812D3BA-F887-4FE9-9488-9FC0A1EC4236}" type="slidenum">
              <a:rPr lang="zh-CN" altLang="en-US" smtClean="0"/>
            </a:fld>
            <a:endParaRPr lang="zh-CN" altLang="en-US"/>
          </a:p>
        </p:txBody>
      </p:sp>
    </p:spTree>
    <p:custDataLst>
      <p:tags r:id="rId2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pitchFamily="2" charset="2"/>
        <a:buChar char="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4.png"/><Relationship Id="rId1" Type="http://schemas.openxmlformats.org/officeDocument/2006/relationships/image" Target="../media/image26.GI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7.pn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762" y="1317293"/>
            <a:ext cx="9134475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4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4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倍数的特征</a:t>
            </a:r>
            <a:endParaRPr lang="zh-CN" altLang="en-US" sz="4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915236" y="5565607"/>
            <a:ext cx="825587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2937" y="3483451"/>
            <a:ext cx="953777" cy="1236615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 rot="20342484">
            <a:off x="-420579" y="3570776"/>
            <a:ext cx="183086" cy="23852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endParaRPr lang="zh-CN" altLang="en-US" sz="1100">
              <a:ln w="0"/>
              <a:solidFill>
                <a:srgbClr val="865B3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0" y="401207"/>
            <a:ext cx="914400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人教版小学数学五年级下册 第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单元因数与倍数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980" y="4356322"/>
            <a:ext cx="9492551" cy="79606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8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2" name="TextBox 31"/>
          <p:cNvSpPr txBox="1"/>
          <p:nvPr/>
        </p:nvSpPr>
        <p:spPr>
          <a:xfrm>
            <a:off x="1528762" y="2455801"/>
            <a:ext cx="6086476" cy="312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难点名称：判断一个数是否是</a:t>
            </a:r>
            <a:r>
              <a:rPr lang="en-US" altLang="zh-CN" sz="14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的倍数</a:t>
            </a:r>
            <a:endParaRPr lang="en-US" altLang="zh-CN" sz="1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600" y="4322032"/>
            <a:ext cx="9492551" cy="79606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8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7" y="216633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048" y="2289613"/>
            <a:ext cx="2047315" cy="2729753"/>
          </a:xfrm>
          <a:prstGeom prst="rect">
            <a:avLst/>
          </a:prstGeom>
        </p:spPr>
      </p:pic>
      <p:pic>
        <p:nvPicPr>
          <p:cNvPr id="49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09104" y="803093"/>
            <a:ext cx="563990" cy="31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24"/>
          <p:cNvSpPr txBox="1">
            <a:spLocks noChangeArrowheads="1"/>
          </p:cNvSpPr>
          <p:nvPr/>
        </p:nvSpPr>
        <p:spPr bwMode="auto">
          <a:xfrm>
            <a:off x="1373094" y="748175"/>
            <a:ext cx="6696486" cy="80791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eaLnBrk="0" hangingPunct="0"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宋体" panose="02010600030101010101" pitchFamily="2" charset="-122"/>
              </a:rPr>
              <a:t>1.</a:t>
            </a:r>
            <a:r>
              <a:rPr lang="zh-CN" altLang="en-US" sz="2400">
                <a:latin typeface="宋体" panose="02010600030101010101" pitchFamily="2" charset="-122"/>
              </a:rPr>
              <a:t>在下面的数中圈出</a:t>
            </a:r>
            <a:r>
              <a:rPr lang="en-US" altLang="zh-CN" sz="240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r>
              <a:rPr lang="zh-CN" altLang="en-US" sz="2400">
                <a:latin typeface="宋体" panose="02010600030101010101" pitchFamily="2" charset="-122"/>
              </a:rPr>
              <a:t>的倍数，并与同伴交流你是怎么判断的。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50343" y="1749613"/>
            <a:ext cx="5601692" cy="540000"/>
            <a:chOff x="1894404" y="2354850"/>
            <a:chExt cx="7468922" cy="72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1894404" y="2354850"/>
              <a:ext cx="784875" cy="720000"/>
              <a:chOff x="2135311" y="2579875"/>
              <a:chExt cx="784875" cy="7200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135311" y="2579875"/>
                <a:ext cx="720000" cy="720000"/>
              </a:xfrm>
              <a:prstGeom prst="ellipse">
                <a:avLst/>
              </a:prstGeom>
              <a:solidFill>
                <a:srgbClr val="00B0F0">
                  <a:alpha val="50196"/>
                </a:srgb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TextBox 24"/>
              <p:cNvSpPr txBox="1">
                <a:spLocks noChangeArrowheads="1"/>
              </p:cNvSpPr>
              <p:nvPr/>
            </p:nvSpPr>
            <p:spPr bwMode="auto">
              <a:xfrm>
                <a:off x="2189807" y="2644786"/>
                <a:ext cx="730379" cy="553997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0" hangingPunct="0">
                  <a:defRPr sz="3200" b="1"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28</a:t>
                </a:r>
                <a:endParaRPr lang="zh-CN" altLang="en-US" sz="2100" b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849268" y="2354850"/>
              <a:ext cx="784875" cy="720000"/>
              <a:chOff x="2135311" y="2579875"/>
              <a:chExt cx="784875" cy="72000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135311" y="2579875"/>
                <a:ext cx="720000" cy="720000"/>
              </a:xfrm>
              <a:prstGeom prst="ellipse">
                <a:avLst/>
              </a:prstGeom>
              <a:solidFill>
                <a:srgbClr val="00B0F0">
                  <a:alpha val="50196"/>
                </a:srgb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24"/>
              <p:cNvSpPr txBox="1">
                <a:spLocks noChangeArrowheads="1"/>
              </p:cNvSpPr>
              <p:nvPr/>
            </p:nvSpPr>
            <p:spPr bwMode="auto">
              <a:xfrm>
                <a:off x="2189807" y="2644786"/>
                <a:ext cx="730379" cy="553997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0" hangingPunct="0">
                  <a:defRPr sz="3200" b="1"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45</a:t>
                </a:r>
                <a:endParaRPr lang="zh-CN" altLang="en-US" sz="2100" b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804132" y="2354850"/>
              <a:ext cx="784875" cy="720000"/>
              <a:chOff x="2135311" y="2579875"/>
              <a:chExt cx="784875" cy="72000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2135311" y="2579875"/>
                <a:ext cx="720000" cy="720000"/>
              </a:xfrm>
              <a:prstGeom prst="ellipse">
                <a:avLst/>
              </a:prstGeom>
              <a:solidFill>
                <a:srgbClr val="00B0F0">
                  <a:alpha val="50196"/>
                </a:srgb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TextBox 24"/>
              <p:cNvSpPr txBox="1">
                <a:spLocks noChangeArrowheads="1"/>
              </p:cNvSpPr>
              <p:nvPr/>
            </p:nvSpPr>
            <p:spPr bwMode="auto">
              <a:xfrm>
                <a:off x="2189807" y="2644786"/>
                <a:ext cx="730379" cy="553997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0" hangingPunct="0">
                  <a:defRPr sz="3200" b="1"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53</a:t>
                </a:r>
                <a:endParaRPr lang="zh-CN" altLang="en-US" sz="2100" b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758996" y="2354850"/>
              <a:ext cx="784875" cy="720000"/>
              <a:chOff x="2135311" y="2579875"/>
              <a:chExt cx="784875" cy="720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135311" y="2579875"/>
                <a:ext cx="720000" cy="720000"/>
              </a:xfrm>
              <a:prstGeom prst="ellipse">
                <a:avLst/>
              </a:prstGeom>
              <a:solidFill>
                <a:srgbClr val="00B0F0">
                  <a:alpha val="50196"/>
                </a:srgb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24"/>
              <p:cNvSpPr txBox="1">
                <a:spLocks noChangeArrowheads="1"/>
              </p:cNvSpPr>
              <p:nvPr/>
            </p:nvSpPr>
            <p:spPr bwMode="auto">
              <a:xfrm>
                <a:off x="2189807" y="2644786"/>
                <a:ext cx="730379" cy="553997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0" hangingPunct="0">
                  <a:defRPr sz="3200" b="1"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80</a:t>
                </a:r>
                <a:endParaRPr lang="zh-CN" altLang="en-US" sz="2100" b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713860" y="2354850"/>
              <a:ext cx="784875" cy="720000"/>
              <a:chOff x="2135311" y="2579875"/>
              <a:chExt cx="784875" cy="72000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135311" y="2579875"/>
                <a:ext cx="720000" cy="720000"/>
              </a:xfrm>
              <a:prstGeom prst="ellipse">
                <a:avLst/>
              </a:prstGeom>
              <a:solidFill>
                <a:srgbClr val="00B0F0">
                  <a:alpha val="50196"/>
                </a:srgb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24"/>
              <p:cNvSpPr txBox="1">
                <a:spLocks noChangeArrowheads="1"/>
              </p:cNvSpPr>
              <p:nvPr/>
            </p:nvSpPr>
            <p:spPr bwMode="auto">
              <a:xfrm>
                <a:off x="2189807" y="2644786"/>
                <a:ext cx="730379" cy="553997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0" hangingPunct="0">
                  <a:defRPr sz="3200" b="1"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75</a:t>
                </a:r>
                <a:endParaRPr lang="zh-CN" altLang="en-US" sz="2100" b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668724" y="2354850"/>
              <a:ext cx="784875" cy="720000"/>
              <a:chOff x="2135311" y="2579875"/>
              <a:chExt cx="784875" cy="7200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135311" y="2579875"/>
                <a:ext cx="720000" cy="720000"/>
              </a:xfrm>
              <a:prstGeom prst="ellipse">
                <a:avLst/>
              </a:prstGeom>
              <a:solidFill>
                <a:srgbClr val="00B0F0">
                  <a:alpha val="50196"/>
                </a:srgb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TextBox 24"/>
              <p:cNvSpPr txBox="1">
                <a:spLocks noChangeArrowheads="1"/>
              </p:cNvSpPr>
              <p:nvPr/>
            </p:nvSpPr>
            <p:spPr bwMode="auto">
              <a:xfrm>
                <a:off x="2189807" y="2644786"/>
                <a:ext cx="730379" cy="553997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0" hangingPunct="0">
                  <a:defRPr sz="3200" b="1"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34</a:t>
                </a:r>
                <a:endParaRPr lang="zh-CN" altLang="en-US" sz="2100" b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7623588" y="2354850"/>
              <a:ext cx="784875" cy="720000"/>
              <a:chOff x="2135311" y="2579875"/>
              <a:chExt cx="784875" cy="72000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2135311" y="2579875"/>
                <a:ext cx="720000" cy="720000"/>
              </a:xfrm>
              <a:prstGeom prst="ellipse">
                <a:avLst/>
              </a:prstGeom>
              <a:solidFill>
                <a:srgbClr val="00B0F0">
                  <a:alpha val="50196"/>
                </a:srgb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TextBox 24"/>
              <p:cNvSpPr txBox="1">
                <a:spLocks noChangeArrowheads="1"/>
              </p:cNvSpPr>
              <p:nvPr/>
            </p:nvSpPr>
            <p:spPr bwMode="auto">
              <a:xfrm>
                <a:off x="2189807" y="2644786"/>
                <a:ext cx="730379" cy="553997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0" hangingPunct="0">
                  <a:defRPr sz="3200" b="1"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89</a:t>
                </a:r>
                <a:endParaRPr lang="zh-CN" altLang="en-US" sz="2100" b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578451" y="2354850"/>
              <a:ext cx="784875" cy="720000"/>
              <a:chOff x="2135311" y="2579875"/>
              <a:chExt cx="784875" cy="72000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135311" y="2579875"/>
                <a:ext cx="720000" cy="720000"/>
              </a:xfrm>
              <a:prstGeom prst="ellipse">
                <a:avLst/>
              </a:prstGeom>
              <a:solidFill>
                <a:srgbClr val="00B0F0">
                  <a:alpha val="50196"/>
                </a:srgbClr>
              </a:solidFill>
              <a:ln>
                <a:noFill/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24"/>
              <p:cNvSpPr txBox="1">
                <a:spLocks noChangeArrowheads="1"/>
              </p:cNvSpPr>
              <p:nvPr/>
            </p:nvSpPr>
            <p:spPr bwMode="auto">
              <a:xfrm>
                <a:off x="2189807" y="2644786"/>
                <a:ext cx="730379" cy="553997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0" hangingPunct="0">
                  <a:defRPr sz="3200" b="1"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b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95</a:t>
                </a:r>
                <a:endParaRPr lang="zh-CN" altLang="en-US" sz="2100" b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2553439" y="2727156"/>
            <a:ext cx="2198399" cy="1126970"/>
            <a:chOff x="2655294" y="2720455"/>
            <a:chExt cx="3390331" cy="1555286"/>
          </a:xfrm>
        </p:grpSpPr>
        <p:sp>
          <p:nvSpPr>
            <p:cNvPr id="48" name="文本框 47"/>
            <p:cNvSpPr txBox="1"/>
            <p:nvPr/>
          </p:nvSpPr>
          <p:spPr>
            <a:xfrm>
              <a:off x="3034473" y="2953357"/>
              <a:ext cx="2636974" cy="1019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100" b="1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1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的倍数末尾是</a:t>
              </a:r>
              <a:r>
                <a:rPr lang="en-US" altLang="zh-CN" sz="2100" b="1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1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或</a:t>
              </a:r>
              <a:r>
                <a:rPr lang="en-US" altLang="zh-CN" sz="2100" b="1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1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云形标注 69"/>
            <p:cNvSpPr/>
            <p:nvPr/>
          </p:nvSpPr>
          <p:spPr>
            <a:xfrm>
              <a:off x="2655294" y="2720455"/>
              <a:ext cx="3390331" cy="1555286"/>
            </a:xfrm>
            <a:prstGeom prst="cloudCallout">
              <a:avLst>
                <a:gd name="adj1" fmla="val -56642"/>
                <a:gd name="adj2" fmla="val 42706"/>
              </a:avLst>
            </a:prstGeom>
            <a:noFill/>
            <a:ln w="19050">
              <a:solidFill>
                <a:srgbClr val="015C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2579871" y="1666658"/>
            <a:ext cx="675000" cy="675000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012443" y="1666658"/>
            <a:ext cx="675000" cy="675000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728591" y="1666658"/>
            <a:ext cx="675000" cy="675000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895878" y="1666658"/>
            <a:ext cx="675000" cy="675000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 animBg="1"/>
      <p:bldP spid="52" grpId="0" animBg="1"/>
      <p:bldP spid="53" grpId="0" animBg="1"/>
      <p:bldP spid="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7" y="216633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1373095" y="803094"/>
            <a:ext cx="1747296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你说我答。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09104" y="891598"/>
            <a:ext cx="563990" cy="31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672154" y="1540250"/>
            <a:ext cx="1248276" cy="1196780"/>
            <a:chOff x="2229539" y="2049857"/>
            <a:chExt cx="1664368" cy="159570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29539" y="2049857"/>
              <a:ext cx="1664368" cy="1595706"/>
            </a:xfrm>
            <a:prstGeom prst="rect">
              <a:avLst/>
            </a:prstGeom>
          </p:spPr>
        </p:pic>
        <p:sp>
          <p:nvSpPr>
            <p:cNvPr id="19" name="TextBox 24"/>
            <p:cNvSpPr txBox="1">
              <a:spLocks noChangeArrowheads="1"/>
            </p:cNvSpPr>
            <p:nvPr/>
          </p:nvSpPr>
          <p:spPr bwMode="auto">
            <a:xfrm rot="224145">
              <a:off x="2818455" y="2314174"/>
              <a:ext cx="730379" cy="55399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defRPr sz="3200" b="1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100" b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39</a:t>
              </a:r>
              <a:endParaRPr lang="zh-CN" altLang="en-US" sz="2100" b="0">
                <a:latin typeface="Cambria Math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98446" y="1022383"/>
            <a:ext cx="1248276" cy="1196780"/>
            <a:chOff x="2229539" y="2049857"/>
            <a:chExt cx="1664368" cy="159570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29539" y="2049857"/>
              <a:ext cx="1664368" cy="1595706"/>
            </a:xfrm>
            <a:prstGeom prst="rect">
              <a:avLst/>
            </a:prstGeom>
          </p:spPr>
        </p:pic>
        <p:sp>
          <p:nvSpPr>
            <p:cNvPr id="23" name="TextBox 24"/>
            <p:cNvSpPr txBox="1">
              <a:spLocks noChangeArrowheads="1"/>
            </p:cNvSpPr>
            <p:nvPr/>
          </p:nvSpPr>
          <p:spPr bwMode="auto">
            <a:xfrm rot="224145">
              <a:off x="2818455" y="2314174"/>
              <a:ext cx="730379" cy="55399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defRPr sz="3200" b="1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100" b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48</a:t>
              </a:r>
              <a:endParaRPr lang="zh-CN" altLang="en-US" sz="2100" b="0">
                <a:latin typeface="Cambria Math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44714" y="2736900"/>
            <a:ext cx="2204057" cy="1441010"/>
            <a:chOff x="2198938" y="3974594"/>
            <a:chExt cx="2938743" cy="192134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9980872">
              <a:off x="2198938" y="4186589"/>
              <a:ext cx="1664368" cy="1709351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3646996" y="3974594"/>
              <a:ext cx="1490685" cy="978408"/>
              <a:chOff x="2330208" y="784670"/>
              <a:chExt cx="582330" cy="604166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26" name="云形标注 5"/>
              <p:cNvSpPr>
                <a:spLocks noChangeArrowheads="1"/>
              </p:cNvSpPr>
              <p:nvPr/>
            </p:nvSpPr>
            <p:spPr bwMode="auto">
              <a:xfrm>
                <a:off x="2330208" y="784670"/>
                <a:ext cx="582330" cy="604166"/>
              </a:xfrm>
              <a:prstGeom prst="cloudCallout">
                <a:avLst>
                  <a:gd name="adj1" fmla="val -53560"/>
                  <a:gd name="adj2" fmla="val 39888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9050" algn="ctr">
                <a:solidFill>
                  <a:schemeClr val="accent1">
                    <a:lumMod val="60000"/>
                    <a:lumOff val="40000"/>
                  </a:schemeClr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矩形 4"/>
              <p:cNvSpPr>
                <a:spLocks noChangeArrowheads="1"/>
              </p:cNvSpPr>
              <p:nvPr/>
            </p:nvSpPr>
            <p:spPr bwMode="auto">
              <a:xfrm>
                <a:off x="2398055" y="889718"/>
                <a:ext cx="473811" cy="38010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奇数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241620" y="2023963"/>
            <a:ext cx="1940558" cy="1681052"/>
            <a:chOff x="3646996" y="3974594"/>
            <a:chExt cx="2587410" cy="224140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619127" flipH="1">
              <a:off x="4570038" y="4506646"/>
              <a:ext cx="1664368" cy="1709351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3646996" y="3974594"/>
              <a:ext cx="1490685" cy="978408"/>
              <a:chOff x="2330208" y="784670"/>
              <a:chExt cx="582330" cy="604166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32" name="云形标注 5"/>
              <p:cNvSpPr>
                <a:spLocks noChangeArrowheads="1"/>
              </p:cNvSpPr>
              <p:nvPr/>
            </p:nvSpPr>
            <p:spPr bwMode="auto">
              <a:xfrm>
                <a:off x="2330208" y="784670"/>
                <a:ext cx="582330" cy="604166"/>
              </a:xfrm>
              <a:prstGeom prst="cloudCallout">
                <a:avLst>
                  <a:gd name="adj1" fmla="val 25161"/>
                  <a:gd name="adj2" fmla="val 63252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9050" algn="ctr">
                <a:solidFill>
                  <a:schemeClr val="accent1">
                    <a:lumMod val="60000"/>
                    <a:lumOff val="40000"/>
                  </a:schemeClr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矩形 4"/>
              <p:cNvSpPr>
                <a:spLocks noChangeArrowheads="1"/>
              </p:cNvSpPr>
              <p:nvPr/>
            </p:nvSpPr>
            <p:spPr bwMode="auto">
              <a:xfrm>
                <a:off x="2398055" y="889718"/>
                <a:ext cx="473811" cy="38010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偶数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3884522" y="2308495"/>
            <a:ext cx="1248276" cy="1196780"/>
            <a:chOff x="2229539" y="2049857"/>
            <a:chExt cx="1664368" cy="1595706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29539" y="2049857"/>
              <a:ext cx="1664368" cy="1595706"/>
            </a:xfrm>
            <a:prstGeom prst="rect">
              <a:avLst/>
            </a:prstGeom>
          </p:spPr>
        </p:pic>
        <p:sp>
          <p:nvSpPr>
            <p:cNvPr id="36" name="TextBox 24"/>
            <p:cNvSpPr txBox="1">
              <a:spLocks noChangeArrowheads="1"/>
            </p:cNvSpPr>
            <p:nvPr/>
          </p:nvSpPr>
          <p:spPr bwMode="auto">
            <a:xfrm rot="224145">
              <a:off x="2872814" y="2340428"/>
              <a:ext cx="730379" cy="55399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defRPr sz="3200" b="1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100" b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0</a:t>
              </a:r>
              <a:endParaRPr lang="zh-CN" altLang="en-US" sz="2100" b="0">
                <a:latin typeface="Cambria Math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757652" y="3154693"/>
            <a:ext cx="1940558" cy="1681052"/>
            <a:chOff x="3646996" y="3974594"/>
            <a:chExt cx="2587410" cy="2241403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619127" flipH="1">
              <a:off x="4570038" y="4506646"/>
              <a:ext cx="1664368" cy="1709351"/>
            </a:xfrm>
            <a:prstGeom prst="rect">
              <a:avLst/>
            </a:prstGeom>
          </p:spPr>
        </p:pic>
        <p:grpSp>
          <p:nvGrpSpPr>
            <p:cNvPr id="58" name="组合 57"/>
            <p:cNvGrpSpPr/>
            <p:nvPr/>
          </p:nvGrpSpPr>
          <p:grpSpPr>
            <a:xfrm>
              <a:off x="3646996" y="3974594"/>
              <a:ext cx="1490685" cy="978408"/>
              <a:chOff x="2330208" y="784670"/>
              <a:chExt cx="582330" cy="604166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59" name="云形标注 5"/>
              <p:cNvSpPr>
                <a:spLocks noChangeArrowheads="1"/>
              </p:cNvSpPr>
              <p:nvPr/>
            </p:nvSpPr>
            <p:spPr bwMode="auto">
              <a:xfrm>
                <a:off x="2330208" y="784670"/>
                <a:ext cx="582330" cy="604166"/>
              </a:xfrm>
              <a:prstGeom prst="cloudCallout">
                <a:avLst>
                  <a:gd name="adj1" fmla="val 25161"/>
                  <a:gd name="adj2" fmla="val 63252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9050" algn="ctr">
                <a:solidFill>
                  <a:schemeClr val="accent1">
                    <a:lumMod val="60000"/>
                    <a:lumOff val="40000"/>
                  </a:schemeClr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矩形 4"/>
              <p:cNvSpPr>
                <a:spLocks noChangeArrowheads="1"/>
              </p:cNvSpPr>
              <p:nvPr/>
            </p:nvSpPr>
            <p:spPr bwMode="auto">
              <a:xfrm>
                <a:off x="2398055" y="889718"/>
                <a:ext cx="473811" cy="38010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偶数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5393531" y="788847"/>
            <a:ext cx="811530" cy="525604"/>
          </a:xfrm>
          <a:prstGeom prst="roundRect">
            <a:avLst/>
          </a:prstGeom>
          <a:solidFill>
            <a:srgbClr val="FF0000">
              <a:alpha val="50196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26687" y="216633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73686" y="3218714"/>
            <a:ext cx="1585913" cy="162877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614227" y="2571750"/>
            <a:ext cx="2418466" cy="1293928"/>
            <a:chOff x="2262359" y="784669"/>
            <a:chExt cx="1259685" cy="106533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7" name="云形标注 5"/>
            <p:cNvSpPr>
              <a:spLocks noChangeArrowheads="1"/>
            </p:cNvSpPr>
            <p:nvPr/>
          </p:nvSpPr>
          <p:spPr bwMode="auto">
            <a:xfrm>
              <a:off x="2262359" y="784669"/>
              <a:ext cx="1259685" cy="1065332"/>
            </a:xfrm>
            <a:prstGeom prst="cloudCallout">
              <a:avLst>
                <a:gd name="adj1" fmla="val -53560"/>
                <a:gd name="adj2" fmla="val 39888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solidFill>
                <a:schemeClr val="accent1">
                  <a:lumMod val="60000"/>
                  <a:lumOff val="40000"/>
                </a:schemeClr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2413796" y="946182"/>
              <a:ext cx="1073210" cy="6841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不能。因为</a:t>
              </a:r>
              <a:r>
                <a:rPr lang="en-US" altLang="zh-CN" sz="2400">
                  <a:latin typeface="Cambria Math" panose="02040503050406030204" pitchFamily="18" charset="0"/>
                  <a:ea typeface="Cambria Math" panose="02040503050406030204" pitchFamily="18" charset="0"/>
                </a:rPr>
                <a:t>85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不是</a:t>
              </a:r>
              <a:r>
                <a:rPr lang="en-US" altLang="zh-CN" sz="2400">
                  <a:latin typeface="Cambria Math" panose="02040503050406030204" pitchFamily="18" charset="0"/>
                  <a:ea typeface="Cambria Math" panose="02040503050406030204" pitchFamily="18" charset="0"/>
                </a:rPr>
                <a:t>2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的倍数。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1341987" y="788847"/>
            <a:ext cx="7576596" cy="102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食品店运来</a:t>
            </a:r>
            <a:r>
              <a:rPr lang="en-US" altLang="zh-CN" sz="2400" b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85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个面包，如果每</a:t>
            </a:r>
            <a:r>
              <a:rPr lang="en-US" altLang="zh-CN" sz="2400" b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个装一袋，能正好装完吗？为什么？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78148" y="893980"/>
            <a:ext cx="563990" cy="31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983789" y="1739786"/>
            <a:ext cx="1176423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85÷2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7" y="216633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055480" y="785721"/>
            <a:ext cx="7279416" cy="108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在□里填数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使这个数成为</a:t>
            </a:r>
            <a:r>
              <a:rPr lang="en-US" altLang="zh-CN" sz="2400" b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700" b="1" spc="45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r>
              <a:rPr lang="zh-CN" altLang="en-US" sz="2700" b="1" spc="450">
                <a:solidFill>
                  <a:srgbClr val="000000"/>
                </a:solidFill>
                <a:latin typeface="Cambria Math" panose="02040503050406030204" pitchFamily="18" charset="0"/>
                <a:ea typeface="楷体" panose="02010609060101010101" pitchFamily="49" charset="-122"/>
              </a:rPr>
              <a:t>□</a:t>
            </a:r>
            <a:r>
              <a:rPr lang="en-US" altLang="zh-CN" sz="2700" b="1" spc="45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15</a:t>
            </a:r>
            <a:r>
              <a:rPr lang="zh-CN" altLang="en-US" sz="2700" b="1" spc="450">
                <a:solidFill>
                  <a:srgbClr val="000000"/>
                </a:solidFill>
                <a:latin typeface="Cambria Math" panose="02040503050406030204" pitchFamily="18" charset="0"/>
                <a:ea typeface="楷体" panose="02010609060101010101" pitchFamily="49" charset="-122"/>
              </a:rPr>
              <a:t>□</a:t>
            </a:r>
            <a:r>
              <a:rPr lang="en-US" altLang="zh-CN" sz="2700" b="1" spc="45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7</a:t>
            </a:r>
            <a:r>
              <a:rPr lang="zh-CN" altLang="en-US" sz="2700" b="1" spc="450">
                <a:solidFill>
                  <a:srgbClr val="000000"/>
                </a:solidFill>
                <a:latin typeface="Cambria Math" panose="02040503050406030204" pitchFamily="18" charset="0"/>
                <a:ea typeface="楷体" panose="02010609060101010101" pitchFamily="49" charset="-122"/>
              </a:rPr>
              <a:t>□</a:t>
            </a:r>
            <a:r>
              <a:rPr lang="en-US" altLang="zh-CN" sz="2700" b="1" spc="45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0       9</a:t>
            </a:r>
            <a:r>
              <a:rPr lang="zh-CN" altLang="en-US" sz="2700" b="1" spc="450">
                <a:solidFill>
                  <a:srgbClr val="000000"/>
                </a:solidFill>
                <a:latin typeface="Cambria Math" panose="02040503050406030204" pitchFamily="18" charset="0"/>
                <a:ea typeface="楷体" panose="02010609060101010101" pitchFamily="49" charset="-122"/>
              </a:rPr>
              <a:t>□</a:t>
            </a:r>
            <a:endParaRPr lang="zh-CN" altLang="en-US" sz="2400" b="1" spc="450">
              <a:solidFill>
                <a:srgbClr val="000000"/>
              </a:solidFill>
              <a:latin typeface="Cambria Math" panose="02040503050406030204" pitchFamily="18" charset="0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09104" y="891598"/>
            <a:ext cx="563990" cy="31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049043" y="2764687"/>
            <a:ext cx="2198399" cy="1126970"/>
            <a:chOff x="2655294" y="2720455"/>
            <a:chExt cx="3390331" cy="1555286"/>
          </a:xfrm>
        </p:grpSpPr>
        <p:sp>
          <p:nvSpPr>
            <p:cNvPr id="6" name="文本框 5"/>
            <p:cNvSpPr txBox="1"/>
            <p:nvPr/>
          </p:nvSpPr>
          <p:spPr>
            <a:xfrm>
              <a:off x="3034473" y="2953357"/>
              <a:ext cx="2636974" cy="1019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100" b="1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1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的倍数末尾只有</a:t>
              </a:r>
              <a:r>
                <a:rPr lang="en-US" altLang="zh-CN" sz="2100" b="1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1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或</a:t>
              </a:r>
              <a:r>
                <a:rPr lang="en-US" altLang="zh-CN" sz="2100" b="1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1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云形标注 69"/>
            <p:cNvSpPr/>
            <p:nvPr/>
          </p:nvSpPr>
          <p:spPr>
            <a:xfrm>
              <a:off x="2655294" y="2720455"/>
              <a:ext cx="3390331" cy="1555286"/>
            </a:xfrm>
            <a:prstGeom prst="cloudCallout">
              <a:avLst>
                <a:gd name="adj1" fmla="val -46243"/>
                <a:gd name="adj2" fmla="val 56905"/>
              </a:avLst>
            </a:prstGeom>
            <a:noFill/>
            <a:ln w="19050">
              <a:solidFill>
                <a:srgbClr val="015C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56" b="98028" l="9763" r="89974">
                        <a14:foregroundMark x1="32190" y1="9073" x2="66227" y2="62919"/>
                        <a14:foregroundMark x1="73351" y1="6312" x2="69921" y2="54241"/>
                        <a14:foregroundMark x1="62797" y1="18540" x2="62797" y2="51677"/>
                        <a14:foregroundMark x1="39842" y1="5720" x2="49340" y2="34517"/>
                        <a14:foregroundMark x1="67810" y1="3156" x2="59894" y2="27613"/>
                        <a14:foregroundMark x1="85488" y1="68639" x2="80475" y2="70809"/>
                        <a14:foregroundMark x1="39314" y1="71992" x2="42744" y2="73964"/>
                        <a14:foregroundMark x1="33509" y1="87377" x2="46966" y2="98028"/>
                        <a14:foregroundMark x1="63588" y1="88955" x2="79947" y2="970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1743" y="3239349"/>
            <a:ext cx="1197300" cy="16016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8878" y="1861050"/>
            <a:ext cx="954829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spc="45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0</a:t>
            </a:r>
            <a:r>
              <a:rPr lang="zh-CN" altLang="en-US" sz="2400" b="1" spc="4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spc="45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1629" y="1815330"/>
            <a:ext cx="954829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spc="45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0</a:t>
            </a:r>
            <a:r>
              <a:rPr lang="zh-CN" altLang="en-US" sz="2400" b="1" spc="4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spc="45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09255" y="1851427"/>
            <a:ext cx="861053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spc="45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0~9</a:t>
            </a: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10667" y="1819321"/>
            <a:ext cx="954829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spc="45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0</a:t>
            </a:r>
            <a:r>
              <a:rPr lang="zh-CN" altLang="en-US" sz="2400" b="1" spc="4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spc="45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endParaRPr lang="zh-CN" altLang="en-US" sz="1200">
              <a:solidFill>
                <a:srgbClr val="FF0000"/>
              </a:solidFill>
            </a:endParaRPr>
          </a:p>
        </p:txBody>
      </p:sp>
      <p:pic>
        <p:nvPicPr>
          <p:cNvPr id="1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353800" y="11480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687" y="216633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400" b="1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055480" y="785721"/>
            <a:ext cx="7279416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请你写出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个既是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的倍数又是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的倍数的数。</a:t>
            </a:r>
            <a:endParaRPr lang="zh-CN" altLang="en-US" sz="2400" b="1" spc="450">
              <a:solidFill>
                <a:srgbClr val="000000"/>
              </a:solidFill>
              <a:latin typeface="Cambria Math" panose="02040503050406030204" pitchFamily="18" charset="0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09104" y="891598"/>
            <a:ext cx="563990" cy="31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4"/>
          <p:cNvGrpSpPr/>
          <p:nvPr/>
        </p:nvGrpSpPr>
        <p:grpSpPr>
          <a:xfrm>
            <a:off x="4049043" y="2724150"/>
            <a:ext cx="2198399" cy="1338828"/>
            <a:chOff x="2655294" y="2664510"/>
            <a:chExt cx="3390331" cy="1847662"/>
          </a:xfrm>
        </p:grpSpPr>
        <p:sp>
          <p:nvSpPr>
            <p:cNvPr id="6" name="文本框 5"/>
            <p:cNvSpPr txBox="1"/>
            <p:nvPr/>
          </p:nvSpPr>
          <p:spPr>
            <a:xfrm>
              <a:off x="3034473" y="2664510"/>
              <a:ext cx="2636974" cy="1847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既是</a:t>
              </a:r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的倍数又是</a:t>
              </a:r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的倍数的数，个位上只能是</a:t>
              </a:r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1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云形标注 69"/>
            <p:cNvSpPr/>
            <p:nvPr/>
          </p:nvSpPr>
          <p:spPr>
            <a:xfrm>
              <a:off x="2655294" y="2720455"/>
              <a:ext cx="3390331" cy="1555286"/>
            </a:xfrm>
            <a:prstGeom prst="cloudCallout">
              <a:avLst>
                <a:gd name="adj1" fmla="val -46243"/>
                <a:gd name="adj2" fmla="val 56905"/>
              </a:avLst>
            </a:prstGeom>
            <a:noFill/>
            <a:ln w="19050">
              <a:solidFill>
                <a:srgbClr val="015C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56" b="98028" l="9763" r="89974">
                        <a14:foregroundMark x1="32190" y1="9073" x2="66227" y2="62919"/>
                        <a14:foregroundMark x1="73351" y1="6312" x2="69921" y2="54241"/>
                        <a14:foregroundMark x1="62797" y1="18540" x2="62797" y2="51677"/>
                        <a14:foregroundMark x1="39842" y1="5720" x2="49340" y2="34517"/>
                        <a14:foregroundMark x1="67810" y1="3156" x2="59894" y2="27613"/>
                        <a14:foregroundMark x1="85488" y1="68639" x2="80475" y2="70809"/>
                        <a14:foregroundMark x1="39314" y1="71992" x2="42744" y2="73964"/>
                        <a14:foregroundMark x1="33509" y1="87377" x2="46966" y2="98028"/>
                        <a14:foregroundMark x1="63588" y1="88955" x2="79947" y2="970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1743" y="3239349"/>
            <a:ext cx="1197300" cy="16016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825"/>
          <p:cNvSpPr/>
          <p:nvPr/>
        </p:nvSpPr>
        <p:spPr bwMode="auto">
          <a:xfrm flipH="1">
            <a:off x="7281287" y="1706117"/>
            <a:ext cx="513160" cy="1397793"/>
          </a:xfrm>
          <a:custGeom>
            <a:avLst/>
            <a:gdLst>
              <a:gd name="T0" fmla="*/ 0 w 1315"/>
              <a:gd name="T1" fmla="*/ 1441450 h 544"/>
              <a:gd name="T2" fmla="*/ 0 w 1315"/>
              <a:gd name="T3" fmla="*/ 0 h 544"/>
              <a:gd name="T4" fmla="*/ 1368425 w 1315"/>
              <a:gd name="T5" fmla="*/ 0 h 54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25400" cap="rnd" cmpd="sng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 latinLnBrk="1">
              <a:defRPr/>
            </a:pPr>
            <a:endParaRPr lang="zh-CN" altLang="en-US" b="1" ker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7" name="Freeform 825"/>
          <p:cNvSpPr/>
          <p:nvPr/>
        </p:nvSpPr>
        <p:spPr bwMode="auto">
          <a:xfrm>
            <a:off x="4292779" y="1726758"/>
            <a:ext cx="513160" cy="1397793"/>
          </a:xfrm>
          <a:custGeom>
            <a:avLst/>
            <a:gdLst>
              <a:gd name="T0" fmla="*/ 0 w 1315"/>
              <a:gd name="T1" fmla="*/ 1441450 h 544"/>
              <a:gd name="T2" fmla="*/ 0 w 1315"/>
              <a:gd name="T3" fmla="*/ 0 h 544"/>
              <a:gd name="T4" fmla="*/ 1368425 w 1315"/>
              <a:gd name="T5" fmla="*/ 0 h 54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25400" cap="rnd" cmpd="sng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 latinLnBrk="1">
              <a:defRPr/>
            </a:pPr>
            <a:endParaRPr lang="zh-CN" altLang="en-US" b="1" ker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知识总结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6686" y="970712"/>
            <a:ext cx="2943225" cy="1808559"/>
            <a:chOff x="2100263" y="1808163"/>
            <a:chExt cx="3924300" cy="2411412"/>
          </a:xfrm>
        </p:grpSpPr>
        <p:sp>
          <p:nvSpPr>
            <p:cNvPr id="6" name="AutoShape 673"/>
            <p:cNvSpPr>
              <a:spLocks noChangeArrowheads="1"/>
            </p:cNvSpPr>
            <p:nvPr/>
          </p:nvSpPr>
          <p:spPr bwMode="auto">
            <a:xfrm>
              <a:off x="2100263" y="1808163"/>
              <a:ext cx="3924300" cy="2411412"/>
            </a:xfrm>
            <a:prstGeom prst="roundRect">
              <a:avLst>
                <a:gd name="adj" fmla="val 6963"/>
              </a:avLst>
            </a:prstGeom>
            <a:gradFill rotWithShape="1">
              <a:gsLst>
                <a:gs pos="0">
                  <a:srgbClr val="94B00E"/>
                </a:gs>
                <a:gs pos="100000">
                  <a:srgbClr val="B5D71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latinLnBrk="1" hangingPunct="1">
                <a:spcBef>
                  <a:spcPct val="0"/>
                </a:spcBef>
                <a:buFontTx/>
                <a:buNone/>
              </a:pPr>
              <a:endParaRPr lang="zh-CN" altLang="en-US" sz="1400" b="1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" name="AutoShape 675"/>
            <p:cNvSpPr>
              <a:spLocks noChangeArrowheads="1"/>
            </p:cNvSpPr>
            <p:nvPr/>
          </p:nvSpPr>
          <p:spPr bwMode="auto">
            <a:xfrm>
              <a:off x="2208213" y="1916113"/>
              <a:ext cx="3708400" cy="1360487"/>
            </a:xfrm>
            <a:prstGeom prst="roundRect">
              <a:avLst>
                <a:gd name="adj" fmla="val 5616"/>
              </a:avLst>
            </a:prstGeom>
            <a:solidFill>
              <a:srgbClr val="FFFFFF">
                <a:alpha val="85097"/>
              </a:srgbClr>
            </a:solidFill>
            <a:ln w="15875">
              <a:solidFill>
                <a:srgbClr val="FFFF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latinLnBrk="1" hangingPunct="1">
                <a:spcBef>
                  <a:spcPct val="0"/>
                </a:spcBef>
                <a:buNone/>
                <a:defRPr/>
              </a:pPr>
              <a:endParaRPr lang="zh-CN" altLang="en-US" sz="1400" b="1" ker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72000" y="923093"/>
            <a:ext cx="2943225" cy="1808559"/>
            <a:chOff x="6167438" y="1808163"/>
            <a:chExt cx="3924300" cy="2411412"/>
          </a:xfrm>
        </p:grpSpPr>
        <p:sp>
          <p:nvSpPr>
            <p:cNvPr id="7" name="AutoShape 674"/>
            <p:cNvSpPr>
              <a:spLocks noChangeArrowheads="1"/>
            </p:cNvSpPr>
            <p:nvPr/>
          </p:nvSpPr>
          <p:spPr bwMode="auto">
            <a:xfrm>
              <a:off x="6167438" y="1808163"/>
              <a:ext cx="3924300" cy="2411412"/>
            </a:xfrm>
            <a:prstGeom prst="roundRect">
              <a:avLst>
                <a:gd name="adj" fmla="val 6134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FFFF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latinLnBrk="1" hangingPunct="1">
                <a:spcBef>
                  <a:spcPct val="0"/>
                </a:spcBef>
                <a:buNone/>
                <a:defRPr/>
              </a:pPr>
              <a:endParaRPr lang="zh-CN" altLang="en-US" sz="1400" b="1" ker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" name="AutoShape 676"/>
            <p:cNvSpPr>
              <a:spLocks noChangeArrowheads="1"/>
            </p:cNvSpPr>
            <p:nvPr/>
          </p:nvSpPr>
          <p:spPr bwMode="auto">
            <a:xfrm>
              <a:off x="6275388" y="1916113"/>
              <a:ext cx="3708400" cy="1360487"/>
            </a:xfrm>
            <a:prstGeom prst="roundRect">
              <a:avLst>
                <a:gd name="adj" fmla="val 5616"/>
              </a:avLst>
            </a:prstGeom>
            <a:solidFill>
              <a:srgbClr val="FFFFFF">
                <a:alpha val="85097"/>
              </a:srgbClr>
            </a:solidFill>
            <a:ln w="15875">
              <a:solidFill>
                <a:srgbClr val="FFFF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latinLnBrk="1" hangingPunct="1">
                <a:spcBef>
                  <a:spcPct val="0"/>
                </a:spcBef>
                <a:buNone/>
                <a:defRPr/>
              </a:pPr>
              <a:endParaRPr lang="zh-CN" altLang="en-US" sz="1400" b="1" ker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122204" y="1136948"/>
            <a:ext cx="2666745" cy="9094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个位上是</a:t>
            </a:r>
            <a:r>
              <a:rPr lang="en-US" altLang="zh-CN" sz="21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1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的数都是</a:t>
            </a:r>
            <a:r>
              <a:rPr lang="en-US" altLang="zh-CN" sz="2100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8601" y="2191937"/>
            <a:ext cx="2770348" cy="467436"/>
          </a:xfrm>
          <a:prstGeom prst="rect">
            <a:avLst/>
          </a:prstGeom>
          <a:noFill/>
        </p:spPr>
        <p:txBody>
          <a:bodyPr wrap="square" lIns="51435" tIns="25718" rIns="51435" bIns="25718" anchor="ctr">
            <a:spAutoFit/>
          </a:bodyPr>
          <a:lstStyle/>
          <a:p>
            <a:pPr algn="ctr">
              <a:defRPr/>
            </a:pPr>
            <a:r>
              <a:rPr lang="en-US" altLang="zh-CN" sz="27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7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的倍数的特征</a:t>
            </a:r>
            <a:endParaRPr lang="en-US" altLang="zh-CN" sz="27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7517" y="1004055"/>
            <a:ext cx="2666745" cy="9082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个位上是</a:t>
            </a:r>
            <a:r>
              <a:rPr lang="en-US" altLang="zh-CN" sz="21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100" b="1" dirty="0">
                <a:solidFill>
                  <a:srgbClr val="FF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100" b="1" dirty="0">
                <a:solidFill>
                  <a:srgbClr val="FF0000"/>
                </a:solidFill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的数都是</a:t>
            </a:r>
            <a:r>
              <a:rPr lang="en-US" altLang="zh-CN" sz="2100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52963" y="2131694"/>
            <a:ext cx="2770348" cy="467436"/>
          </a:xfrm>
          <a:prstGeom prst="rect">
            <a:avLst/>
          </a:prstGeom>
          <a:noFill/>
        </p:spPr>
        <p:txBody>
          <a:bodyPr wrap="square" lIns="51435" tIns="25718" rIns="51435" bIns="25718" anchor="ctr">
            <a:spAutoFit/>
          </a:bodyPr>
          <a:lstStyle/>
          <a:p>
            <a:pPr algn="ctr">
              <a:defRPr/>
            </a:pPr>
            <a:r>
              <a:rPr lang="en-US" altLang="zh-CN" sz="27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7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的倍数的特征</a:t>
            </a:r>
            <a:endParaRPr lang="en-US" altLang="zh-CN" sz="27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15"/>
          <p:cNvSpPr>
            <a:spLocks noChangeArrowheads="1"/>
          </p:cNvSpPr>
          <p:nvPr/>
        </p:nvSpPr>
        <p:spPr bwMode="auto">
          <a:xfrm>
            <a:off x="3631386" y="3181701"/>
            <a:ext cx="1322785" cy="1186690"/>
          </a:xfrm>
          <a:prstGeom prst="roundRect">
            <a:avLst>
              <a:gd name="adj" fmla="val 11764"/>
            </a:avLst>
          </a:prstGeom>
          <a:solidFill>
            <a:srgbClr val="057F5C"/>
          </a:solidFill>
          <a:ln w="15875">
            <a:solidFill>
              <a:srgbClr val="FFFFFF"/>
            </a:solidFill>
            <a:round/>
          </a:ln>
        </p:spPr>
        <p:txBody>
          <a:bodyPr wrap="none" lIns="68580" tIns="34290" rIns="68580" bIns="34290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None/>
              <a:defRPr/>
            </a:pPr>
            <a:endParaRPr lang="ko-KR" altLang="en-US" sz="1100" kern="0">
              <a:solidFill>
                <a:srgbClr val="FFFFFF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79361" y="3255672"/>
            <a:ext cx="122683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zh-CN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100" b="1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的倍数的数叫作偶数</a:t>
            </a:r>
            <a:r>
              <a: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15"/>
          <p:cNvSpPr>
            <a:spLocks noChangeArrowheads="1"/>
          </p:cNvSpPr>
          <p:nvPr/>
        </p:nvSpPr>
        <p:spPr bwMode="auto">
          <a:xfrm>
            <a:off x="7085079" y="3181054"/>
            <a:ext cx="1322785" cy="1186690"/>
          </a:xfrm>
          <a:prstGeom prst="roundRect">
            <a:avLst>
              <a:gd name="adj" fmla="val 11764"/>
            </a:avLst>
          </a:prstGeom>
          <a:solidFill>
            <a:srgbClr val="057F5C"/>
          </a:solidFill>
          <a:ln w="15875">
            <a:solidFill>
              <a:srgbClr val="FFFFFF"/>
            </a:solidFill>
            <a:round/>
          </a:ln>
        </p:spPr>
        <p:txBody>
          <a:bodyPr wrap="none" lIns="68580" tIns="34290" rIns="68580" bIns="34290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>
              <a:spcBef>
                <a:spcPct val="0"/>
              </a:spcBef>
              <a:buNone/>
              <a:defRPr/>
            </a:pPr>
            <a:endParaRPr lang="ko-KR" altLang="en-US" sz="1100" kern="0">
              <a:solidFill>
                <a:srgbClr val="FFFFFF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81029" y="3242949"/>
            <a:ext cx="122683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zh-CN" sz="21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1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1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的倍数的数叫作</a:t>
            </a:r>
            <a:r>
              <a:rPr lang="zh-CN" altLang="en-US" sz="21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</a:t>
            </a:r>
            <a:r>
              <a:rPr lang="zh-CN" altLang="zh-CN" sz="21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1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7" grpId="0" animBg="1"/>
      <p:bldP spid="15" grpId="0"/>
      <p:bldP spid="9" grpId="0"/>
      <p:bldP spid="12" grpId="0"/>
      <p:bldP spid="13" grpId="0"/>
      <p:bldP spid="18" grpId="0" animBg="1"/>
      <p:bldP spid="19" grpId="0"/>
      <p:bldP spid="20" grpId="0" animBg="1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893170" y="26260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057" y="1281640"/>
            <a:ext cx="5437932" cy="22606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76690" y="1599342"/>
            <a:ext cx="3490436" cy="62245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P34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en-US" altLang="zh-CN" sz="3600" b="1">
                <a:latin typeface="Cambria Math" panose="02040503050406030204" pitchFamily="18" charset="0"/>
                <a:ea typeface="Cambria Math" panose="02040503050406030204" pitchFamily="18" charset="0"/>
              </a:rPr>
              <a:t>4-6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88259" y="1691487"/>
            <a:ext cx="29674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谢谢观赏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1" y="533400"/>
            <a:ext cx="2705099" cy="876300"/>
          </a:xfrm>
        </p:spPr>
        <p:txBody>
          <a:bodyPr/>
          <a:lstStyle/>
          <a:p>
            <a:r>
              <a:rPr lang="zh-CN" altLang="en-US">
                <a:solidFill>
                  <a:schemeClr val="accent6"/>
                </a:solidFill>
              </a:rPr>
              <a:t>复习导入</a:t>
            </a:r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1885950"/>
            <a:ext cx="6858000" cy="20574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说一说，写一写（至少写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个）</a:t>
            </a:r>
            <a:endParaRPr lang="en-US" altLang="zh-CN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的因数有：</a:t>
            </a:r>
            <a:endParaRPr lang="en-US" altLang="zh-CN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的倍数有：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893170" y="262603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4789" y="701185"/>
            <a:ext cx="7850231" cy="5493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在百数表中圈出</a:t>
            </a:r>
            <a:r>
              <a:rPr lang="en-US" altLang="zh-CN" sz="2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的倍数，说说这些数有什么特征。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71328" y="1400008"/>
          <a:ext cx="4551900" cy="3063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</a:tblGrid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5346" y="3055937"/>
            <a:ext cx="1069941" cy="1710077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138112" y="140000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138112" y="170119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138112" y="2021485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401699" y="1411780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401699" y="1712971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401699" y="2033256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148557" y="2301677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148557" y="2602867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148557" y="2932633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169389" y="322667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169751" y="3554108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169389" y="383386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169389" y="4129355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412144" y="2313448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412144" y="261463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412144" y="291582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432976" y="321701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433338" y="3537304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432976" y="3845641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432976" y="4141126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4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14789" y="701185"/>
            <a:ext cx="7850231" cy="5493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在百数表中圈出</a:t>
            </a:r>
            <a:r>
              <a:rPr lang="en-US" altLang="zh-CN" sz="2400" b="1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的倍数，说说这些数有什么特征。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1" name="表格 90"/>
          <p:cNvGraphicFramePr>
            <a:graphicFrameLocks noGrp="1"/>
          </p:cNvGraphicFramePr>
          <p:nvPr/>
        </p:nvGraphicFramePr>
        <p:xfrm>
          <a:off x="1271328" y="1400008"/>
          <a:ext cx="4551900" cy="3063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</a:tblGrid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2" name="组合 91"/>
          <p:cNvGrpSpPr/>
          <p:nvPr/>
        </p:nvGrpSpPr>
        <p:grpSpPr>
          <a:xfrm>
            <a:off x="5951192" y="1804670"/>
            <a:ext cx="2542748" cy="1126970"/>
            <a:chOff x="2655294" y="2720455"/>
            <a:chExt cx="3390331" cy="1555286"/>
          </a:xfrm>
        </p:grpSpPr>
        <p:sp>
          <p:nvSpPr>
            <p:cNvPr id="94" name="文本框 93"/>
            <p:cNvSpPr txBox="1"/>
            <p:nvPr/>
          </p:nvSpPr>
          <p:spPr>
            <a:xfrm>
              <a:off x="3034474" y="2953357"/>
              <a:ext cx="2826338" cy="1019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1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1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的倍数都在第</a:t>
              </a:r>
              <a:r>
                <a:rPr lang="en-US" altLang="zh-CN" sz="21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1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列和第</a:t>
              </a:r>
              <a:r>
                <a:rPr lang="en-US" altLang="zh-CN" sz="21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1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列。</a:t>
              </a:r>
              <a:endPara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6" name="云形标注 69"/>
            <p:cNvSpPr/>
            <p:nvPr/>
          </p:nvSpPr>
          <p:spPr>
            <a:xfrm>
              <a:off x="2655294" y="2720455"/>
              <a:ext cx="3390331" cy="1555286"/>
            </a:xfrm>
            <a:prstGeom prst="cloudCallout">
              <a:avLst>
                <a:gd name="adj1" fmla="val 19267"/>
                <a:gd name="adj2" fmla="val 65019"/>
              </a:avLst>
            </a:prstGeom>
            <a:noFill/>
            <a:ln w="19050">
              <a:solidFill>
                <a:srgbClr val="015C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97" name="图片 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6540" y="3180275"/>
            <a:ext cx="1410586" cy="1579316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138112" y="140000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138112" y="170119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38112" y="2021485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401699" y="1411780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401699" y="1712971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401699" y="2033256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148557" y="2301677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141413" y="262429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134270" y="292548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155102" y="3240967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162607" y="3554108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155102" y="3855301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155102" y="4179361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412144" y="2313448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412144" y="261463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412144" y="291582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432976" y="321701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433338" y="3537304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432976" y="3845641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432976" y="4141126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b="1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14789" y="701185"/>
            <a:ext cx="7850231" cy="5493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在百数表中圈出</a:t>
            </a:r>
            <a:r>
              <a:rPr lang="en-US" altLang="zh-CN" sz="2400" b="1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的倍数，说说这些数有什么特征。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1" name="表格 90"/>
          <p:cNvGraphicFramePr>
            <a:graphicFrameLocks noGrp="1"/>
          </p:cNvGraphicFramePr>
          <p:nvPr/>
        </p:nvGraphicFramePr>
        <p:xfrm>
          <a:off x="1271328" y="1400008"/>
          <a:ext cx="4551900" cy="3063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</a:tblGrid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6015003" y="1815370"/>
            <a:ext cx="2198399" cy="1126970"/>
            <a:chOff x="2655294" y="2720455"/>
            <a:chExt cx="3390331" cy="1555286"/>
          </a:xfrm>
        </p:grpSpPr>
        <p:sp>
          <p:nvSpPr>
            <p:cNvPr id="10" name="文本框 9"/>
            <p:cNvSpPr txBox="1"/>
            <p:nvPr/>
          </p:nvSpPr>
          <p:spPr>
            <a:xfrm>
              <a:off x="3034473" y="2953357"/>
              <a:ext cx="2636974" cy="1019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21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1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的倍数末尾只有</a:t>
              </a:r>
              <a:r>
                <a:rPr lang="en-US" altLang="zh-CN" sz="21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1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或</a:t>
              </a:r>
              <a:r>
                <a:rPr lang="en-US" altLang="zh-CN" sz="21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1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云形标注 69"/>
            <p:cNvSpPr/>
            <p:nvPr/>
          </p:nvSpPr>
          <p:spPr>
            <a:xfrm>
              <a:off x="2655294" y="2720455"/>
              <a:ext cx="3390331" cy="1555286"/>
            </a:xfrm>
            <a:prstGeom prst="cloudCallout">
              <a:avLst>
                <a:gd name="adj1" fmla="val 19267"/>
                <a:gd name="adj2" fmla="val 65019"/>
              </a:avLst>
            </a:prstGeom>
            <a:noFill/>
            <a:ln w="19050">
              <a:solidFill>
                <a:srgbClr val="015C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156" b="98028" l="9763" r="89974">
                        <a14:foregroundMark x1="32190" y1="9073" x2="66227" y2="62919"/>
                        <a14:foregroundMark x1="73351" y1="6312" x2="69921" y2="54241"/>
                        <a14:foregroundMark x1="62797" y1="18540" x2="62797" y2="51677"/>
                        <a14:foregroundMark x1="39842" y1="5720" x2="49340" y2="34517"/>
                        <a14:foregroundMark x1="67810" y1="3156" x2="59894" y2="27613"/>
                        <a14:foregroundMark x1="85488" y1="68639" x2="80475" y2="70809"/>
                        <a14:foregroundMark x1="39314" y1="71992" x2="42744" y2="73964"/>
                        <a14:foregroundMark x1="33509" y1="87377" x2="46966" y2="98028"/>
                        <a14:foregroundMark x1="63588" y1="88955" x2="79947" y2="970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5372" y="3172284"/>
            <a:ext cx="1197300" cy="1601665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3138112" y="140000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138112" y="170119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138112" y="2021485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401699" y="1411780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401699" y="1712971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401699" y="2033256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148557" y="2301677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148557" y="2602867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148557" y="2904058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169389" y="3205248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169751" y="3525533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169389" y="383386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169389" y="4129355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412144" y="2313448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412144" y="261463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412144" y="291582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432976" y="321701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433338" y="3537304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432976" y="3845641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432976" y="4141126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422573" y="2571750"/>
            <a:ext cx="3253845" cy="1837414"/>
            <a:chOff x="4535872" y="2296215"/>
            <a:chExt cx="4338460" cy="2449886"/>
          </a:xfrm>
        </p:grpSpPr>
        <p:sp>
          <p:nvSpPr>
            <p:cNvPr id="52" name="文本框 45"/>
            <p:cNvSpPr txBox="1">
              <a:spLocks noChangeArrowheads="1"/>
            </p:cNvSpPr>
            <p:nvPr/>
          </p:nvSpPr>
          <p:spPr bwMode="auto">
            <a:xfrm>
              <a:off x="4910088" y="2571146"/>
              <a:ext cx="3652803" cy="217495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2800"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我算算看：</a:t>
              </a:r>
              <a:endParaRPr lang="en-US" altLang="zh-CN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00000"/>
                </a:lnSpc>
              </a:pPr>
              <a:r>
                <a:rPr lang="en-US" altLang="zh-CN" sz="2400">
                  <a:latin typeface="Cambria Math" panose="02040503050406030204" pitchFamily="18" charset="0"/>
                  <a:ea typeface="Cambria Math" panose="02040503050406030204" pitchFamily="18" charset="0"/>
                </a:rPr>
                <a:t>5×1=</a:t>
              </a:r>
              <a:r>
                <a:rPr lang="en-US" altLang="zh-CN" sz="24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5</a:t>
              </a:r>
              <a:r>
                <a:rPr lang="zh-CN" altLang="en-US" sz="24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，</a:t>
              </a:r>
              <a:r>
                <a:rPr lang="en-US" altLang="zh-CN" sz="2400">
                  <a:latin typeface="Cambria Math" panose="02040503050406030204" pitchFamily="18" charset="0"/>
                  <a:ea typeface="Cambria Math" panose="02040503050406030204" pitchFamily="18" charset="0"/>
                </a:rPr>
                <a:t>5×2=</a:t>
              </a:r>
              <a:r>
                <a:rPr lang="en-US" altLang="zh-CN" sz="24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10</a:t>
              </a:r>
              <a:r>
                <a:rPr lang="zh-CN" altLang="en-US" sz="24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，</a:t>
              </a:r>
              <a:r>
                <a:rPr lang="en-US" altLang="zh-CN" sz="2400">
                  <a:latin typeface="Cambria Math" panose="02040503050406030204" pitchFamily="18" charset="0"/>
                  <a:ea typeface="Cambria Math" panose="02040503050406030204" pitchFamily="18" charset="0"/>
                </a:rPr>
                <a:t>5×3=</a:t>
              </a:r>
              <a:r>
                <a:rPr lang="en-US" altLang="zh-CN" sz="24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15</a:t>
              </a:r>
              <a:r>
                <a:rPr lang="zh-CN" altLang="en-US" sz="24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，</a:t>
              </a:r>
              <a:r>
                <a:rPr lang="en-US" altLang="zh-CN" sz="2400">
                  <a:latin typeface="Cambria Math" panose="02040503050406030204" pitchFamily="18" charset="0"/>
                  <a:ea typeface="Cambria Math" panose="02040503050406030204" pitchFamily="18" charset="0"/>
                </a:rPr>
                <a:t>5×4=</a:t>
              </a:r>
              <a:r>
                <a:rPr lang="en-US" altLang="zh-CN" sz="24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20</a:t>
              </a:r>
              <a:r>
                <a:rPr lang="zh-CN" altLang="en-US" sz="240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49" charset="-122"/>
                </a:rPr>
                <a:t>，</a:t>
              </a:r>
              <a:endParaRPr lang="en-US" altLang="zh-CN" sz="2400">
                <a:latin typeface="Cambria Math" panose="02040503050406030204" pitchFamily="18" charset="0"/>
                <a:ea typeface="楷体" panose="02010609060101010101" pitchFamily="49" charset="-122"/>
              </a:endParaRPr>
            </a:p>
            <a:p>
              <a:pPr algn="ctr">
                <a:lnSpc>
                  <a:spcPct val="100000"/>
                </a:lnSpc>
              </a:pP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云形标注 42"/>
            <p:cNvSpPr/>
            <p:nvPr/>
          </p:nvSpPr>
          <p:spPr>
            <a:xfrm>
              <a:off x="4535872" y="2296215"/>
              <a:ext cx="4338460" cy="2210284"/>
            </a:xfrm>
            <a:prstGeom prst="cloudCallout">
              <a:avLst>
                <a:gd name="adj1" fmla="val 51105"/>
                <a:gd name="adj2" fmla="val 37150"/>
              </a:avLst>
            </a:prstGeom>
            <a:noFill/>
            <a:ln w="19050">
              <a:solidFill>
                <a:srgbClr val="F779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554098" y="3346237"/>
            <a:ext cx="1339652" cy="153050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566721" y="1378659"/>
            <a:ext cx="3162869" cy="1491343"/>
            <a:chOff x="1883391" y="2784929"/>
            <a:chExt cx="4217158" cy="1988458"/>
          </a:xfrm>
        </p:grpSpPr>
        <p:grpSp>
          <p:nvGrpSpPr>
            <p:cNvPr id="21" name="组合 20"/>
            <p:cNvGrpSpPr/>
            <p:nvPr/>
          </p:nvGrpSpPr>
          <p:grpSpPr>
            <a:xfrm>
              <a:off x="1883391" y="2784929"/>
              <a:ext cx="4217158" cy="1950844"/>
              <a:chOff x="2560232" y="2559750"/>
              <a:chExt cx="4217158" cy="2019212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3018459" y="2812552"/>
                <a:ext cx="3532098" cy="7072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240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defRPr>
                </a:lvl1pPr>
              </a:lstStyle>
              <a:p>
                <a:r>
                  <a:rPr lang="zh-CN" altLang="en-US" sz="210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我任意写几个数试试：</a:t>
                </a:r>
                <a:endParaRPr lang="zh-CN" altLang="en-US" sz="21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云形标注 43"/>
              <p:cNvSpPr/>
              <p:nvPr/>
            </p:nvSpPr>
            <p:spPr>
              <a:xfrm>
                <a:off x="2560232" y="2559750"/>
                <a:ext cx="4217158" cy="2019212"/>
              </a:xfrm>
              <a:prstGeom prst="cloudCallout">
                <a:avLst>
                  <a:gd name="adj1" fmla="val -32662"/>
                  <a:gd name="adj2" fmla="val 63202"/>
                </a:avLst>
              </a:prstGeom>
              <a:noFill/>
              <a:ln w="19050">
                <a:solidFill>
                  <a:srgbClr val="903A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3104260" y="3542280"/>
              <a:ext cx="2108580" cy="1231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65×5=</a:t>
              </a:r>
              <a:r>
                <a:rPr lang="en-US" altLang="zh-CN" sz="18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325</a:t>
              </a:r>
              <a:r>
                <a:rPr lang="zh-CN" altLang="en-US" sz="1800">
                  <a:solidFill>
                    <a:prstClr val="black"/>
                  </a:solidFill>
                  <a:latin typeface="Cambria Math" panose="020405030504060302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endParaRPr lang="en-US" altLang="zh-CN" sz="1800">
                <a:solidFill>
                  <a:prstClr val="black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en-US" altLang="zh-CN" sz="180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132×5=</a:t>
              </a:r>
              <a:r>
                <a:rPr lang="en-US" altLang="zh-CN" sz="18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660</a:t>
              </a:r>
              <a:r>
                <a: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endParaRPr lang="en-US" altLang="zh-CN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en-US" altLang="zh-CN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…</a:t>
              </a:r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988159" y="765011"/>
            <a:ext cx="5565940" cy="5493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你能向同伴解释一下你的发现吗？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900" y="2616592"/>
            <a:ext cx="1246659" cy="159788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0907" y="979969"/>
            <a:ext cx="4222187" cy="281479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24"/>
          <p:cNvSpPr txBox="1">
            <a:spLocks noChangeArrowheads="1"/>
          </p:cNvSpPr>
          <p:nvPr/>
        </p:nvSpPr>
        <p:spPr bwMode="auto">
          <a:xfrm>
            <a:off x="2714625" y="2204484"/>
            <a:ext cx="3869055" cy="15465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eaLnBrk="0" hangingPunct="0"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个位上是</a:t>
            </a:r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0</a:t>
            </a:r>
            <a:r>
              <a:rPr lang="zh-CN" altLang="en-US" dirty="0"/>
              <a:t>或</a:t>
            </a:r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r>
              <a:rPr lang="zh-CN" altLang="en-US" dirty="0"/>
              <a:t>的数，都是</a:t>
            </a:r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r>
              <a:rPr lang="zh-CN" altLang="en-US" dirty="0"/>
              <a:t>的倍数。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/>
          <p:cNvGrpSpPr/>
          <p:nvPr/>
        </p:nvGrpSpPr>
        <p:grpSpPr>
          <a:xfrm>
            <a:off x="6026439" y="1606074"/>
            <a:ext cx="2713865" cy="1496854"/>
            <a:chOff x="2750544" y="2466754"/>
            <a:chExt cx="3618486" cy="2065749"/>
          </a:xfrm>
          <a:solidFill>
            <a:schemeClr val="accent1">
              <a:lumMod val="40000"/>
              <a:lumOff val="60000"/>
              <a:alpha val="85000"/>
            </a:schemeClr>
          </a:solidFill>
        </p:grpSpPr>
        <p:sp>
          <p:nvSpPr>
            <p:cNvPr id="96" name="云形标注 69"/>
            <p:cNvSpPr/>
            <p:nvPr/>
          </p:nvSpPr>
          <p:spPr>
            <a:xfrm>
              <a:off x="2750544" y="2466754"/>
              <a:ext cx="3618230" cy="2065749"/>
            </a:xfrm>
            <a:prstGeom prst="cloudCallout">
              <a:avLst>
                <a:gd name="adj1" fmla="val 19267"/>
                <a:gd name="adj2" fmla="val 65019"/>
              </a:avLst>
            </a:prstGeom>
            <a:solidFill>
              <a:schemeClr val="accent1">
                <a:lumMod val="40000"/>
                <a:lumOff val="60000"/>
                <a:alpha val="8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129772" y="2783234"/>
              <a:ext cx="3239258" cy="14653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个位上是</a:t>
              </a:r>
              <a:r>
                <a:rPr lang="en-US" altLang="zh-CN" sz="2100" b="1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100" b="1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100" b="1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2100" b="1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100" b="1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6</a:t>
              </a:r>
              <a:r>
                <a:rPr lang="zh-CN" altLang="en-US" sz="2100" b="1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100" b="1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8</a:t>
              </a:r>
              <a:r>
                <a:rPr lang="zh-CN" altLang="en-US" sz="2100" b="1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100" b="1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的数都是</a:t>
              </a:r>
              <a:r>
                <a:rPr lang="en-US" altLang="zh-CN" sz="2100" b="1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的倍数。</a:t>
              </a:r>
              <a:endPara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91" name="表格 90"/>
          <p:cNvGraphicFramePr>
            <a:graphicFrameLocks noGrp="1"/>
          </p:cNvGraphicFramePr>
          <p:nvPr/>
        </p:nvGraphicFramePr>
        <p:xfrm>
          <a:off x="1271328" y="1400008"/>
          <a:ext cx="4551900" cy="3063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  <a:gridCol w="455190"/>
              </a:tblGrid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altLang="en-US" sz="15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b="1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14789" y="701185"/>
            <a:ext cx="7850231" cy="5493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在百数表中圈出</a:t>
            </a:r>
            <a:r>
              <a:rPr lang="en-US" altLang="zh-CN" sz="2400" b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的倍数，说说这些数有什么特征。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7" name="图片 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6540" y="3180275"/>
            <a:ext cx="1410586" cy="1579316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785344" y="140000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85344" y="1701199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453606" y="1408474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453606" y="1709664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745231" y="1421866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745231" y="1723057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625133" y="1421866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625133" y="1723057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556642" y="1412846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556642" y="1714036"/>
            <a:ext cx="337782" cy="30119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764151" y="2009445"/>
            <a:ext cx="4027238" cy="2463374"/>
            <a:chOff x="2197290" y="2822112"/>
            <a:chExt cx="5369650" cy="3284499"/>
          </a:xfrm>
        </p:grpSpPr>
        <p:sp>
          <p:nvSpPr>
            <p:cNvPr id="20" name="椭圆 19"/>
            <p:cNvSpPr/>
            <p:nvPr/>
          </p:nvSpPr>
          <p:spPr>
            <a:xfrm>
              <a:off x="2197290" y="2822112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197290" y="3225621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197290" y="3627208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197290" y="4028795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2225066" y="4430382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225548" y="4857429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2225066" y="5268544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225066" y="5662525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088306" y="2833398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7088306" y="3236907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7088306" y="3638494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088306" y="4040081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116082" y="4441668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7116564" y="4868715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7116082" y="5279830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7116082" y="5673811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3477139" y="2851255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477139" y="3254764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3477139" y="3656351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3477139" y="4057938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465515" y="4459525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474621" y="4886572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459377" y="5297687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3459377" y="5705024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650342" y="2851255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650342" y="3254764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650342" y="3656351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650342" y="4057938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678118" y="4459525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678600" y="4886572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4678118" y="5297687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678118" y="5691668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5892353" y="2839228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5892353" y="3242737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5892353" y="3644324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5892353" y="4045911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5920129" y="4447498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5920611" y="4874545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5920129" y="5285660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5920129" y="5679641"/>
              <a:ext cx="450376" cy="401587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686" y="21663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b="1">
                <a:ln w="0"/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>
              <a:ln w="0"/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57049" y="741319"/>
            <a:ext cx="1369606" cy="5493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认一认。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382" y="1237416"/>
            <a:ext cx="4990546" cy="17410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799" y="2701242"/>
            <a:ext cx="4990546" cy="174107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611107" y="1362664"/>
            <a:ext cx="3773141" cy="807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en-US" altLang="zh-CN" sz="2400" b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Cambria Math" panose="020405030504060302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Cambria Math" panose="020405030504060302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r>
              <a:rPr lang="zh-CN" altLang="en-US" sz="2400" b="1" dirty="0">
                <a:solidFill>
                  <a:prstClr val="black"/>
                </a:solidFill>
                <a:latin typeface="Cambria Math" panose="020405030504060302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r>
              <a:rPr lang="zh-CN" altLang="en-US" sz="2400" b="1" dirty="0">
                <a:solidFill>
                  <a:prstClr val="black"/>
                </a:solidFill>
                <a:latin typeface="Cambria Math" panose="020405030504060302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这样的数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29"/>
          <p:cNvSpPr txBox="1"/>
          <p:nvPr/>
        </p:nvSpPr>
        <p:spPr>
          <a:xfrm flipH="1">
            <a:off x="1541852" y="1779484"/>
            <a:ext cx="808935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2400">
                <a:solidFill>
                  <a:srgbClr val="6BA4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偶数</a:t>
            </a:r>
            <a:endParaRPr lang="zh-CN" altLang="en-US" sz="2400">
              <a:solidFill>
                <a:srgbClr val="6BA4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29"/>
          <p:cNvSpPr txBox="1"/>
          <p:nvPr/>
        </p:nvSpPr>
        <p:spPr>
          <a:xfrm flipH="1">
            <a:off x="2978080" y="3233005"/>
            <a:ext cx="100170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32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6BA4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奇数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157217" y="2829048"/>
            <a:ext cx="3933421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en-US" altLang="zh-CN" sz="2400" b="1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zh-CN" altLang="en-US" sz="2400" b="1">
                <a:solidFill>
                  <a:prstClr val="black"/>
                </a:solidFill>
                <a:latin typeface="Cambria Math" panose="020405030504060302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zh-CN" altLang="en-US" sz="2400" b="1">
                <a:solidFill>
                  <a:prstClr val="black"/>
                </a:solidFill>
                <a:latin typeface="Cambria Math" panose="020405030504060302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r>
              <a:rPr lang="zh-CN" altLang="en-US" sz="2400" b="1">
                <a:solidFill>
                  <a:prstClr val="black"/>
                </a:solidFill>
                <a:latin typeface="Cambria Math" panose="02040503050406030204" pitchFamily="18" charset="0"/>
                <a:ea typeface="楷体" panose="02010609060101010101" pitchFamily="49" charset="-122"/>
              </a:rPr>
              <a:t>，</a:t>
            </a:r>
            <a:r>
              <a:rPr lang="en-US" altLang="zh-CN" sz="2400" b="1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7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这样的数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r>
              <a:rPr lang="en-US" altLang="zh-CN" sz="2400" b="1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的倍数。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70b3845-1118-42b2-a053-ab52f7e56ad0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1541</Words>
  <Application>WPS 演示</Application>
  <PresentationFormat>全屏显示(16:9)</PresentationFormat>
  <Paragraphs>951</Paragraphs>
  <Slides>17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楷体</vt:lpstr>
      <vt:lpstr>Cambria Math</vt:lpstr>
      <vt:lpstr>Times New Roman</vt:lpstr>
      <vt:lpstr>Agency FB</vt:lpstr>
      <vt:lpstr>Trebuchet MS</vt:lpstr>
      <vt:lpstr>等线</vt:lpstr>
      <vt:lpstr>Gulim</vt:lpstr>
      <vt:lpstr>HY헤드라인M</vt:lpstr>
      <vt:lpstr>Arial</vt:lpstr>
      <vt:lpstr>Arial Unicode MS</vt:lpstr>
      <vt:lpstr>Malgun Gothic</vt:lpstr>
      <vt:lpstr>第一PPT模板网-WWW.1PPT.COM</vt:lpstr>
      <vt:lpstr>PowerPoint 演示文稿</vt:lpstr>
      <vt:lpstr>复习导入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2021-04-08T09:23:00Z</cp:lastPrinted>
  <dcterms:created xsi:type="dcterms:W3CDTF">2021-04-08T09:23:00Z</dcterms:created>
  <dcterms:modified xsi:type="dcterms:W3CDTF">2023-02-10T04:52:09Z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6F8859102AB241139815472B0DE00121</vt:lpwstr>
  </property>
  <property fmtid="{D5CDD505-2E9C-101B-9397-08002B2CF9AE}" pid="7" name="KSOProductBuildVer">
    <vt:lpwstr>2052-11.1.0.13703</vt:lpwstr>
  </property>
</Properties>
</file>