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83" r:id="rId3"/>
    <p:sldId id="279" r:id="rId4"/>
    <p:sldId id="264" r:id="rId5"/>
    <p:sldId id="259" r:id="rId6"/>
    <p:sldId id="258" r:id="rId7"/>
    <p:sldId id="280" r:id="rId8"/>
    <p:sldId id="270" r:id="rId9"/>
    <p:sldId id="272" r:id="rId10"/>
  </p:sldIdLst>
  <p:sldSz cx="9144000" cy="5715000" type="screen16x1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54" userDrawn="1">
          <p15:clr>
            <a:srgbClr val="A4A3A4"/>
          </p15:clr>
        </p15:guide>
        <p15:guide id="2" pos="2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20" d="100"/>
          <a:sy n="120" d="100"/>
        </p:scale>
        <p:origin x="-1452" y="-282"/>
      </p:cViewPr>
      <p:guideLst>
        <p:guide orient="horz" pos="1854"/>
        <p:guide pos="282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898BEA-9861-4495-A29A-6AA075A2E2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69821-9487-48B7-89F7-968C2F56FA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762000"/>
            <a:ext cx="7349400" cy="21420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2967000"/>
            <a:ext cx="7349400" cy="12270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645000"/>
            <a:ext cx="8229600" cy="45690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070000"/>
            <a:ext cx="7349400" cy="8490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967000"/>
            <a:ext cx="7349400" cy="3930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296000"/>
            <a:ext cx="3924808" cy="3840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296000"/>
            <a:ext cx="3920400" cy="3840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645000"/>
            <a:ext cx="8229600" cy="4569000"/>
          </a:xfrm>
        </p:spPr>
        <p:txBody>
          <a:bodyPr/>
          <a:lstStyle>
            <a:lvl1pPr marL="190500" indent="-1905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070000"/>
            <a:ext cx="7349400" cy="8490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967000"/>
            <a:ext cx="7349400" cy="3930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507000"/>
            <a:ext cx="8226900" cy="5880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242000"/>
            <a:ext cx="8226900" cy="39660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207000"/>
            <a:ext cx="5826600" cy="6390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3846000"/>
            <a:ext cx="5826600" cy="7230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507000"/>
            <a:ext cx="8226900" cy="5880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251000"/>
            <a:ext cx="3882600" cy="39570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251000"/>
            <a:ext cx="3882600" cy="39570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507000"/>
            <a:ext cx="8226900" cy="5880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191000"/>
            <a:ext cx="4006800" cy="3180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545000"/>
            <a:ext cx="4006800" cy="36630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184774"/>
            <a:ext cx="4006800" cy="3180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545000"/>
            <a:ext cx="4006800" cy="36630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507000"/>
            <a:ext cx="8226900" cy="5880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296000"/>
            <a:ext cx="3924808" cy="3840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296000"/>
            <a:ext cx="3920400" cy="3840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762000"/>
            <a:ext cx="783000" cy="41910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6876900" cy="41910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5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3.xml"/><Relationship Id="rId18" Type="http://schemas.openxmlformats.org/officeDocument/2006/relationships/tags" Target="../tags/tag52.xml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tags" Target="../tags/tag49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5"/>
            </p:custDataLst>
          </p:nvPr>
        </p:nvSpPr>
        <p:spPr bwMode="auto">
          <a:xfrm>
            <a:off x="456010" y="506678"/>
            <a:ext cx="8227219" cy="58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6"/>
            </p:custDataLst>
          </p:nvPr>
        </p:nvSpPr>
        <p:spPr bwMode="auto">
          <a:xfrm>
            <a:off x="456010" y="1242220"/>
            <a:ext cx="8227219" cy="396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459581" y="5262563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87291" y="5262563"/>
            <a:ext cx="2969419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657975" y="5262563"/>
            <a:ext cx="2025254" cy="26326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50">
                <a:solidFill>
                  <a:srgbClr val="898989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9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648826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3560" y="442633"/>
            <a:ext cx="589661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人教版五年级数学下册第二单元</a:t>
            </a:r>
            <a:endParaRPr lang="zh-CN" altLang="en-US" sz="2400" b="1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2043" y="1439944"/>
            <a:ext cx="6419644" cy="11949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4715" y="1007745"/>
            <a:ext cx="208470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一、复习导入</a:t>
            </a:r>
            <a:endParaRPr lang="zh-CN" alt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1530" y="1863725"/>
            <a:ext cx="728154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、个位上是</a:t>
            </a:r>
            <a:r>
              <a:rPr lang="zh-CN" altLang="en-US" sz="2400" u="sng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</a:t>
            </a:r>
            <a:r>
              <a:rPr lang="zh-CN" alt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的数都是</a:t>
            </a:r>
            <a:r>
              <a:rPr lang="en-US" altLang="zh-CN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的倍数</a:t>
            </a:r>
            <a:r>
              <a:rPr lang="zh-CN" altLang="en-US" sz="2400" u="sng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endParaRPr lang="zh-CN" altLang="en-US" sz="2400" u="sng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" y="2682875"/>
            <a:ext cx="728154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、个位上是</a:t>
            </a:r>
            <a:r>
              <a:rPr lang="zh-CN" altLang="en-US" sz="2400" u="sng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zh-CN" alt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的数都是</a:t>
            </a:r>
            <a:r>
              <a:rPr lang="en-US" altLang="zh-CN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的倍数</a:t>
            </a:r>
            <a:r>
              <a:rPr lang="zh-CN" altLang="en-US" sz="2400" u="sng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endParaRPr lang="zh-CN" altLang="en-US" sz="2400" u="sng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57500" y="1817370"/>
            <a:ext cx="230949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endParaRPr lang="en-US" alt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5305" y="2573020"/>
            <a:ext cx="12268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 </a:t>
            </a:r>
            <a:endParaRPr lang="en-US" alt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35125" y="1146810"/>
            <a:ext cx="6097270" cy="2399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学习目标：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、能在小组合作学习中了解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的倍数的特征。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、能理解掌握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的倍数的特征。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、能用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的倍数的特征解决实际问题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。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54100" y="685800"/>
          <a:ext cx="71374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3740"/>
                <a:gridCol w="713740"/>
                <a:gridCol w="713740"/>
                <a:gridCol w="713740"/>
                <a:gridCol w="713740"/>
                <a:gridCol w="713740"/>
                <a:gridCol w="713740"/>
                <a:gridCol w="713740"/>
                <a:gridCol w="713740"/>
                <a:gridCol w="713740"/>
              </a:tblGrid>
              <a:tr h="350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25</a:t>
                      </a:r>
                      <a:endParaRPr lang="en-US" altLang="en-US" sz="16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329815" y="4352290"/>
            <a:ext cx="553783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400">
                <a:solidFill>
                  <a:srgbClr val="FF0000"/>
                </a:solidFill>
                <a:effectLst/>
              </a:rPr>
              <a:t>表中哪些是</a:t>
            </a:r>
            <a:r>
              <a:rPr lang="en-US" altLang="zh-CN" sz="2400">
                <a:solidFill>
                  <a:srgbClr val="FF0000"/>
                </a:solidFill>
                <a:effectLst/>
              </a:rPr>
              <a:t>3</a:t>
            </a:r>
            <a:r>
              <a:rPr lang="zh-CN" altLang="en-US" sz="2400">
                <a:solidFill>
                  <a:srgbClr val="FF0000"/>
                </a:solidFill>
                <a:effectLst/>
              </a:rPr>
              <a:t>的倍数？把它们圈起来</a:t>
            </a:r>
            <a:endParaRPr lang="zh-CN" altLang="en-US" sz="2400">
              <a:solidFill>
                <a:srgbClr val="FF0000"/>
              </a:solidFill>
              <a:effectLst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57550" y="6858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391150" y="6858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607300" y="6858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858000" y="10414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673600" y="10414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540000" y="10414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892300" y="13970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962400" y="13970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159500" y="13970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143000" y="17526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257550" y="17526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391150" y="17526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607300" y="17526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540000" y="21082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673600" y="21082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858000" y="21082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816100" y="24638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3962400" y="24638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6083300" y="24638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143000" y="28194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3257550" y="28194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391150" y="28194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7524750" y="28194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2540000" y="30988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806950" y="30988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858000" y="30988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892300" y="34544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3962400" y="34544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083300" y="34544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143000" y="38100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3257550" y="38100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5499100" y="38100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524750" y="3835400"/>
            <a:ext cx="5842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7355" y="163830"/>
            <a:ext cx="252158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effectLst/>
              </a:rPr>
              <a:t>二、探索新知</a:t>
            </a:r>
            <a:endParaRPr lang="zh-CN" altLang="en-US" sz="2800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1445" y="485140"/>
            <a:ext cx="219646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400" dirty="0">
                <a:solidFill>
                  <a:srgbClr val="FF0000"/>
                </a:solidFill>
                <a:effectLst/>
              </a:rPr>
              <a:t>小组合作探讨：</a:t>
            </a:r>
            <a:endParaRPr lang="zh-CN" altLang="en-US" sz="2400" dirty="0">
              <a:solidFill>
                <a:srgbClr val="FF0000"/>
              </a:solidFill>
              <a:effectLst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941445" y="932815"/>
          <a:ext cx="4654550" cy="3117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455"/>
                <a:gridCol w="465455"/>
                <a:gridCol w="465455"/>
                <a:gridCol w="465455"/>
                <a:gridCol w="465455"/>
                <a:gridCol w="465455"/>
                <a:gridCol w="465455"/>
                <a:gridCol w="465455"/>
                <a:gridCol w="465455"/>
                <a:gridCol w="465455"/>
              </a:tblGrid>
              <a:tr h="311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1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1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1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39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1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49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1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59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1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69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1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79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1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89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1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90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91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92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93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94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95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96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97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98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99</a:t>
                      </a:r>
                      <a:endParaRPr lang="en-US" alt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17830" y="1065530"/>
            <a:ext cx="3117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2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 横着看，圈起来的前</a:t>
            </a:r>
            <a:r>
              <a:rPr lang="en-US" altLang="zh-CN" b="1" dirty="0">
                <a:solidFill>
                  <a:schemeClr val="tx2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b="1" dirty="0">
                <a:solidFill>
                  <a:schemeClr val="tx2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个数，个位分别是哪些数字？</a:t>
            </a:r>
            <a:endParaRPr lang="zh-CN" altLang="en-US" b="1" dirty="0">
              <a:solidFill>
                <a:schemeClr val="tx2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195" y="2369185"/>
            <a:ext cx="33458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2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 思考讨论：判断一个数是不是</a:t>
            </a:r>
            <a:r>
              <a:rPr lang="en-US" altLang="zh-CN" b="1" dirty="0">
                <a:solidFill>
                  <a:schemeClr val="tx2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chemeClr val="tx2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的倍数，只看个位行吗？为什么？</a:t>
            </a:r>
            <a:endParaRPr lang="zh-CN" altLang="en-US" b="1" dirty="0">
              <a:solidFill>
                <a:schemeClr val="tx2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7830" y="1724025"/>
            <a:ext cx="3395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个位分别是：</a:t>
            </a:r>
            <a:r>
              <a:rPr lang="en-US" altLang="zh-CN" dirty="0"/>
              <a:t>3</a:t>
            </a:r>
            <a:r>
              <a:rPr lang="zh-CN" altLang="en-US" dirty="0"/>
              <a:t>，</a:t>
            </a:r>
            <a:r>
              <a:rPr lang="en-US" altLang="zh-CN" dirty="0"/>
              <a:t>6</a:t>
            </a:r>
            <a:r>
              <a:rPr lang="zh-CN" altLang="en-US" dirty="0"/>
              <a:t>，</a:t>
            </a:r>
            <a:r>
              <a:rPr lang="en-US" altLang="zh-CN" dirty="0"/>
              <a:t>9</a:t>
            </a:r>
            <a:r>
              <a:rPr lang="zh-CN" altLang="en-US" dirty="0"/>
              <a:t>，</a:t>
            </a:r>
            <a:r>
              <a:rPr lang="en-US" altLang="zh-CN" dirty="0"/>
              <a:t>2</a:t>
            </a:r>
            <a:r>
              <a:rPr lang="zh-CN" altLang="en-US" dirty="0"/>
              <a:t>，</a:t>
            </a:r>
            <a:r>
              <a:rPr lang="en-US" altLang="zh-CN" dirty="0"/>
              <a:t>5</a:t>
            </a:r>
            <a:r>
              <a:rPr lang="zh-CN" altLang="en-US" dirty="0"/>
              <a:t>，</a:t>
            </a:r>
            <a:r>
              <a:rPr lang="en-US" altLang="zh-CN" dirty="0"/>
              <a:t>8</a:t>
            </a:r>
            <a:r>
              <a:rPr lang="zh-CN" altLang="en-US" dirty="0"/>
              <a:t>，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dirty="0"/>
              <a:t>4</a:t>
            </a:r>
            <a:r>
              <a:rPr lang="zh-CN" altLang="en-US" dirty="0"/>
              <a:t>，</a:t>
            </a:r>
            <a:r>
              <a:rPr lang="en-US" altLang="zh-CN" dirty="0"/>
              <a:t>7</a:t>
            </a:r>
            <a:r>
              <a:rPr lang="zh-CN" altLang="en-US" dirty="0"/>
              <a:t>，</a:t>
            </a:r>
            <a:r>
              <a:rPr lang="en-US" altLang="zh-CN" dirty="0"/>
              <a:t>0</a:t>
            </a:r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417830" y="3255645"/>
            <a:ext cx="311848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⑶斜着看，你发现什么？</a:t>
            </a:r>
            <a:endParaRPr lang="zh-CN" altLang="en-US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417195" y="3544570"/>
            <a:ext cx="330835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一个数各位上的数的和是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的倍数，这个数就是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的倍数。</a:t>
            </a:r>
            <a:endParaRPr lang="zh-CN" altLang="en-US" sz="20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 rot="19500000">
            <a:off x="3743325" y="1174115"/>
            <a:ext cx="2206625" cy="75946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419090" y="945515"/>
            <a:ext cx="327025" cy="286385"/>
          </a:xfrm>
          <a:prstGeom prst="ellipse">
            <a:avLst/>
          </a:prstGeom>
          <a:noFill/>
          <a:ln w="28575" cmpd="sng">
            <a:solidFill>
              <a:schemeClr val="tx2">
                <a:lumMod val="50000"/>
                <a:lumOff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980940" y="124523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419090" y="186436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790690" y="186436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200390" y="186436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914265" y="215074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343015" y="215074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762240" y="217043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485640" y="249809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876290" y="249809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247890" y="245681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028440" y="278447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419090" y="278447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790690" y="278447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8200390" y="278447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914265" y="310197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343015" y="310197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762240" y="310197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028440" y="372364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876290" y="338836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247890" y="338836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419090" y="372364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790690" y="372300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200390" y="372364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485640" y="3395980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19500000">
            <a:off x="3589655" y="1666875"/>
            <a:ext cx="3904615" cy="75946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19560000">
            <a:off x="3503295" y="2133600"/>
            <a:ext cx="5530850" cy="75946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19500000">
            <a:off x="5002530" y="2563495"/>
            <a:ext cx="3904615" cy="75946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19500000">
            <a:off x="6437630" y="3060065"/>
            <a:ext cx="2411095" cy="75946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 rot="19500000">
            <a:off x="7980680" y="3657600"/>
            <a:ext cx="767715" cy="4451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790690" y="945515"/>
            <a:ext cx="327025" cy="286385"/>
          </a:xfrm>
          <a:prstGeom prst="ellipse">
            <a:avLst/>
          </a:prstGeom>
          <a:noFill/>
          <a:ln w="28575" cmpd="sng">
            <a:solidFill>
              <a:schemeClr val="tx2">
                <a:lumMod val="50000"/>
                <a:lumOff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8200390" y="932815"/>
            <a:ext cx="327025" cy="286385"/>
          </a:xfrm>
          <a:prstGeom prst="ellipse">
            <a:avLst/>
          </a:prstGeom>
          <a:noFill/>
          <a:ln w="28575" cmpd="sng">
            <a:solidFill>
              <a:schemeClr val="tx2">
                <a:lumMod val="50000"/>
                <a:lumOff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5419725" y="94551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791325" y="94551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8201025" y="93281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343015" y="124523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7762240" y="124523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4485640" y="157797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5876290" y="157797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7247890" y="157797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028440" y="188404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5368290" y="906780"/>
            <a:ext cx="457200" cy="33909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6791325" y="94551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6791325" y="959485"/>
            <a:ext cx="327025" cy="286385"/>
          </a:xfrm>
          <a:prstGeom prst="ellipse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6740525" y="906780"/>
            <a:ext cx="429260" cy="33909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8129270" y="932815"/>
            <a:ext cx="466725" cy="33909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4877435" y="1218565"/>
            <a:ext cx="490855" cy="33909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6249670" y="1231900"/>
            <a:ext cx="490855" cy="33909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692390" y="1271905"/>
            <a:ext cx="437515" cy="30670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4430395" y="1531620"/>
            <a:ext cx="437515" cy="35242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5821045" y="1557655"/>
            <a:ext cx="437515" cy="30670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7192645" y="1557655"/>
            <a:ext cx="437515" cy="30670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3941445" y="1893570"/>
            <a:ext cx="437515" cy="30670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2"/>
      <p:bldP spid="5" grpId="0"/>
      <p:bldP spid="19" grpId="0"/>
      <p:bldP spid="20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77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7511" y="498110"/>
            <a:ext cx="6247395" cy="588000"/>
          </a:xfrm>
        </p:spPr>
        <p:txBody>
          <a:bodyPr/>
          <a:lstStyle/>
          <a:p>
            <a:r>
              <a:rPr lang="zh-CN" altLang="en-US" sz="2400"/>
              <a:t>三、闯关练习：</a:t>
            </a:r>
            <a:endParaRPr lang="zh-CN" altLang="en-US" sz="240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837511" y="1180677"/>
            <a:ext cx="8446770" cy="1948603"/>
          </a:xfrm>
          <a:prstGeom prst="rect">
            <a:avLst/>
          </a:prstGeom>
        </p:spPr>
        <p:txBody>
          <a:bodyPr vert="horz" lIns="90000" tIns="46800" rIns="90000" bIns="46800" rtlCol="0" anchor="ctr" anchorCtr="0"/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>
              <a:lnSpc>
                <a:spcPct val="200000"/>
              </a:lnSpc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、下列说话对不对</a:t>
            </a:r>
            <a:endParaRPr sz="1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⑴、因为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的倍数，所以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也是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的倍数。       （  ）</a:t>
            </a:r>
            <a:endParaRPr sz="1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1+2+3=6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的倍数，所以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123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的倍数。   （  ）</a:t>
            </a:r>
            <a:endParaRPr sz="1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⑶、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2015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的倍数。                         （  ）</a:t>
            </a:r>
            <a:endParaRPr sz="1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sz="1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1519" y="3202609"/>
            <a:ext cx="6905769" cy="10477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4680" y="410845"/>
            <a:ext cx="307657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四、达标训练：</a:t>
            </a:r>
            <a:endParaRPr lang="zh-CN" altLang="zh-CN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2040" y="1026795"/>
            <a:ext cx="3076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、按要求填空</a:t>
            </a:r>
            <a:endParaRPr lang="zh-C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040" y="1395095"/>
            <a:ext cx="6040120" cy="1236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91260" y="2673350"/>
            <a:ext cx="3076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、圈出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的倍数</a:t>
            </a:r>
            <a:endParaRPr lang="zh-C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770" y="3129280"/>
            <a:ext cx="5947410" cy="749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2367" y="763901"/>
            <a:ext cx="1606289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五、小结：</a:t>
            </a:r>
            <a:endParaRPr lang="zh-CN" altLang="en-US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6361" y="1818302"/>
            <a:ext cx="7518400" cy="5804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1</a:t>
            </a: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、通过这节课的学习，我学会了</a:t>
            </a:r>
            <a:r>
              <a:rPr lang="zh-CN" altLang="en-US" sz="2400" u="sng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</a:t>
            </a: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特征。</a:t>
            </a:r>
            <a:r>
              <a:rPr lang="zh-CN" altLang="en-US" sz="2400" u="sng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</a:t>
            </a:r>
            <a:endParaRPr lang="zh-CN" altLang="en-US" sz="2400" u="sng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 descr="3的倍数的特征8.61_打包文件_240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1333500"/>
            <a:ext cx="4876800" cy="304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252367" y="2750191"/>
            <a:ext cx="7126389" cy="4616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2</a:t>
            </a:r>
            <a:r>
              <a:rPr lang="zh-CN" alt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、</a:t>
            </a:r>
            <a:r>
              <a:rPr lang="zh-CN" altLang="en-US" sz="2400" u="sng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                                      </a:t>
            </a:r>
            <a:r>
              <a:rPr lang="zh-CN" alt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，这个数就是</a:t>
            </a:r>
            <a:r>
              <a:rPr lang="en-US" altLang="zh-CN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3</a:t>
            </a:r>
            <a:r>
              <a:rPr lang="zh-CN" alt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的倍数。</a:t>
            </a:r>
            <a:endParaRPr lang="zh-CN" altLang="en-US" sz="24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4725" y="996234"/>
            <a:ext cx="4004339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这节课有什么收获</a:t>
            </a:r>
            <a:endParaRPr lang="zh-CN" altLang="en-US" sz="36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5.xml><?xml version="1.0" encoding="utf-8"?>
<p:tagLst xmlns:p="http://schemas.openxmlformats.org/presentationml/2006/main">
  <p:tag name="[PLUGIN]" val="[PLUGIN]"/>
</p:tagLst>
</file>

<file path=ppt/tags/tag56.xml><?xml version="1.0" encoding="utf-8"?>
<p:tagLst xmlns:p="http://schemas.openxmlformats.org/presentationml/2006/main">
  <p:tag name="KSO_WM_UNIT_TABLE_BEAUTIFY" val="smartTable{672e5238-1210-4f17-b1e6-6696c6bdf7d0}"/>
  <p:tag name="TABLE_COLOR_RGB" val="0x000000*0xFFFFFF*0x44546A*0xE6E5E5*0x848587*0x738499*0x817CA0*0x9B819F*0xA7878C*0xAB968B"/>
  <p:tag name="TABLE_COLORIDX" val="l"/>
  <p:tag name="TABLE_EMPHASIZE_COLOR" val="8684935"/>
  <p:tag name="TABLE_SKINIDX" val="-1"/>
</p:tagLst>
</file>

<file path=ppt/tags/tag57.xml><?xml version="1.0" encoding="utf-8"?>
<p:tagLst xmlns:p="http://schemas.openxmlformats.org/presentationml/2006/main">
  <p:tag name="KSO_WM_UNIT_TABLE_BEAUTIFY" val="smartTable{672e5238-1210-4f17-b1e6-6696c6bdf7d0}"/>
  <p:tag name="TABLE_COLOR_RGB" val="0x000000*0xFFFFFF*0x44546A*0xE6E5E5*0x848587*0x738499*0x817CA0*0x9B819F*0xA7878C*0xAB968B"/>
  <p:tag name="TABLE_COLORIDX" val="l"/>
  <p:tag name="TABLE_EMPHASIZE_COLOR" val="8684935"/>
  <p:tag name="TABLE_SKINIDX" val="-1"/>
</p:tagLst>
</file>

<file path=ppt/tags/tag58.xml><?xml version="1.0" encoding="utf-8"?>
<p:tagLst xmlns:p="http://schemas.openxmlformats.org/presentationml/2006/main">
  <p:tag name="KSO_WM_BEAUTIFY_FLAG" val="#wm#"/>
  <p:tag name="KSO_WM_DYNAMICNUM_SPEED" val="3"/>
  <p:tag name="KSO_WM_UNIT_DIAGRAM_MODELTYPE" val="dynamicNum"/>
  <p:tag name="KSO_WM_UNIT_DYNMNUM_DGM_ANIMTYPE" val="5"/>
  <p:tag name="KSO_WM_UNIT_DYNMNUM_TYPE" val="1"/>
  <p:tag name="KSO_WM_UNIT_INDEX" val="1596701400126_1_1"/>
  <p:tag name="KSO_WM_UNIT_TYPE" val="ζ_h_f"/>
</p:tagLst>
</file>

<file path=ppt/tags/tag59.xml><?xml version="1.0" encoding="utf-8"?>
<p:tagLst xmlns:p="http://schemas.openxmlformats.org/presentationml/2006/main">
  <p:tag name="KSO_WM_BEAUTIFY_FLAG" val="#wm#"/>
  <p:tag name="KSO_WM_DYNAMICNUM_SPEED" val="3"/>
  <p:tag name="KSO_WM_UNIT_DIAGRAM_MODELTYPE" val="dynamicNum"/>
  <p:tag name="KSO_WM_UNIT_DYNMNUM_DGM_ANIMTYPE" val="5"/>
  <p:tag name="KSO_WM_UNIT_DYNMNUM_TYPE" val="1"/>
  <p:tag name="KSO_WM_UNIT_INDEX" val="1596785390331_1_1"/>
  <p:tag name="KSO_WM_UNIT_TYPE" val="ζ_h_f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p="http://schemas.openxmlformats.org/presentationml/2006/main">
  <p:tag name="[ANDCEF]" val="[ANDCEF]"/>
  <p:tag name="[VIDEO]" val="[VIDEO]"/>
  <p:tag name="AS_OS" val="Unix 3.10 unknown"/>
  <p:tag name="AS_RELEASE_DATE" val="2020.11.30"/>
  <p:tag name="AS_TITLE" val="Aspose.Slides for Java"/>
  <p:tag name="AS_VERSION" val="20.11"/>
  <p:tag name="KSO_WPP_MARK_KEY" val="c2d9c99c-70b9-4946-bfb5-20fdd599ba7a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971</Words>
  <Application>WPS 演示</Application>
  <PresentationFormat>全屏显示(16:10)</PresentationFormat>
  <Paragraphs>451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Wingdings</vt:lpstr>
      <vt:lpstr>Calibri</vt:lpstr>
      <vt:lpstr>仿宋</vt:lpstr>
      <vt:lpstr>隶书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三、闯关练习：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2021-04-08T09:25:00Z</cp:lastPrinted>
  <dcterms:created xsi:type="dcterms:W3CDTF">2021-04-08T09:25:00Z</dcterms:created>
  <dcterms:modified xsi:type="dcterms:W3CDTF">2023-02-10T04:52:54Z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5416C536E1264C9C84820003A90A75AC</vt:lpwstr>
  </property>
  <property fmtid="{D5CDD505-2E9C-101B-9397-08002B2CF9AE}" pid="7" name="KSOProductBuildVer">
    <vt:lpwstr>2052-11.1.0.13703</vt:lpwstr>
  </property>
</Properties>
</file>