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E3ECD-E747-4F3F-8159-55BA78D0E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1339C-0CB5-41B5-AD08-DC0EA581FF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0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56FA669-1446-4CAD-9098-2DCE298EF181}" type="slidenum">
              <a:rPr lang="en-US" altLang="zh-CN"/>
            </a:fld>
            <a:endParaRPr lang="en-US" altLang="zh-CN"/>
          </a:p>
        </p:txBody>
      </p:sp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lIns="84390" tIns="42195" rIns="84390" bIns="42195"/>
          <a:lstStyle/>
          <a:p>
            <a:endParaRPr lang="zh-CN" altLang="zh-CN" smtClean="0"/>
          </a:p>
        </p:txBody>
      </p:sp>
      <p:sp>
        <p:nvSpPr>
          <p:cNvPr id="7172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390" tIns="42195" rIns="84390" bIns="42195" anchor="b"/>
          <a:lstStyle/>
          <a:p>
            <a:pPr algn="r" defTabSz="844550" fontAlgn="base">
              <a:spcBef>
                <a:spcPct val="0"/>
              </a:spcBef>
              <a:spcAft>
                <a:spcPct val="0"/>
              </a:spcAft>
            </a:pPr>
            <a:fld id="{D7E87154-75F5-4E00-B54E-F834B1D85FFB}" type="slidenum">
              <a:rPr lang="en-US" altLang="zh-CN" sz="1100" b="1">
                <a:solidFill>
                  <a:srgbClr val="CC0000"/>
                </a:solidFill>
              </a:rPr>
            </a:fld>
            <a:endParaRPr lang="en-US" altLang="zh-CN" sz="11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52DC0F-3CC3-41B2-B56A-AEEBF28BC1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4"/>
            <a:ext cx="6858001" cy="1790700"/>
          </a:xfrm>
        </p:spPr>
        <p:txBody>
          <a:bodyPr anchor="b"/>
          <a:lstStyle>
            <a:lvl1pPr algn="ctr">
              <a:defRPr sz="3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30"/>
            <a:ext cx="6858001" cy="1241821"/>
          </a:xfrm>
        </p:spPr>
        <p:txBody>
          <a:bodyPr/>
          <a:lstStyle>
            <a:lvl1pPr marL="0" indent="0" algn="ctr">
              <a:buNone/>
              <a:defRPr sz="1500"/>
            </a:lvl1pPr>
            <a:lvl2pPr marL="280670" indent="0" algn="ctr">
              <a:buNone/>
              <a:defRPr sz="1200"/>
            </a:lvl2pPr>
            <a:lvl3pPr marL="561975" indent="0" algn="ctr">
              <a:buNone/>
              <a:defRPr sz="1100"/>
            </a:lvl3pPr>
            <a:lvl4pPr marL="842645" indent="0" algn="ctr">
              <a:buNone/>
              <a:defRPr sz="1000"/>
            </a:lvl4pPr>
            <a:lvl5pPr marL="1123950" indent="0" algn="ctr">
              <a:buNone/>
              <a:defRPr sz="1000"/>
            </a:lvl5pPr>
            <a:lvl6pPr marL="1404620" indent="0" algn="ctr">
              <a:buNone/>
              <a:defRPr sz="1000"/>
            </a:lvl6pPr>
            <a:lvl7pPr marL="1685290" indent="0" algn="ctr">
              <a:buNone/>
              <a:defRPr sz="1000"/>
            </a:lvl7pPr>
            <a:lvl8pPr marL="1966595" indent="0" algn="ctr">
              <a:buNone/>
              <a:defRPr sz="1000"/>
            </a:lvl8pPr>
            <a:lvl9pPr marL="2247265" indent="0" algn="ctr">
              <a:buNone/>
              <a:defRPr sz="10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78D5F-6F5C-49EB-AF22-D07CAC5041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2" y="273846"/>
            <a:ext cx="7886700" cy="435887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CA0E4-DFE1-4DF5-92F7-F2B7D26842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2B8CD-098B-4DEB-B1C8-138A75536DB3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" b="1" dirty="0">
                <a:solidFill>
                  <a:prstClr val="white"/>
                </a:solidFill>
              </a:rPr>
              <a:t>PPT</a:t>
            </a:r>
            <a:r>
              <a:rPr lang="zh-CN" altLang="en-US" sz="100" b="1" dirty="0">
                <a:solidFill>
                  <a:prstClr val="white"/>
                </a:solidFill>
              </a:rPr>
              <a:t>模板：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www.1ppt.com/moban/                  PPT</a:t>
            </a:r>
            <a:r>
              <a:rPr lang="zh-CN" altLang="en-US" sz="100" b="1" dirty="0">
                <a:solidFill>
                  <a:prstClr val="white"/>
                </a:solidFill>
              </a:rPr>
              <a:t>素材：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www.1ppt.com/sucai/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" b="1" dirty="0">
                <a:solidFill>
                  <a:prstClr val="white"/>
                </a:solidFill>
              </a:rPr>
              <a:t>PPT</a:t>
            </a:r>
            <a:r>
              <a:rPr lang="zh-CN" altLang="en-US" sz="100" b="1" dirty="0">
                <a:solidFill>
                  <a:prstClr val="white"/>
                </a:solidFill>
              </a:rPr>
              <a:t>背景：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www.1ppt.com/beijing/                   PPT</a:t>
            </a:r>
            <a:r>
              <a:rPr lang="zh-CN" altLang="en-US" sz="100" b="1" dirty="0">
                <a:solidFill>
                  <a:prstClr val="white"/>
                </a:solidFill>
              </a:rPr>
              <a:t>图表：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www.1ppt.com/tubiao/     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" b="1" dirty="0">
                <a:solidFill>
                  <a:prstClr val="white"/>
                </a:solidFill>
              </a:rPr>
              <a:t>PPT</a:t>
            </a:r>
            <a:r>
              <a:rPr lang="zh-CN" altLang="en-US" sz="100" b="1" dirty="0">
                <a:solidFill>
                  <a:prstClr val="white"/>
                </a:solidFill>
              </a:rPr>
              <a:t>下载：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www.1ppt.com/xiazai/                     PPT</a:t>
            </a:r>
            <a:r>
              <a:rPr lang="zh-CN" altLang="en-US" sz="100" b="1" dirty="0">
                <a:solidFill>
                  <a:prstClr val="white"/>
                </a:solidFill>
              </a:rPr>
              <a:t>教程： </a:t>
            </a:r>
            <a:r>
              <a:rPr lang="en-US" altLang="zh-CN" sz="100" b="1" dirty="0">
                <a:solidFill>
                  <a:prstClr val="white"/>
                </a:solidFill>
              </a:rPr>
              <a:t>www.1ppt.com/powerpoint/     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资料下载：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www.1ppt.com/ziliao/                   </a:t>
            </a:r>
            <a:r>
              <a:rPr lang="zh-CN" altLang="en-US" sz="100" b="1" dirty="0">
                <a:solidFill>
                  <a:prstClr val="white"/>
                </a:solidFill>
              </a:rPr>
              <a:t>个人简历：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www.1ppt.com/jianli/            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试卷下载：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www.1ppt.com/shiti/                     </a:t>
            </a:r>
            <a:r>
              <a:rPr lang="zh-CN" altLang="en-US" sz="100" b="1" dirty="0">
                <a:solidFill>
                  <a:prstClr val="white"/>
                </a:solidFill>
              </a:rPr>
              <a:t>教案下载：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www.1ppt.com/jiaoan/              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手抄报：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www.1ppt.com/shouchaobao/          PPT</a:t>
            </a:r>
            <a:r>
              <a:rPr lang="zh-CN" altLang="en-US" sz="100" b="1" dirty="0">
                <a:solidFill>
                  <a:prstClr val="white"/>
                </a:solidFill>
              </a:rPr>
              <a:t>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语文课件：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www.1ppt.com/kejian/yuwen/    </a:t>
            </a:r>
            <a:r>
              <a:rPr lang="zh-CN" altLang="en-US" sz="100" b="1" dirty="0">
                <a:solidFill>
                  <a:prstClr val="white"/>
                </a:solidFill>
              </a:rPr>
              <a:t>数学课件：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www.1ppt.com/kejian/shuxue/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英语课件：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www.1ppt.com/kejian/yingyu/    </a:t>
            </a:r>
            <a:r>
              <a:rPr lang="zh-CN" altLang="en-US" sz="100" b="1" dirty="0">
                <a:solidFill>
                  <a:prstClr val="white"/>
                </a:solidFill>
              </a:rPr>
              <a:t>美术课件：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www.1ppt.com/kejian/meishu/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科学课件：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www.1ppt.com/kejian/kexue/     </a:t>
            </a:r>
            <a:r>
              <a:rPr lang="zh-CN" altLang="en-US" sz="100" b="1" dirty="0">
                <a:solidFill>
                  <a:prstClr val="white"/>
                </a:solidFill>
              </a:rPr>
              <a:t>物理课件：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www.1ppt.com/kejian/wuli/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化学课件：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www.1ppt.com/kejian/huaxue/  </a:t>
            </a:r>
            <a:r>
              <a:rPr lang="zh-CN" altLang="en-US" sz="100" b="1" dirty="0">
                <a:solidFill>
                  <a:prstClr val="white"/>
                </a:solidFill>
              </a:rPr>
              <a:t>生物课件：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www.1ppt.com/kejian/shengwu/ </a:t>
            </a:r>
            <a:endParaRPr lang="en-US" altLang="zh-CN" sz="1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b="1" dirty="0">
                <a:solidFill>
                  <a:prstClr val="white"/>
                </a:solidFill>
              </a:rPr>
              <a:t>地理课件：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www.1ppt.com/kejian/dili/          </a:t>
            </a:r>
            <a:r>
              <a:rPr lang="zh-CN" altLang="en-US" sz="100" b="1" dirty="0">
                <a:solidFill>
                  <a:prstClr val="white"/>
                </a:solidFill>
              </a:rPr>
              <a:t>历史课件：</a:t>
            </a:r>
            <a:r>
              <a:rPr lang="en-US" altLang="zh-CN" sz="100" b="1" dirty="0">
                <a:solidFill>
                  <a:prstClr val="white"/>
                </a:solidFill>
              </a:rPr>
              <a:t>www.1ppt.com/kejian/lishi/ </a:t>
            </a:r>
            <a:endParaRPr lang="en-US" altLang="zh-CN" sz="1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4"/>
            <a:ext cx="7886700" cy="2139553"/>
          </a:xfrm>
        </p:spPr>
        <p:txBody>
          <a:bodyPr anchor="b"/>
          <a:lstStyle>
            <a:lvl1pPr>
              <a:defRPr sz="3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2806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619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84264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239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0462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685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6659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4726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A98AD-11E9-4BF9-A648-2FE368A53E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1" y="1369218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97FFA-27A1-4592-B227-FF2CAD780E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30"/>
            <a:ext cx="3655181" cy="617934"/>
          </a:xfrm>
        </p:spPr>
        <p:txBody>
          <a:bodyPr anchor="ctr"/>
          <a:lstStyle>
            <a:lvl1pPr marL="0" indent="0">
              <a:buNone/>
              <a:defRPr sz="1700"/>
            </a:lvl1pPr>
            <a:lvl2pPr marL="280670" indent="0">
              <a:buNone/>
              <a:defRPr sz="1500"/>
            </a:lvl2pPr>
            <a:lvl3pPr marL="561975" indent="0">
              <a:buNone/>
              <a:defRPr sz="1200"/>
            </a:lvl3pPr>
            <a:lvl4pPr marL="842645" indent="0">
              <a:buNone/>
              <a:defRPr sz="1100"/>
            </a:lvl4pPr>
            <a:lvl5pPr marL="1123950" indent="0">
              <a:buNone/>
              <a:defRPr sz="1100"/>
            </a:lvl5pPr>
            <a:lvl6pPr marL="1404620" indent="0">
              <a:buNone/>
              <a:defRPr sz="1100"/>
            </a:lvl6pPr>
            <a:lvl7pPr marL="1685290" indent="0">
              <a:buNone/>
              <a:defRPr sz="1100"/>
            </a:lvl7pPr>
            <a:lvl8pPr marL="1966595" indent="0">
              <a:buNone/>
              <a:defRPr sz="1100"/>
            </a:lvl8pPr>
            <a:lvl9pPr marL="224726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6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6" y="1333830"/>
            <a:ext cx="3673182" cy="617934"/>
          </a:xfrm>
        </p:spPr>
        <p:txBody>
          <a:bodyPr anchor="ctr"/>
          <a:lstStyle>
            <a:lvl1pPr marL="0" indent="0">
              <a:buNone/>
              <a:defRPr sz="1700"/>
            </a:lvl1pPr>
            <a:lvl2pPr marL="280670" indent="0">
              <a:buNone/>
              <a:defRPr sz="1500"/>
            </a:lvl2pPr>
            <a:lvl3pPr marL="561975" indent="0">
              <a:buNone/>
              <a:defRPr sz="1200"/>
            </a:lvl3pPr>
            <a:lvl4pPr marL="842645" indent="0">
              <a:buNone/>
              <a:defRPr sz="1100"/>
            </a:lvl4pPr>
            <a:lvl5pPr marL="1123950" indent="0">
              <a:buNone/>
              <a:defRPr sz="1100"/>
            </a:lvl5pPr>
            <a:lvl6pPr marL="1404620" indent="0">
              <a:buNone/>
              <a:defRPr sz="1100"/>
            </a:lvl6pPr>
            <a:lvl7pPr marL="1685290" indent="0">
              <a:buNone/>
              <a:defRPr sz="1100"/>
            </a:lvl7pPr>
            <a:lvl8pPr marL="1966595" indent="0">
              <a:buNone/>
              <a:defRPr sz="1100"/>
            </a:lvl8pPr>
            <a:lvl9pPr marL="224726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6" y="1999036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5BD88-0267-4F7D-A52D-00E2C166CE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75A08-E91C-4AB6-8A1D-D4DABFFF77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7ECE4-97FE-46ED-88DF-262073ADC2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342900"/>
            <a:ext cx="4629150" cy="4052888"/>
          </a:xfrm>
        </p:spPr>
        <p:txBody>
          <a:bodyPr/>
          <a:lstStyle>
            <a:lvl1pPr marL="0" indent="0">
              <a:buNone/>
              <a:defRPr sz="2000"/>
            </a:lvl1pPr>
            <a:lvl2pPr marL="280670" indent="0">
              <a:buNone/>
              <a:defRPr sz="1700"/>
            </a:lvl2pPr>
            <a:lvl3pPr marL="561975" indent="0">
              <a:buNone/>
              <a:defRPr sz="1500"/>
            </a:lvl3pPr>
            <a:lvl4pPr marL="842645" indent="0">
              <a:buNone/>
              <a:defRPr sz="1200"/>
            </a:lvl4pPr>
            <a:lvl5pPr marL="1123950" indent="0">
              <a:buNone/>
              <a:defRPr sz="1200"/>
            </a:lvl5pPr>
            <a:lvl6pPr marL="1404620" indent="0">
              <a:buNone/>
              <a:defRPr sz="1200"/>
            </a:lvl6pPr>
            <a:lvl7pPr marL="1685290" indent="0">
              <a:buNone/>
              <a:defRPr sz="1200"/>
            </a:lvl7pPr>
            <a:lvl8pPr marL="1966595" indent="0">
              <a:buNone/>
              <a:defRPr sz="1200"/>
            </a:lvl8pPr>
            <a:lvl9pPr marL="2247265" indent="0">
              <a:buNone/>
              <a:defRPr sz="12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200"/>
            </a:lvl1pPr>
            <a:lvl2pPr marL="280670" indent="0">
              <a:buNone/>
              <a:defRPr sz="1100"/>
            </a:lvl2pPr>
            <a:lvl3pPr marL="561975" indent="0">
              <a:buNone/>
              <a:defRPr sz="1000"/>
            </a:lvl3pPr>
            <a:lvl4pPr marL="842645" indent="0">
              <a:buNone/>
              <a:defRPr sz="900"/>
            </a:lvl4pPr>
            <a:lvl5pPr marL="1123950" indent="0">
              <a:buNone/>
              <a:defRPr sz="900"/>
            </a:lvl5pPr>
            <a:lvl6pPr marL="1404620" indent="0">
              <a:buNone/>
              <a:defRPr sz="900"/>
            </a:lvl6pPr>
            <a:lvl7pPr marL="1685290" indent="0">
              <a:buNone/>
              <a:defRPr sz="900"/>
            </a:lvl7pPr>
            <a:lvl8pPr marL="1966595" indent="0">
              <a:buNone/>
              <a:defRPr sz="900"/>
            </a:lvl8pPr>
            <a:lvl9pPr marL="2247265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05D4A-73F4-4771-A84D-48EF027E2C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6"/>
            <a:ext cx="1971675" cy="435887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6"/>
            <a:ext cx="5800726" cy="435887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616F9-6A28-4D09-86B4-0059EFB091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953" y="273983"/>
            <a:ext cx="7886095" cy="99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914" tIns="37457" rIns="74914" bIns="3745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953" y="1368761"/>
            <a:ext cx="7886095" cy="32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914" tIns="37457" rIns="74914" bIns="37457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53" y="4767063"/>
            <a:ext cx="2057342" cy="273982"/>
          </a:xfrm>
          <a:prstGeom prst="rect">
            <a:avLst/>
          </a:prstGeom>
        </p:spPr>
        <p:txBody>
          <a:bodyPr vert="horz" lIns="74914" tIns="37457" rIns="74914" bIns="37457" rtlCol="0" anchor="ctr"/>
          <a:lstStyle>
            <a:lvl1pPr algn="l">
              <a:defRPr sz="7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2F288E0-7875-42C4-84C8-98DBBD3BF4D2}" type="datetimeFigureOut">
              <a:rPr lang="zh-CN" altLang="en-US" b="1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</a:fld>
            <a:endParaRPr lang="zh-CN" altLang="en-US" b="1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417" y="4767063"/>
            <a:ext cx="3087166" cy="273982"/>
          </a:xfrm>
          <a:prstGeom prst="rect">
            <a:avLst/>
          </a:prstGeom>
        </p:spPr>
        <p:txBody>
          <a:bodyPr vert="horz" lIns="74914" tIns="37457" rIns="74914" bIns="37457" rtlCol="0" anchor="ctr"/>
          <a:lstStyle>
            <a:lvl1pPr algn="ctr">
              <a:defRPr sz="7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706" y="4767063"/>
            <a:ext cx="2057342" cy="273982"/>
          </a:xfrm>
          <a:prstGeom prst="rect">
            <a:avLst/>
          </a:prstGeom>
        </p:spPr>
        <p:txBody>
          <a:bodyPr vert="horz" wrap="square" lIns="74914" tIns="37457" rIns="74914" bIns="37457" numCol="1" anchor="ctr" anchorCtr="0" compatLnSpc="1"/>
          <a:lstStyle>
            <a:lvl1pPr algn="r">
              <a:defRPr sz="7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2E66BD-F2D1-434D-B555-235946C3E876}" type="slidenum">
              <a:rPr lang="zh-CN" altLang="en-US" b="1">
                <a:latin typeface="Arial" panose="020B0604020202020204" pitchFamily="34" charset="0"/>
              </a:rPr>
            </a:fld>
            <a:endParaRPr lang="zh-CN" altLang="en-US" b="1">
              <a:latin typeface="Arial" panose="020B0604020202020204" pitchFamily="34" charset="0"/>
            </a:endParaRPr>
          </a:p>
        </p:txBody>
      </p:sp>
      <p:pic>
        <p:nvPicPr>
          <p:cNvPr id="1031" name="图片 6" descr="背景图"/>
          <p:cNvPicPr>
            <a:picLocks noChangeAspect="1" noChangeArrowheads="1"/>
          </p:cNvPicPr>
          <p:nvPr userDrawn="1"/>
        </p:nvPicPr>
        <p:blipFill>
          <a:blip r:embed="rId11" cstate="email"/>
          <a:srcRect r="-140"/>
          <a:stretch>
            <a:fillRect/>
          </a:stretch>
        </p:blipFill>
        <p:spPr bwMode="auto">
          <a:xfrm>
            <a:off x="1" y="0"/>
            <a:ext cx="9144000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31470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6357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9504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2651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40335" indent="-140335" algn="l" defTabSz="561975" rtl="0" fontAlgn="base">
        <a:lnSpc>
          <a:spcPct val="90000"/>
        </a:lnSpc>
        <a:spcBef>
          <a:spcPts val="61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640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02310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83615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64285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44955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825625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106930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387600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067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197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4264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2395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0462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8529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6659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4726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Box 16"/>
          <p:cNvSpPr txBox="1">
            <a:spLocks noChangeArrowheads="1"/>
          </p:cNvSpPr>
          <p:nvPr/>
        </p:nvSpPr>
        <p:spPr bwMode="auto">
          <a:xfrm>
            <a:off x="1315654" y="755632"/>
            <a:ext cx="6430059" cy="97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914" tIns="37457" rIns="74914" bIns="3745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00" b="1" dirty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	  </a:t>
            </a:r>
            <a:r>
              <a:rPr lang="zh-CN" altLang="en-US" sz="4400" b="1" dirty="0">
                <a:solidFill>
                  <a:srgbClr val="CC0000"/>
                </a:solidFill>
                <a:latin typeface="宋体" panose="02010600030101010101" pitchFamily="2" charset="-122"/>
              </a:rPr>
              <a:t>因数与倍数</a:t>
            </a:r>
            <a:endParaRPr lang="zh-CN" altLang="en-US" sz="44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pic>
        <p:nvPicPr>
          <p:cNvPr id="3075" name="Picture 5" descr="\\192.168.1.3\临时中转站1_以本人姓名建目录\开发中心-多媒体部\02美术部\晨会文件\04宁煌\人教数学教参\0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0154" y="932915"/>
            <a:ext cx="801741" cy="80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13" y="2153499"/>
            <a:ext cx="9144000" cy="74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探究和的奇偶性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47680" y="722917"/>
            <a:ext cx="804013" cy="467087"/>
          </a:xfrm>
          <a:prstGeom prst="rect">
            <a:avLst/>
          </a:prstGeom>
          <a:noFill/>
          <a:ln>
            <a:noFill/>
          </a:ln>
        </p:spPr>
        <p:txBody>
          <a:bodyPr wrap="none" lIns="66331" tIns="33165" rIns="66331" bIns="33165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小结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 descr="C:\Documents and Settings\Administrator\桌面\赵然卡通形象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7234" y="1330772"/>
            <a:ext cx="415846" cy="76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圆角矩形 3"/>
          <p:cNvSpPr>
            <a:spLocks noChangeArrowheads="1"/>
          </p:cNvSpPr>
          <p:nvPr/>
        </p:nvSpPr>
        <p:spPr bwMode="auto">
          <a:xfrm>
            <a:off x="1295919" y="1508055"/>
            <a:ext cx="6631646" cy="39831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5400000"/>
          </a:gradFill>
          <a:ln w="12700">
            <a:solidFill>
              <a:srgbClr val="41719C"/>
            </a:solidFill>
            <a:miter lim="800000"/>
          </a:ln>
        </p:spPr>
        <p:txBody>
          <a:bodyPr lIns="66327" tIns="33164" rIns="66327" bIns="3316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两数之和的奇偶性</a:t>
            </a:r>
            <a:endParaRPr lang="zh-CN" altLang="en-US" sz="20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23093" y="2174591"/>
            <a:ext cx="2906313" cy="220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奇数+偶数</a:t>
            </a: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奇数</a:t>
            </a: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en-US" altLang="zh-CN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奇数+奇数</a:t>
            </a: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偶数</a:t>
            </a:r>
            <a:endParaRPr lang="en-US" altLang="zh-CN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偶数+偶数</a:t>
            </a: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2300" dirty="0" err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偶数</a:t>
            </a:r>
            <a:endParaRPr lang="en-US" altLang="zh-CN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3652" y="858326"/>
            <a:ext cx="2077156" cy="468991"/>
          </a:xfrm>
          <a:prstGeom prst="rect">
            <a:avLst/>
          </a:prstGeom>
          <a:noFill/>
          <a:ln>
            <a:noFill/>
          </a:ln>
        </p:spPr>
        <p:txBody>
          <a:bodyPr lIns="66331" tIns="33165" rIns="66331" bIns="33165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随堂小测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1043" y="1569067"/>
            <a:ext cx="6897741" cy="440904"/>
          </a:xfrm>
          <a:prstGeom prst="rect">
            <a:avLst/>
          </a:prstGeom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1.</a:t>
            </a:r>
            <a:r>
              <a:rPr lang="zh-CN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不计算，判断下面两数的和是奇数还是偶数？</a:t>
            </a:r>
            <a:endParaRPr lang="zh-CN" altLang="zh-CN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97506" y="2184952"/>
            <a:ext cx="2370667" cy="4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32+17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713687" y="2224092"/>
            <a:ext cx="2370667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18+39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484835" y="2692625"/>
            <a:ext cx="2371818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25+17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701017" y="2732916"/>
            <a:ext cx="2453605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140+52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484835" y="3212961"/>
            <a:ext cx="2371818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78+20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752853" y="3201449"/>
            <a:ext cx="2371819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30+39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473315" y="3721785"/>
            <a:ext cx="2348780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11+53 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689497" y="3709122"/>
            <a:ext cx="2452453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Arial" panose="020B0604020202020204" pitchFamily="34" charset="0"/>
              </a:rPr>
              <a:t>15+280</a:t>
            </a:r>
            <a:r>
              <a:rPr lang="zh-CN" altLang="en-US" sz="2300" dirty="0">
                <a:solidFill>
                  <a:prstClr val="black"/>
                </a:solidFill>
                <a:latin typeface="Arial" panose="020B0604020202020204" pitchFamily="34" charset="0"/>
              </a:rPr>
              <a:t>（         ）</a:t>
            </a:r>
            <a:endParaRPr lang="zh-CN" altLang="en-US" sz="23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762322" y="2206825"/>
            <a:ext cx="65199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奇数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015365" y="2224092"/>
            <a:ext cx="651991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奇数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762322" y="2685718"/>
            <a:ext cx="65199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偶数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082177" y="2777813"/>
            <a:ext cx="65199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偶数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2738132" y="3233683"/>
            <a:ext cx="65199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偶数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059139" y="3222171"/>
            <a:ext cx="650839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奇数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710486" y="3762077"/>
            <a:ext cx="650839" cy="37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偶数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6086785" y="3770136"/>
            <a:ext cx="65199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方正卡通_GBK" charset="-122"/>
                <a:ea typeface="方正卡通_GBK" charset="-122"/>
              </a:rPr>
              <a:t>奇数</a:t>
            </a:r>
            <a:endParaRPr lang="zh-CN" altLang="en-US" sz="2000" b="1">
              <a:solidFill>
                <a:srgbClr val="CC0000"/>
              </a:solidFill>
              <a:latin typeface="方正卡通_GBK" charset="-122"/>
              <a:ea typeface="方正卡通_GBK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5" name="Group 19"/>
          <p:cNvGrpSpPr/>
          <p:nvPr/>
        </p:nvGrpSpPr>
        <p:grpSpPr bwMode="auto">
          <a:xfrm>
            <a:off x="1521697" y="899077"/>
            <a:ext cx="6435818" cy="2538365"/>
            <a:chOff x="377" y="828"/>
            <a:chExt cx="5587" cy="2205"/>
          </a:xfrm>
        </p:grpSpPr>
        <p:grpSp>
          <p:nvGrpSpPr>
            <p:cNvPr id="16386" name="组合 1"/>
            <p:cNvGrpSpPr/>
            <p:nvPr/>
          </p:nvGrpSpPr>
          <p:grpSpPr bwMode="auto">
            <a:xfrm>
              <a:off x="377" y="845"/>
              <a:ext cx="5587" cy="2188"/>
              <a:chOff x="541520" y="1318917"/>
              <a:chExt cx="8869284" cy="3472379"/>
            </a:xfrm>
          </p:grpSpPr>
          <p:sp>
            <p:nvSpPr>
              <p:cNvPr id="16387" name="文本框 37"/>
              <p:cNvSpPr txBox="1">
                <a:spLocks noChangeArrowheads="1"/>
              </p:cNvSpPr>
              <p:nvPr/>
            </p:nvSpPr>
            <p:spPr bwMode="auto">
              <a:xfrm>
                <a:off x="541520" y="1318917"/>
                <a:ext cx="935130" cy="636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2.</a:t>
                </a:r>
                <a:endParaRPr lang="en-US" altLang="zh-CN" sz="20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6388" name="文本框 37"/>
              <p:cNvSpPr txBox="1">
                <a:spLocks noChangeArrowheads="1"/>
              </p:cNvSpPr>
              <p:nvPr/>
            </p:nvSpPr>
            <p:spPr bwMode="auto">
              <a:xfrm>
                <a:off x="604391" y="3645900"/>
                <a:ext cx="8806413" cy="1145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30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个学生要分成甲、乙两队。如果甲队人数为奇数，乙队人数为奇数还是偶数？如果甲队人数为偶数呢？</a:t>
                </a:r>
                <a:endParaRPr lang="zh-CN" altLang="en-US" sz="20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pic>
          <p:nvPicPr>
            <p:cNvPr id="16389" name="Picture 18" descr="65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4" y="828"/>
              <a:ext cx="3631" cy="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36" name="Picture 20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2426" y="3476582"/>
            <a:ext cx="1085116" cy="142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0" name="Group 24"/>
          <p:cNvGrpSpPr/>
          <p:nvPr/>
        </p:nvGrpSpPr>
        <p:grpSpPr bwMode="auto">
          <a:xfrm>
            <a:off x="1888009" y="3523782"/>
            <a:ext cx="2589533" cy="1030311"/>
            <a:chOff x="1066" y="3061"/>
            <a:chExt cx="2248" cy="895"/>
          </a:xfrm>
        </p:grpSpPr>
        <p:sp>
          <p:nvSpPr>
            <p:cNvPr id="16392" name="AutoShape 27"/>
            <p:cNvSpPr>
              <a:spLocks noChangeArrowheads="1"/>
            </p:cNvSpPr>
            <p:nvPr/>
          </p:nvSpPr>
          <p:spPr bwMode="auto">
            <a:xfrm>
              <a:off x="1066" y="3067"/>
              <a:ext cx="2248" cy="847"/>
            </a:xfrm>
            <a:prstGeom prst="wedgeRoundRectCallout">
              <a:avLst>
                <a:gd name="adj1" fmla="val -58556"/>
                <a:gd name="adj2" fmla="val -59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13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393" name="文本框 76"/>
            <p:cNvSpPr txBox="1">
              <a:spLocks noChangeArrowheads="1"/>
            </p:cNvSpPr>
            <p:nvPr/>
          </p:nvSpPr>
          <p:spPr bwMode="auto">
            <a:xfrm>
              <a:off x="1072" y="3061"/>
              <a:ext cx="2242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是偶数，甲队人数为奇数，奇数＋奇数＝偶数，所以，乙队人数是奇数。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9241" name="Picture 25" descr="41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34540" y="3620481"/>
            <a:ext cx="833995" cy="1151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5" name="Group 29"/>
          <p:cNvGrpSpPr/>
          <p:nvPr/>
        </p:nvGrpSpPr>
        <p:grpSpPr bwMode="auto">
          <a:xfrm>
            <a:off x="4681434" y="3550258"/>
            <a:ext cx="2614875" cy="1046429"/>
            <a:chOff x="3522" y="3007"/>
            <a:chExt cx="2270" cy="1050"/>
          </a:xfrm>
        </p:grpSpPr>
        <p:sp>
          <p:nvSpPr>
            <p:cNvPr id="16396" name="AutoShape 27"/>
            <p:cNvSpPr>
              <a:spLocks noChangeArrowheads="1"/>
            </p:cNvSpPr>
            <p:nvPr/>
          </p:nvSpPr>
          <p:spPr bwMode="auto">
            <a:xfrm>
              <a:off x="3522" y="3007"/>
              <a:ext cx="2270" cy="1050"/>
            </a:xfrm>
            <a:prstGeom prst="wedgeRoundRectCallout">
              <a:avLst>
                <a:gd name="adj1" fmla="val 59051"/>
                <a:gd name="adj2" fmla="val -631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397" name="文本框 68"/>
            <p:cNvSpPr txBox="1">
              <a:spLocks noChangeArrowheads="1"/>
            </p:cNvSpPr>
            <p:nvPr/>
          </p:nvSpPr>
          <p:spPr bwMode="auto">
            <a:xfrm>
              <a:off x="3522" y="3023"/>
              <a:ext cx="2270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30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是偶数，甲队人数是偶数，偶数＋偶数＝偶数，所以，乙队人数是偶数。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741921" y="806292"/>
            <a:ext cx="2077156" cy="467842"/>
          </a:xfrm>
          <a:prstGeom prst="rect">
            <a:avLst/>
          </a:prstGeom>
          <a:noFill/>
          <a:ln>
            <a:noFill/>
          </a:ln>
        </p:spPr>
        <p:txBody>
          <a:bodyPr lIns="66331" tIns="33165" rIns="66331" bIns="33165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Arial" panose="020B0604020202020204" pitchFamily="34" charset="0"/>
              </a:rPr>
              <a:t>易错提醒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115066" y="1429773"/>
            <a:ext cx="7508263" cy="62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【</a:t>
            </a:r>
            <a:r>
              <a:rPr lang="zh-CN" altLang="en-US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判断：奇数与奇数的积是偶数。</a:t>
            </a:r>
            <a:r>
              <a:rPr lang="en-US" altLang="zh-CN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	  (      )</a:t>
            </a:r>
            <a:endParaRPr lang="en-US" altLang="zh-CN" sz="200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111484" y="2248267"/>
            <a:ext cx="1885705" cy="37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错解：</a:t>
            </a:r>
            <a:r>
              <a:rPr lang="en-US" altLang="zh-CN" sz="2000" b="1">
                <a:solidFill>
                  <a:srgbClr val="CC0000"/>
                </a:solidFill>
                <a:latin typeface="Arial" panose="020B0604020202020204" pitchFamily="34" charset="0"/>
              </a:rPr>
              <a:t>√</a:t>
            </a:r>
            <a:endParaRPr lang="en-US" altLang="zh-CN" sz="20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637660" y="2248267"/>
            <a:ext cx="1885706" cy="37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正解：</a:t>
            </a:r>
            <a:r>
              <a:rPr lang="zh-CN" altLang="en-US" sz="2000" b="1">
                <a:solidFill>
                  <a:srgbClr val="CC0000"/>
                </a:solidFill>
                <a:latin typeface="Arial" panose="020B0604020202020204" pitchFamily="34" charset="0"/>
              </a:rPr>
              <a:t>×</a:t>
            </a:r>
            <a:endParaRPr lang="en-US" altLang="zh-CN" sz="20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238323" y="2804290"/>
            <a:ext cx="6534884" cy="175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错因分析：</a:t>
            </a:r>
            <a:r>
              <a:rPr lang="zh-CN" altLang="en-US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此题错在审题不仔细，这里说的是</a:t>
            </a:r>
            <a:r>
              <a:rPr lang="en-US" altLang="zh-CN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奇数与奇数的积</a:t>
            </a:r>
            <a:r>
              <a:rPr lang="en-US" altLang="zh-CN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，而不是</a:t>
            </a:r>
            <a:r>
              <a:rPr lang="en-US" altLang="zh-CN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奇数与奇数的和</a:t>
            </a:r>
            <a:r>
              <a:rPr lang="en-US" altLang="zh-CN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奇数与奇数的积是奇数，奇数与奇数的和是偶数。</a:t>
            </a:r>
            <a:endParaRPr lang="zh-CN" altLang="en-US" sz="200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89163" y="987026"/>
            <a:ext cx="2076003" cy="468994"/>
          </a:xfrm>
          <a:prstGeom prst="rect">
            <a:avLst/>
          </a:prstGeom>
          <a:noFill/>
          <a:ln>
            <a:noFill/>
          </a:ln>
        </p:spPr>
        <p:txBody>
          <a:bodyPr lIns="66331" tIns="33165" rIns="66331" bIns="33165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课后作业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7652" name="Rectangle 2"/>
          <p:cNvSpPr/>
          <p:nvPr/>
        </p:nvSpPr>
        <p:spPr>
          <a:xfrm>
            <a:off x="2785361" y="1839596"/>
            <a:ext cx="4391147" cy="1390633"/>
          </a:xfrm>
          <a:prstGeom prst="rect">
            <a:avLst/>
          </a:prstGeom>
          <a:noFill/>
          <a:ln w="9525">
            <a:noFill/>
          </a:ln>
        </p:spPr>
        <p:txBody>
          <a:bodyPr lIns="66327" tIns="33164" rIns="66327" bIns="33164"/>
          <a:lstStyle/>
          <a:p>
            <a:pPr marL="248920" indent="-24892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300" b="1" dirty="0">
                <a:solidFill>
                  <a:srgbClr val="000000"/>
                </a:solidFill>
                <a:latin typeface="Calibri Light" panose="020F0302020204030204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300" b="1" dirty="0">
                <a:solidFill>
                  <a:srgbClr val="000000"/>
                </a:solidFill>
                <a:latin typeface="Calibri Light" panose="020F0302020204030204"/>
                <a:ea typeface="黑体" panose="02010609060101010101" pitchFamily="49" charset="-122"/>
                <a:sym typeface="+mn-ea"/>
              </a:rPr>
              <a:t>从课后习题中选取；</a:t>
            </a:r>
            <a:endParaRPr lang="zh-CN" altLang="en-US" sz="2300" b="1" dirty="0">
              <a:solidFill>
                <a:srgbClr val="000000"/>
              </a:solidFill>
              <a:latin typeface="Calibri Light" panose="020F0302020204030204"/>
              <a:ea typeface="黑体" panose="02010609060101010101" pitchFamily="49" charset="-122"/>
            </a:endParaRPr>
          </a:p>
          <a:p>
            <a:pPr marL="248920" indent="-24892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zh-CN" altLang="en-US" sz="23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9133" y="690468"/>
            <a:ext cx="1481839" cy="476130"/>
          </a:xfrm>
          <a:prstGeom prst="rect">
            <a:avLst/>
          </a:prstGeom>
          <a:noFill/>
          <a:ln>
            <a:noFill/>
          </a:ln>
        </p:spPr>
        <p:txBody>
          <a:bodyPr wrap="none" lIns="74914" tIns="37457" rIns="74914" bIns="3745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Arial" panose="020B0604020202020204" pitchFamily="34" charset="0"/>
              </a:rPr>
              <a:t>学习目标</a:t>
            </a:r>
            <a:endParaRPr lang="zh-CN" altLang="zh-CN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2300" y="1473519"/>
            <a:ext cx="7105088" cy="94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914" tIns="37457" rIns="74914" bIns="37457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1.</a:t>
            </a:r>
            <a:r>
              <a:rPr lang="zh-CN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探究奇数、偶数相加的规律。</a:t>
            </a:r>
            <a:endParaRPr lang="zh-CN" altLang="zh-CN" sz="2000" dirty="0">
              <a:solidFill>
                <a:prstClr val="black"/>
              </a:solidFill>
              <a:latin typeface="楷体_GB2312" charset="-122"/>
              <a:ea typeface="楷体_GB231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2.</a:t>
            </a:r>
            <a:r>
              <a:rPr lang="zh-CN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宋体" panose="02010600030101010101" pitchFamily="2" charset="-122"/>
              </a:rPr>
              <a:t>运用数的奇偶性解决一些简单问题。</a:t>
            </a:r>
            <a:endParaRPr lang="zh-CN" altLang="en-US" sz="2000" dirty="0">
              <a:solidFill>
                <a:prstClr val="black"/>
              </a:solidFill>
              <a:latin typeface="楷体_GB2312" charset="-122"/>
              <a:ea typeface="楷体_GB2312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70731" y="2287408"/>
            <a:ext cx="6826322" cy="2082495"/>
          </a:xfrm>
          <a:prstGeom prst="rect">
            <a:avLst/>
          </a:prstGeom>
          <a:noFill/>
        </p:spPr>
        <p:txBody>
          <a:bodyPr lIns="74914" tIns="37457" rIns="74914" bIns="37457">
            <a:spAutoFit/>
          </a:bodyPr>
          <a:lstStyle/>
          <a:p>
            <a:pPr marL="280670" indent="-2806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300" b="1" noProof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重点</a:t>
            </a:r>
            <a:endParaRPr lang="en-US" altLang="zh-CN" sz="2300" b="1" noProof="1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+mn-ea"/>
              </a:rPr>
              <a:t>掌握奇数、偶数相加的规律。</a:t>
            </a:r>
            <a:endParaRPr lang="en-US" altLang="zh-CN" sz="2000" noProof="1">
              <a:solidFill>
                <a:prstClr val="black"/>
              </a:solidFill>
              <a:latin typeface="楷体_GB2312" charset="-122"/>
              <a:ea typeface="楷体_GB2312" charset="-122"/>
            </a:endParaRPr>
          </a:p>
          <a:p>
            <a:pPr marL="280670" indent="-2806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300" b="1" noProof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难点</a:t>
            </a:r>
            <a:endParaRPr lang="en-US" altLang="zh-CN" sz="2300" b="1" noProof="1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prstClr val="black"/>
                </a:solidFill>
                <a:latin typeface="楷体_GB2312" charset="-122"/>
                <a:ea typeface="楷体_GB2312" charset="-122"/>
                <a:sym typeface="+mn-ea"/>
              </a:rPr>
              <a:t>灵活地运用奇数、偶数相加的规律。</a:t>
            </a:r>
            <a:endParaRPr lang="zh-CN" altLang="en-US" sz="2000" noProof="1">
              <a:solidFill>
                <a:prstClr val="black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93187" y="832539"/>
            <a:ext cx="1454194" cy="462316"/>
          </a:xfrm>
          <a:prstGeom prst="rect">
            <a:avLst/>
          </a:prstGeom>
          <a:noFill/>
          <a:ln>
            <a:noFill/>
          </a:ln>
        </p:spPr>
        <p:txBody>
          <a:bodyPr wrap="none" lIns="60868" tIns="30434" rIns="60868" bIns="30434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回顾复习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54" name="Rectangle 27"/>
          <p:cNvSpPr>
            <a:spLocks noChangeArrowheads="1"/>
          </p:cNvSpPr>
          <p:nvPr/>
        </p:nvSpPr>
        <p:spPr bwMode="auto">
          <a:xfrm>
            <a:off x="1378858" y="1448192"/>
            <a:ext cx="2196725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计算下面各题。</a:t>
            </a:r>
            <a:endParaRPr lang="zh-CN" altLang="en-US" sz="23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32998" y="1666918"/>
            <a:ext cx="6238839" cy="250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26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 Unicode MS" charset="-122"/>
                <a:ea typeface="Arial Unicode MS" charset="-122"/>
              </a:rPr>
              <a:t>12+3=            15+10=           20+4=   </a:t>
            </a:r>
            <a:endParaRPr lang="en-US" altLang="zh-CN" sz="2000" dirty="0">
              <a:solidFill>
                <a:prstClr val="black"/>
              </a:solidFill>
              <a:latin typeface="Arial Unicode MS" charset="-122"/>
              <a:ea typeface="Arial Unicode MS" charset="-122"/>
            </a:endParaRPr>
          </a:p>
          <a:p>
            <a:pPr fontAlgn="base">
              <a:lnSpc>
                <a:spcPct val="26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 Unicode MS" charset="-122"/>
                <a:ea typeface="Arial Unicode MS" charset="-122"/>
              </a:rPr>
              <a:t>25-4=            30-8=            81-9=</a:t>
            </a:r>
            <a:endParaRPr lang="en-US" altLang="zh-CN" sz="2000" dirty="0">
              <a:solidFill>
                <a:prstClr val="black"/>
              </a:solidFill>
              <a:latin typeface="Arial Unicode MS" charset="-122"/>
              <a:ea typeface="Arial Unicode MS" charset="-122"/>
            </a:endParaRPr>
          </a:p>
          <a:p>
            <a:pPr fontAlgn="base">
              <a:lnSpc>
                <a:spcPct val="26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Arial Unicode MS" charset="-122"/>
                <a:ea typeface="Arial Unicode MS" charset="-122"/>
              </a:rPr>
              <a:t>100+20=          51-17=           42-8=</a:t>
            </a:r>
            <a:endParaRPr lang="en-US" altLang="zh-CN" sz="2000" dirty="0">
              <a:solidFill>
                <a:prstClr val="black"/>
              </a:solidFill>
              <a:latin typeface="Arial Unicode MS" charset="-122"/>
              <a:ea typeface="Arial Unicode MS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93270" y="2070985"/>
            <a:ext cx="473443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15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71782" y="2059473"/>
            <a:ext cx="816717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25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542948" y="2046809"/>
            <a:ext cx="815565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24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204789" y="2851489"/>
            <a:ext cx="87316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21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75020" y="2851489"/>
            <a:ext cx="875465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22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542948" y="2851489"/>
            <a:ext cx="875465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72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413288" y="3703367"/>
            <a:ext cx="875465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120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494821" y="3703367"/>
            <a:ext cx="875465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34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534885" y="3651562"/>
            <a:ext cx="875465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</a:rPr>
              <a:t>34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  <p:bldP spid="2" grpId="0"/>
      <p:bldP spid="3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69846" y="674043"/>
            <a:ext cx="1466391" cy="467842"/>
          </a:xfrm>
          <a:prstGeom prst="rect">
            <a:avLst/>
          </a:prstGeom>
          <a:noFill/>
          <a:ln>
            <a:noFill/>
          </a:ln>
        </p:spPr>
        <p:txBody>
          <a:bodyPr wrap="none" lIns="66331" tIns="33165" rIns="66331" bIns="33165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例题解读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grpSp>
        <p:nvGrpSpPr>
          <p:cNvPr id="8194" name="组合 2"/>
          <p:cNvGrpSpPr/>
          <p:nvPr/>
        </p:nvGrpSpPr>
        <p:grpSpPr bwMode="auto">
          <a:xfrm>
            <a:off x="1316654" y="1185722"/>
            <a:ext cx="6447338" cy="941796"/>
            <a:chOff x="800100" y="801688"/>
            <a:chExt cx="7751762" cy="1297971"/>
          </a:xfrm>
        </p:grpSpPr>
        <p:pic>
          <p:nvPicPr>
            <p:cNvPr id="8195" name="Picture 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0100" y="805161"/>
              <a:ext cx="771940" cy="66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22"/>
            <p:cNvSpPr txBox="1">
              <a:spLocks noChangeArrowheads="1"/>
            </p:cNvSpPr>
            <p:nvPr/>
          </p:nvSpPr>
          <p:spPr bwMode="auto">
            <a:xfrm>
              <a:off x="800100" y="801688"/>
              <a:ext cx="7751762" cy="129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3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     奇数与偶数的和是奇数还是偶数？奇数与奇数的和是奇数还是偶数？偶数与偶数的和呢？</a:t>
              </a:r>
              <a:endParaRPr lang="zh-CN" altLang="en-US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endParaRPr>
            </a:p>
          </p:txBody>
        </p:sp>
      </p:grpSp>
      <p:sp>
        <p:nvSpPr>
          <p:cNvPr id="8197" name="圆角矩形 1"/>
          <p:cNvSpPr>
            <a:spLocks noChangeArrowheads="1"/>
          </p:cNvSpPr>
          <p:nvPr/>
        </p:nvSpPr>
        <p:spPr bwMode="auto">
          <a:xfrm>
            <a:off x="1469860" y="2336908"/>
            <a:ext cx="1610395" cy="534150"/>
          </a:xfrm>
          <a:prstGeom prst="roundRect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lIns="66331" tIns="33165" rIns="66331" bIns="33165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华文楷体" pitchFamily="2" charset="-122"/>
                <a:ea typeface="华文楷体" pitchFamily="2" charset="-122"/>
              </a:rPr>
              <a:t>阅读与理解</a:t>
            </a:r>
            <a:endParaRPr lang="zh-CN" altLang="en-US" sz="2000" dirty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47"/>
          <p:cNvGrpSpPr/>
          <p:nvPr/>
        </p:nvGrpSpPr>
        <p:grpSpPr bwMode="auto">
          <a:xfrm>
            <a:off x="2484708" y="3147343"/>
            <a:ext cx="2484707" cy="765539"/>
            <a:chOff x="884" y="2411"/>
            <a:chExt cx="2578" cy="883"/>
          </a:xfrm>
        </p:grpSpPr>
        <p:sp>
          <p:nvSpPr>
            <p:cNvPr id="8199" name="AutoShape 27"/>
            <p:cNvSpPr>
              <a:spLocks noChangeArrowheads="1"/>
            </p:cNvSpPr>
            <p:nvPr/>
          </p:nvSpPr>
          <p:spPr bwMode="auto">
            <a:xfrm>
              <a:off x="884" y="2411"/>
              <a:ext cx="2578" cy="883"/>
            </a:xfrm>
            <a:prstGeom prst="wedgeRoundRectCallout">
              <a:avLst>
                <a:gd name="adj1" fmla="val -63764"/>
                <a:gd name="adj2" fmla="val 2406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3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3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" name="文本框 76"/>
            <p:cNvSpPr txBox="1">
              <a:spLocks noChangeArrowheads="1"/>
            </p:cNvSpPr>
            <p:nvPr/>
          </p:nvSpPr>
          <p:spPr bwMode="auto">
            <a:xfrm>
              <a:off x="884" y="2541"/>
              <a:ext cx="2486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题目让我们对奇数、偶数的和做一些探索。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2" name="Picture 48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18023" y="3282033"/>
            <a:ext cx="995265" cy="13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6" descr="P44教师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33452" y="2717951"/>
            <a:ext cx="935365" cy="104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40"/>
          <p:cNvGrpSpPr/>
          <p:nvPr/>
        </p:nvGrpSpPr>
        <p:grpSpPr bwMode="auto">
          <a:xfrm>
            <a:off x="5502758" y="2560237"/>
            <a:ext cx="1587356" cy="622853"/>
            <a:chOff x="2987" y="1498"/>
            <a:chExt cx="1378" cy="808"/>
          </a:xfrm>
        </p:grpSpPr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2987" y="1498"/>
              <a:ext cx="1378" cy="787"/>
            </a:xfrm>
            <a:prstGeom prst="wedgeRoundRectCallout">
              <a:avLst>
                <a:gd name="adj1" fmla="val 58671"/>
                <a:gd name="adj2" fmla="val -1250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3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文本框 22"/>
            <p:cNvSpPr txBox="1">
              <a:spLocks noChangeArrowheads="1"/>
            </p:cNvSpPr>
            <p:nvPr/>
          </p:nvSpPr>
          <p:spPr bwMode="auto">
            <a:xfrm>
              <a:off x="3008" y="1507"/>
              <a:ext cx="1271" cy="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从题目中你知道了什么？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9" descr="61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55402" y="2374898"/>
            <a:ext cx="1597724" cy="133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52"/>
          <p:cNvGrpSpPr/>
          <p:nvPr/>
        </p:nvGrpSpPr>
        <p:grpSpPr bwMode="auto">
          <a:xfrm>
            <a:off x="5858703" y="1559858"/>
            <a:ext cx="1861515" cy="705677"/>
            <a:chOff x="2246" y="2088"/>
            <a:chExt cx="1917" cy="649"/>
          </a:xfrm>
        </p:grpSpPr>
        <p:sp>
          <p:nvSpPr>
            <p:cNvPr id="9219" name="AutoShape 27"/>
            <p:cNvSpPr>
              <a:spLocks noChangeArrowheads="1"/>
            </p:cNvSpPr>
            <p:nvPr/>
          </p:nvSpPr>
          <p:spPr bwMode="auto">
            <a:xfrm>
              <a:off x="2246" y="2088"/>
              <a:ext cx="1869" cy="649"/>
            </a:xfrm>
            <a:prstGeom prst="wedgeRoundRectCallout">
              <a:avLst>
                <a:gd name="adj1" fmla="val 5431"/>
                <a:gd name="adj2" fmla="val 9010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000" b="1">
                <a:solidFill>
                  <a:srgbClr val="1C1C1C"/>
                </a:solidFill>
                <a:latin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000" b="1">
                <a:solidFill>
                  <a:srgbClr val="CC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文本框 22"/>
            <p:cNvSpPr txBox="1">
              <a:spLocks noChangeArrowheads="1"/>
            </p:cNvSpPr>
            <p:nvPr/>
          </p:nvSpPr>
          <p:spPr bwMode="auto">
            <a:xfrm>
              <a:off x="2293" y="2124"/>
              <a:ext cx="187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我把问题表示成这样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……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1718676" y="1385122"/>
            <a:ext cx="3216181" cy="2681864"/>
            <a:chOff x="932873" y="833906"/>
            <a:chExt cx="4433454" cy="3698061"/>
          </a:xfrm>
        </p:grpSpPr>
        <p:grpSp>
          <p:nvGrpSpPr>
            <p:cNvPr id="9222" name="组合 16"/>
            <p:cNvGrpSpPr/>
            <p:nvPr/>
          </p:nvGrpSpPr>
          <p:grpSpPr bwMode="auto">
            <a:xfrm>
              <a:off x="1131363" y="833906"/>
              <a:ext cx="4169387" cy="1292093"/>
              <a:chOff x="4382063" y="495974"/>
              <a:chExt cx="4169387" cy="1292093"/>
            </a:xfrm>
          </p:grpSpPr>
          <p:sp>
            <p:nvSpPr>
              <p:cNvPr id="9223" name="TextBox 5"/>
              <p:cNvSpPr txBox="1">
                <a:spLocks noChangeArrowheads="1"/>
              </p:cNvSpPr>
              <p:nvPr/>
            </p:nvSpPr>
            <p:spPr bwMode="auto">
              <a:xfrm>
                <a:off x="4382063" y="790891"/>
                <a:ext cx="2424498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奇数</a:t>
                </a:r>
                <a:r>
                  <a:rPr lang="en-US" altLang="zh-CN" sz="23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+</a:t>
                </a:r>
                <a:r>
                  <a:rPr lang="zh-CN" altLang="en-US" sz="23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偶数</a:t>
                </a:r>
                <a:r>
                  <a:rPr lang="en-US" altLang="zh-CN" sz="2300" dirty="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=</a:t>
                </a:r>
                <a:endParaRPr lang="en-US" altLang="zh-CN" sz="23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9224" name="组合 13"/>
              <p:cNvGrpSpPr/>
              <p:nvPr/>
            </p:nvGrpSpPr>
            <p:grpSpPr bwMode="auto"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5430076" y="2562309"/>
                  <a:ext cx="323934" cy="27303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5430076" y="2822641"/>
                  <a:ext cx="323934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27" name="TextBox 14"/>
              <p:cNvSpPr txBox="1">
                <a:spLocks noChangeArrowheads="1"/>
              </p:cNvSpPr>
              <p:nvPr/>
            </p:nvSpPr>
            <p:spPr bwMode="auto">
              <a:xfrm>
                <a:off x="7048547" y="495974"/>
                <a:ext cx="1474321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奇数？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228" name="TextBox 15"/>
              <p:cNvSpPr txBox="1">
                <a:spLocks noChangeArrowheads="1"/>
              </p:cNvSpPr>
              <p:nvPr/>
            </p:nvSpPr>
            <p:spPr bwMode="auto">
              <a:xfrm>
                <a:off x="7077128" y="1075079"/>
                <a:ext cx="1474322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偶数？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9229" name="组合 17"/>
            <p:cNvGrpSpPr/>
            <p:nvPr/>
          </p:nvGrpSpPr>
          <p:grpSpPr bwMode="auto">
            <a:xfrm>
              <a:off x="1140890" y="2047528"/>
              <a:ext cx="4164006" cy="1292478"/>
              <a:chOff x="4382060" y="494516"/>
              <a:chExt cx="4135299" cy="1292478"/>
            </a:xfrm>
          </p:grpSpPr>
          <p:sp>
            <p:nvSpPr>
              <p:cNvPr id="9230" name="TextBox 18"/>
              <p:cNvSpPr txBox="1">
                <a:spLocks noChangeArrowheads="1"/>
              </p:cNvSpPr>
              <p:nvPr/>
            </p:nvSpPr>
            <p:spPr bwMode="auto">
              <a:xfrm>
                <a:off x="4382060" y="790162"/>
                <a:ext cx="2407784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奇数</a:t>
                </a:r>
                <a:r>
                  <a:rPr lang="en-US" altLang="zh-CN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+</a:t>
                </a:r>
                <a:r>
                  <a:rPr lang="zh-CN" altLang="en-US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奇数</a:t>
                </a:r>
                <a:r>
                  <a:rPr lang="en-US" altLang="zh-CN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=</a:t>
                </a:r>
                <a:endParaRPr lang="en-US" altLang="zh-CN" sz="230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9231" name="组合 19"/>
              <p:cNvGrpSpPr/>
              <p:nvPr/>
            </p:nvGrpSpPr>
            <p:grpSpPr bwMode="auto"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5429783" y="2563168"/>
                  <a:ext cx="323279" cy="27144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5429783" y="2823500"/>
                  <a:ext cx="323279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34" name="TextBox 20"/>
              <p:cNvSpPr txBox="1">
                <a:spLocks noChangeArrowheads="1"/>
              </p:cNvSpPr>
              <p:nvPr/>
            </p:nvSpPr>
            <p:spPr bwMode="auto">
              <a:xfrm>
                <a:off x="7048471" y="494516"/>
                <a:ext cx="1464158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奇数？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235" name="TextBox 21"/>
              <p:cNvSpPr txBox="1">
                <a:spLocks noChangeArrowheads="1"/>
              </p:cNvSpPr>
              <p:nvPr/>
            </p:nvSpPr>
            <p:spPr bwMode="auto">
              <a:xfrm>
                <a:off x="7053201" y="1074006"/>
                <a:ext cx="1464158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偶数？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9236" name="组合 24"/>
            <p:cNvGrpSpPr/>
            <p:nvPr/>
          </p:nvGrpSpPr>
          <p:grpSpPr bwMode="auto">
            <a:xfrm>
              <a:off x="1140890" y="3239547"/>
              <a:ext cx="4154680" cy="1292420"/>
              <a:chOff x="4382065" y="494296"/>
              <a:chExt cx="4154680" cy="1292420"/>
            </a:xfrm>
          </p:grpSpPr>
          <p:sp>
            <p:nvSpPr>
              <p:cNvPr id="9237" name="TextBox 25"/>
              <p:cNvSpPr txBox="1">
                <a:spLocks noChangeArrowheads="1"/>
              </p:cNvSpPr>
              <p:nvPr/>
            </p:nvSpPr>
            <p:spPr bwMode="auto">
              <a:xfrm>
                <a:off x="4382065" y="790052"/>
                <a:ext cx="2424499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偶数</a:t>
                </a:r>
                <a:r>
                  <a:rPr lang="en-US" altLang="zh-CN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+</a:t>
                </a:r>
                <a:r>
                  <a:rPr lang="zh-CN" altLang="en-US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偶数</a:t>
                </a:r>
                <a:r>
                  <a:rPr lang="en-US" altLang="zh-CN" sz="2300">
                    <a:solidFill>
                      <a:prstClr val="black"/>
                    </a:solidFill>
                    <a:latin typeface="华文楷体" pitchFamily="2" charset="-122"/>
                    <a:ea typeface="华文楷体" pitchFamily="2" charset="-122"/>
                  </a:rPr>
                  <a:t>=</a:t>
                </a:r>
                <a:endParaRPr lang="en-US" altLang="zh-CN" sz="230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9238" name="组合 26"/>
              <p:cNvGrpSpPr/>
              <p:nvPr/>
            </p:nvGrpSpPr>
            <p:grpSpPr bwMode="auto">
              <a:xfrm>
                <a:off x="6710705" y="873351"/>
                <a:ext cx="323850" cy="480220"/>
                <a:chOff x="5429250" y="2562225"/>
                <a:chExt cx="323850" cy="480220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 flipV="1">
                  <a:off x="5430078" y="2563057"/>
                  <a:ext cx="322347" cy="27144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5430078" y="2823389"/>
                  <a:ext cx="322347" cy="219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41" name="TextBox 27"/>
              <p:cNvSpPr txBox="1">
                <a:spLocks noChangeArrowheads="1"/>
              </p:cNvSpPr>
              <p:nvPr/>
            </p:nvSpPr>
            <p:spPr bwMode="auto">
              <a:xfrm>
                <a:off x="7048135" y="494296"/>
                <a:ext cx="1474322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奇数？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242" name="TextBox 28"/>
              <p:cNvSpPr txBox="1">
                <a:spLocks noChangeArrowheads="1"/>
              </p:cNvSpPr>
              <p:nvPr/>
            </p:nvSpPr>
            <p:spPr bwMode="auto">
              <a:xfrm>
                <a:off x="7062423" y="1073728"/>
                <a:ext cx="1474322" cy="712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偶数？</a:t>
                </a:r>
                <a:endParaRPr lang="zh-CN" altLang="en-US" sz="230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45" name="圆角矩形 44"/>
            <p:cNvSpPr/>
            <p:nvPr/>
          </p:nvSpPr>
          <p:spPr bwMode="auto">
            <a:xfrm>
              <a:off x="932873" y="2351979"/>
              <a:ext cx="4433454" cy="680842"/>
            </a:xfrm>
            <a:prstGeom prst="roundRect">
              <a:avLst/>
            </a:prstGeom>
            <a:noFill/>
            <a:ln w="19050">
              <a:solidFill>
                <a:srgbClr val="FF33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69633" y="3102447"/>
            <a:ext cx="1890313" cy="146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圆角矩形 1"/>
          <p:cNvSpPr>
            <a:spLocks noChangeArrowheads="1"/>
          </p:cNvSpPr>
          <p:nvPr/>
        </p:nvSpPr>
        <p:spPr bwMode="auto">
          <a:xfrm>
            <a:off x="967619" y="978509"/>
            <a:ext cx="1924871" cy="527243"/>
          </a:xfrm>
          <a:prstGeom prst="roundRect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lIns="66331" tIns="33165" rIns="66331" bIns="33165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华文楷体" pitchFamily="2" charset="-122"/>
                <a:ea typeface="华文楷体" pitchFamily="2" charset="-122"/>
              </a:rPr>
              <a:t>分析与解答</a:t>
            </a:r>
            <a:endParaRPr lang="zh-CN" altLang="en-US" sz="2000" dirty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Group 42"/>
          <p:cNvGrpSpPr/>
          <p:nvPr/>
        </p:nvGrpSpPr>
        <p:grpSpPr bwMode="auto">
          <a:xfrm>
            <a:off x="1806223" y="1640441"/>
            <a:ext cx="2453605" cy="686932"/>
            <a:chOff x="921" y="1866"/>
            <a:chExt cx="2322" cy="713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921" y="1866"/>
              <a:ext cx="2322" cy="697"/>
            </a:xfrm>
            <a:prstGeom prst="wedgeRoundRectCallout">
              <a:avLst>
                <a:gd name="adj1" fmla="val -58986"/>
                <a:gd name="adj2" fmla="val 71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" name="文本框 76"/>
            <p:cNvSpPr txBox="1">
              <a:spLocks noChangeArrowheads="1"/>
            </p:cNvSpPr>
            <p:nvPr/>
          </p:nvSpPr>
          <p:spPr bwMode="auto">
            <a:xfrm>
              <a:off x="986" y="1886"/>
              <a:ext cx="2257" cy="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我随便找几个奇数、偶数，加起来看一看。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4856526" y="1579427"/>
            <a:ext cx="3248435" cy="213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奇数：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5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7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9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11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…</a:t>
            </a:r>
            <a:endParaRPr lang="en-US" altLang="zh-CN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偶数：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8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12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20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24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…</a:t>
            </a:r>
            <a:endParaRPr lang="zh-CN" altLang="en-US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1471012" y="2732916"/>
            <a:ext cx="1686422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5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7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12</a:t>
            </a:r>
            <a:endParaRPr lang="zh-CN" altLang="en-US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1471012" y="3102447"/>
            <a:ext cx="1686422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7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9</a:t>
            </a:r>
            <a:r>
              <a:rPr lang="zh-CN" altLang="en-US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16</a:t>
            </a:r>
            <a:endParaRPr lang="zh-CN" altLang="en-US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678105" y="2732916"/>
            <a:ext cx="1687573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5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8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13</a:t>
            </a:r>
            <a:endParaRPr lang="zh-CN" altLang="en-US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3" name="文本框 22"/>
          <p:cNvSpPr txBox="1">
            <a:spLocks noChangeArrowheads="1"/>
          </p:cNvSpPr>
          <p:nvPr/>
        </p:nvSpPr>
        <p:spPr bwMode="auto">
          <a:xfrm>
            <a:off x="3678105" y="3102447"/>
            <a:ext cx="1687573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7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8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15</a:t>
            </a:r>
            <a:endParaRPr lang="zh-CN" altLang="en-US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4" name="文本框 22"/>
          <p:cNvSpPr txBox="1">
            <a:spLocks noChangeArrowheads="1"/>
          </p:cNvSpPr>
          <p:nvPr/>
        </p:nvSpPr>
        <p:spPr bwMode="auto">
          <a:xfrm>
            <a:off x="5856399" y="2732916"/>
            <a:ext cx="1686422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8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12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20</a:t>
            </a:r>
            <a:endParaRPr lang="zh-CN" altLang="en-US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5" name="文本框 22"/>
          <p:cNvSpPr txBox="1">
            <a:spLocks noChangeArrowheads="1"/>
          </p:cNvSpPr>
          <p:nvPr/>
        </p:nvSpPr>
        <p:spPr bwMode="auto">
          <a:xfrm>
            <a:off x="5856399" y="3102447"/>
            <a:ext cx="1686422" cy="110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12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＋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24</a:t>
            </a:r>
            <a:r>
              <a:rPr lang="zh-CN" altLang="en-US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＝</a:t>
            </a:r>
            <a:r>
              <a:rPr lang="en-US" altLang="zh-CN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36</a:t>
            </a:r>
            <a:endParaRPr lang="zh-CN" altLang="en-US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6" name="文本框 22"/>
          <p:cNvSpPr txBox="1">
            <a:spLocks noChangeArrowheads="1"/>
          </p:cNvSpPr>
          <p:nvPr/>
        </p:nvSpPr>
        <p:spPr bwMode="auto">
          <a:xfrm>
            <a:off x="1524000" y="3477734"/>
            <a:ext cx="1686422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en-US" altLang="zh-CN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文本框 22"/>
          <p:cNvSpPr txBox="1">
            <a:spLocks noChangeArrowheads="1"/>
          </p:cNvSpPr>
          <p:nvPr/>
        </p:nvSpPr>
        <p:spPr bwMode="auto">
          <a:xfrm>
            <a:off x="3694232" y="3470827"/>
            <a:ext cx="1687573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en-US" altLang="zh-CN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文本框 22"/>
          <p:cNvSpPr txBox="1">
            <a:spLocks noChangeArrowheads="1"/>
          </p:cNvSpPr>
          <p:nvPr/>
        </p:nvSpPr>
        <p:spPr bwMode="auto">
          <a:xfrm>
            <a:off x="5888653" y="3497304"/>
            <a:ext cx="1686422" cy="58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en-US" altLang="zh-CN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文本框 22"/>
          <p:cNvSpPr txBox="1">
            <a:spLocks noChangeArrowheads="1"/>
          </p:cNvSpPr>
          <p:nvPr/>
        </p:nvSpPr>
        <p:spPr bwMode="auto">
          <a:xfrm>
            <a:off x="1391528" y="3962383"/>
            <a:ext cx="2337261" cy="110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奇数＋奇数＝偶数</a:t>
            </a:r>
            <a:endParaRPr lang="zh-CN" altLang="en-US" dirty="0" smtClean="0">
              <a:solidFill>
                <a:srgbClr val="66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3612445" y="3948569"/>
            <a:ext cx="2337261" cy="110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奇数＋偶数＝奇数</a:t>
            </a:r>
            <a:endParaRPr lang="zh-CN" altLang="en-US" dirty="0" smtClean="0">
              <a:solidFill>
                <a:srgbClr val="66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" name="Picture 38" descr="62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6567" y="1611661"/>
            <a:ext cx="718803" cy="1155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2"/>
          <p:cNvSpPr txBox="1">
            <a:spLocks noChangeArrowheads="1"/>
          </p:cNvSpPr>
          <p:nvPr/>
        </p:nvSpPr>
        <p:spPr bwMode="auto">
          <a:xfrm>
            <a:off x="5844880" y="3962383"/>
            <a:ext cx="2338413" cy="110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偶数＋偶数＝偶数</a:t>
            </a:r>
            <a:endParaRPr lang="zh-CN" altLang="en-US" dirty="0" smtClean="0">
              <a:solidFill>
                <a:srgbClr val="66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2705878" y="1215653"/>
            <a:ext cx="4376172" cy="1668069"/>
            <a:chOff x="1935287" y="-45275"/>
            <a:chExt cx="6030213" cy="2299195"/>
          </a:xfrm>
        </p:grpSpPr>
        <p:pic>
          <p:nvPicPr>
            <p:cNvPr id="11266" name="Picture 74" descr="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6213897" y="-45275"/>
              <a:ext cx="1751603" cy="2299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圆角矩形标注 2"/>
            <p:cNvSpPr/>
            <p:nvPr/>
          </p:nvSpPr>
          <p:spPr bwMode="auto">
            <a:xfrm>
              <a:off x="1935287" y="153069"/>
              <a:ext cx="4284165" cy="1328106"/>
            </a:xfrm>
            <a:prstGeom prst="wedgeRoundRectCallout">
              <a:avLst>
                <a:gd name="adj1" fmla="val 58975"/>
                <a:gd name="adj2" fmla="val -852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奇数除以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2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余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1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，偶数除以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2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没有余数，奇数加偶数的和除以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2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还余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1</a:t>
              </a: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，所以</a:t>
              </a:r>
              <a:r>
                <a:rPr lang="en-US" altLang="zh-CN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  <a:cs typeface="华文楷体" pitchFamily="2" charset="-122"/>
                </a:rPr>
                <a:t>……</a:t>
              </a:r>
              <a:endParaRPr lang="en-US" altLang="zh-CN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2579166" y="3178179"/>
            <a:ext cx="4225270" cy="1235075"/>
            <a:chOff x="971400" y="2373303"/>
            <a:chExt cx="5823520" cy="1703390"/>
          </a:xfrm>
        </p:grpSpPr>
        <p:grpSp>
          <p:nvGrpSpPr>
            <p:cNvPr id="11269" name="组合 6"/>
            <p:cNvGrpSpPr/>
            <p:nvPr/>
          </p:nvGrpSpPr>
          <p:grpSpPr bwMode="auto">
            <a:xfrm>
              <a:off x="971400" y="2790487"/>
              <a:ext cx="5679043" cy="784173"/>
              <a:chOff x="971400" y="2790487"/>
              <a:chExt cx="5679043" cy="784173"/>
            </a:xfrm>
          </p:grpSpPr>
          <p:sp>
            <p:nvSpPr>
              <p:cNvPr id="92" name="圆角矩形 91"/>
              <p:cNvSpPr/>
              <p:nvPr/>
            </p:nvSpPr>
            <p:spPr bwMode="auto">
              <a:xfrm>
                <a:off x="971400" y="2893687"/>
                <a:ext cx="5521865" cy="680973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23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 bwMode="auto">
              <a:xfrm>
                <a:off x="1052370" y="2790487"/>
                <a:ext cx="5598073" cy="680973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33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23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1272" name="Group 73"/>
            <p:cNvGrpSpPr/>
            <p:nvPr/>
          </p:nvGrpSpPr>
          <p:grpSpPr bwMode="auto">
            <a:xfrm>
              <a:off x="1384722" y="2373303"/>
              <a:ext cx="5265738" cy="784226"/>
              <a:chOff x="1060" y="2355"/>
              <a:chExt cx="3317" cy="494"/>
            </a:xfrm>
          </p:grpSpPr>
          <p:sp>
            <p:nvSpPr>
              <p:cNvPr id="11273" name="文本框 22"/>
              <p:cNvSpPr txBox="1">
                <a:spLocks noChangeArrowheads="1"/>
              </p:cNvSpPr>
              <p:nvPr/>
            </p:nvSpPr>
            <p:spPr bwMode="auto">
              <a:xfrm>
                <a:off x="1060" y="2400"/>
                <a:ext cx="777" cy="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 b="1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奇数：</a:t>
                </a:r>
                <a:endParaRPr lang="zh-CN" altLang="en-US" sz="2300" b="1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1274" name="矩形 1"/>
              <p:cNvSpPr>
                <a:spLocks noChangeArrowheads="1"/>
              </p:cNvSpPr>
              <p:nvPr/>
            </p:nvSpPr>
            <p:spPr bwMode="auto">
              <a:xfrm>
                <a:off x="1876" y="2563"/>
                <a:ext cx="208" cy="208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000" b="1">
                  <a:solidFill>
                    <a:srgbClr val="CC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11275" name="Group 71"/>
              <p:cNvGrpSpPr/>
              <p:nvPr/>
            </p:nvGrpSpPr>
            <p:grpSpPr bwMode="auto">
              <a:xfrm>
                <a:off x="2447" y="2355"/>
                <a:ext cx="415" cy="416"/>
                <a:chOff x="2447" y="2355"/>
                <a:chExt cx="415" cy="416"/>
              </a:xfrm>
            </p:grpSpPr>
            <p:sp>
              <p:nvSpPr>
                <p:cNvPr id="11276" name="矩形 36"/>
                <p:cNvSpPr>
                  <a:spLocks noChangeArrowheads="1"/>
                </p:cNvSpPr>
                <p:nvPr/>
              </p:nvSpPr>
              <p:spPr bwMode="auto">
                <a:xfrm>
                  <a:off x="2447" y="2355"/>
                  <a:ext cx="208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77" name="矩形 37"/>
                <p:cNvSpPr>
                  <a:spLocks noChangeArrowheads="1"/>
                </p:cNvSpPr>
                <p:nvPr/>
              </p:nvSpPr>
              <p:spPr bwMode="auto">
                <a:xfrm>
                  <a:off x="2447" y="2564"/>
                  <a:ext cx="208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78" name="矩形 43"/>
                <p:cNvSpPr>
                  <a:spLocks noChangeArrowheads="1"/>
                </p:cNvSpPr>
                <p:nvPr/>
              </p:nvSpPr>
              <p:spPr bwMode="auto">
                <a:xfrm>
                  <a:off x="2654" y="2564"/>
                  <a:ext cx="208" cy="207"/>
                </a:xfrm>
                <a:prstGeom prst="rect">
                  <a:avLst/>
                </a:prstGeom>
                <a:solidFill>
                  <a:srgbClr val="FFFF99"/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279" name="Group 72"/>
              <p:cNvGrpSpPr/>
              <p:nvPr/>
            </p:nvGrpSpPr>
            <p:grpSpPr bwMode="auto">
              <a:xfrm>
                <a:off x="3078" y="2360"/>
                <a:ext cx="621" cy="411"/>
                <a:chOff x="3078" y="2360"/>
                <a:chExt cx="621" cy="411"/>
              </a:xfrm>
            </p:grpSpPr>
            <p:sp>
              <p:nvSpPr>
                <p:cNvPr id="11280" name="矩形 80"/>
                <p:cNvSpPr>
                  <a:spLocks noChangeArrowheads="1"/>
                </p:cNvSpPr>
                <p:nvPr/>
              </p:nvSpPr>
              <p:spPr bwMode="auto">
                <a:xfrm>
                  <a:off x="3078" y="2360"/>
                  <a:ext cx="207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81" name="矩形 81"/>
                <p:cNvSpPr>
                  <a:spLocks noChangeArrowheads="1"/>
                </p:cNvSpPr>
                <p:nvPr/>
              </p:nvSpPr>
              <p:spPr bwMode="auto">
                <a:xfrm>
                  <a:off x="3078" y="2563"/>
                  <a:ext cx="207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82" name="矩形 78"/>
                <p:cNvSpPr>
                  <a:spLocks noChangeArrowheads="1"/>
                </p:cNvSpPr>
                <p:nvPr/>
              </p:nvSpPr>
              <p:spPr bwMode="auto">
                <a:xfrm>
                  <a:off x="3285" y="2360"/>
                  <a:ext cx="207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83" name="矩形 79"/>
                <p:cNvSpPr>
                  <a:spLocks noChangeArrowheads="1"/>
                </p:cNvSpPr>
                <p:nvPr/>
              </p:nvSpPr>
              <p:spPr bwMode="auto">
                <a:xfrm>
                  <a:off x="3285" y="2563"/>
                  <a:ext cx="207" cy="207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84" name="矩形 82"/>
                <p:cNvSpPr>
                  <a:spLocks noChangeArrowheads="1"/>
                </p:cNvSpPr>
                <p:nvPr/>
              </p:nvSpPr>
              <p:spPr bwMode="auto">
                <a:xfrm>
                  <a:off x="3491" y="2563"/>
                  <a:ext cx="208" cy="208"/>
                </a:xfrm>
                <a:prstGeom prst="rect">
                  <a:avLst/>
                </a:prstGeom>
                <a:solidFill>
                  <a:srgbClr val="FFFF99"/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285" name="文本框 22"/>
              <p:cNvSpPr txBox="1">
                <a:spLocks noChangeArrowheads="1"/>
              </p:cNvSpPr>
              <p:nvPr/>
            </p:nvSpPr>
            <p:spPr bwMode="auto">
              <a:xfrm>
                <a:off x="3827" y="2511"/>
                <a:ext cx="550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>
                    <a:solidFill>
                      <a:srgbClr val="CC0000"/>
                    </a:solidFill>
                    <a:latin typeface="宋体" panose="02010600030101010101" pitchFamily="2" charset="-122"/>
                  </a:rPr>
                  <a:t>……</a:t>
                </a:r>
                <a:endParaRPr lang="zh-CN" altLang="en-US" sz="1500" b="1">
                  <a:solidFill>
                    <a:srgbClr val="CC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1286" name="Group 78"/>
            <p:cNvGrpSpPr/>
            <p:nvPr/>
          </p:nvGrpSpPr>
          <p:grpSpPr bwMode="auto">
            <a:xfrm>
              <a:off x="1384721" y="3290879"/>
              <a:ext cx="5410199" cy="785814"/>
              <a:chOff x="1060" y="2933"/>
              <a:chExt cx="3408" cy="495"/>
            </a:xfrm>
          </p:grpSpPr>
          <p:sp>
            <p:nvSpPr>
              <p:cNvPr id="11287" name="文本框 22"/>
              <p:cNvSpPr txBox="1">
                <a:spLocks noChangeArrowheads="1"/>
              </p:cNvSpPr>
              <p:nvPr/>
            </p:nvSpPr>
            <p:spPr bwMode="auto">
              <a:xfrm>
                <a:off x="1060" y="2933"/>
                <a:ext cx="777" cy="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300" b="1">
                    <a:solidFill>
                      <a:srgbClr val="CC0000"/>
                    </a:solidFill>
                    <a:latin typeface="华文楷体" pitchFamily="2" charset="-122"/>
                    <a:ea typeface="华文楷体" pitchFamily="2" charset="-122"/>
                  </a:rPr>
                  <a:t>偶数：</a:t>
                </a:r>
                <a:endParaRPr lang="zh-CN" altLang="en-US" sz="2300" b="1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11288" name="Group 75"/>
              <p:cNvGrpSpPr/>
              <p:nvPr/>
            </p:nvGrpSpPr>
            <p:grpSpPr bwMode="auto">
              <a:xfrm>
                <a:off x="1875" y="2950"/>
                <a:ext cx="208" cy="417"/>
                <a:chOff x="1875" y="2950"/>
                <a:chExt cx="208" cy="417"/>
              </a:xfrm>
            </p:grpSpPr>
            <p:sp>
              <p:nvSpPr>
                <p:cNvPr id="11289" name="矩形 27"/>
                <p:cNvSpPr>
                  <a:spLocks noChangeArrowheads="1"/>
                </p:cNvSpPr>
                <p:nvPr/>
              </p:nvSpPr>
              <p:spPr bwMode="auto">
                <a:xfrm>
                  <a:off x="1875" y="2950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0" name="矩形 28"/>
                <p:cNvSpPr>
                  <a:spLocks noChangeArrowheads="1"/>
                </p:cNvSpPr>
                <p:nvPr/>
              </p:nvSpPr>
              <p:spPr bwMode="auto">
                <a:xfrm>
                  <a:off x="1875" y="3159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291" name="Group 76"/>
              <p:cNvGrpSpPr/>
              <p:nvPr/>
            </p:nvGrpSpPr>
            <p:grpSpPr bwMode="auto">
              <a:xfrm>
                <a:off x="2425" y="2956"/>
                <a:ext cx="415" cy="417"/>
                <a:chOff x="2425" y="2956"/>
                <a:chExt cx="415" cy="417"/>
              </a:xfrm>
            </p:grpSpPr>
            <p:sp>
              <p:nvSpPr>
                <p:cNvPr id="11292" name="矩形 31"/>
                <p:cNvSpPr>
                  <a:spLocks noChangeArrowheads="1"/>
                </p:cNvSpPr>
                <p:nvPr/>
              </p:nvSpPr>
              <p:spPr bwMode="auto">
                <a:xfrm>
                  <a:off x="2425" y="2956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3" name="矩形 32"/>
                <p:cNvSpPr>
                  <a:spLocks noChangeArrowheads="1"/>
                </p:cNvSpPr>
                <p:nvPr/>
              </p:nvSpPr>
              <p:spPr bwMode="auto">
                <a:xfrm>
                  <a:off x="2425" y="3165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4" name="矩形 51"/>
                <p:cNvSpPr>
                  <a:spLocks noChangeArrowheads="1"/>
                </p:cNvSpPr>
                <p:nvPr/>
              </p:nvSpPr>
              <p:spPr bwMode="auto">
                <a:xfrm>
                  <a:off x="2632" y="2956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5" name="矩形 52"/>
                <p:cNvSpPr>
                  <a:spLocks noChangeArrowheads="1"/>
                </p:cNvSpPr>
                <p:nvPr/>
              </p:nvSpPr>
              <p:spPr bwMode="auto">
                <a:xfrm>
                  <a:off x="2632" y="3165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296" name="Group 77"/>
              <p:cNvGrpSpPr/>
              <p:nvPr/>
            </p:nvGrpSpPr>
            <p:grpSpPr bwMode="auto">
              <a:xfrm>
                <a:off x="3086" y="2956"/>
                <a:ext cx="623" cy="417"/>
                <a:chOff x="3086" y="2956"/>
                <a:chExt cx="623" cy="417"/>
              </a:xfrm>
            </p:grpSpPr>
            <p:sp>
              <p:nvSpPr>
                <p:cNvPr id="11297" name="矩形 61"/>
                <p:cNvSpPr>
                  <a:spLocks noChangeArrowheads="1"/>
                </p:cNvSpPr>
                <p:nvPr/>
              </p:nvSpPr>
              <p:spPr bwMode="auto">
                <a:xfrm>
                  <a:off x="3086" y="2956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8" name="矩形 63"/>
                <p:cNvSpPr>
                  <a:spLocks noChangeArrowheads="1"/>
                </p:cNvSpPr>
                <p:nvPr/>
              </p:nvSpPr>
              <p:spPr bwMode="auto">
                <a:xfrm>
                  <a:off x="3086" y="3165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99" name="矩形 56"/>
                <p:cNvSpPr>
                  <a:spLocks noChangeArrowheads="1"/>
                </p:cNvSpPr>
                <p:nvPr/>
              </p:nvSpPr>
              <p:spPr bwMode="auto">
                <a:xfrm>
                  <a:off x="3293" y="2956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00" name="矩形 57"/>
                <p:cNvSpPr>
                  <a:spLocks noChangeArrowheads="1"/>
                </p:cNvSpPr>
                <p:nvPr/>
              </p:nvSpPr>
              <p:spPr bwMode="auto">
                <a:xfrm>
                  <a:off x="3293" y="3165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01" name="矩形 65"/>
                <p:cNvSpPr>
                  <a:spLocks noChangeArrowheads="1"/>
                </p:cNvSpPr>
                <p:nvPr/>
              </p:nvSpPr>
              <p:spPr bwMode="auto">
                <a:xfrm>
                  <a:off x="3501" y="2956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02" name="矩形 66"/>
                <p:cNvSpPr>
                  <a:spLocks noChangeArrowheads="1"/>
                </p:cNvSpPr>
                <p:nvPr/>
              </p:nvSpPr>
              <p:spPr bwMode="auto">
                <a:xfrm>
                  <a:off x="3501" y="3165"/>
                  <a:ext cx="208" cy="208"/>
                </a:xfrm>
                <a:prstGeom prst="rect">
                  <a:avLst/>
                </a:prstGeom>
                <a:solidFill>
                  <a:srgbClr val="FF99CC">
                    <a:alpha val="50194"/>
                  </a:srgbClr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 anchor="ctr"/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000" b="1">
                    <a:solidFill>
                      <a:srgbClr val="CC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303" name="文本框 22"/>
              <p:cNvSpPr txBox="1">
                <a:spLocks noChangeArrowheads="1"/>
              </p:cNvSpPr>
              <p:nvPr/>
            </p:nvSpPr>
            <p:spPr bwMode="auto">
              <a:xfrm>
                <a:off x="3873" y="3107"/>
                <a:ext cx="595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>
                    <a:solidFill>
                      <a:srgbClr val="CC0000"/>
                    </a:solidFill>
                    <a:latin typeface="宋体" panose="02010600030101010101" pitchFamily="2" charset="-122"/>
                  </a:rPr>
                  <a:t>……</a:t>
                </a:r>
                <a:endParaRPr lang="zh-CN" altLang="en-US" sz="1500" b="1">
                  <a:solidFill>
                    <a:srgbClr val="CC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2048127" y="1168455"/>
            <a:ext cx="4492517" cy="92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奇数加偶数的和除以</a:t>
            </a:r>
            <a:r>
              <a:rPr lang="en-US" altLang="zh-CN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还余</a:t>
            </a:r>
            <a:r>
              <a:rPr lang="en-US" altLang="zh-CN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1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，</a:t>
            </a:r>
            <a:endParaRPr lang="en-US" altLang="zh-CN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所以，</a:t>
            </a:r>
            <a:r>
              <a:rPr lang="zh-CN" altLang="en-US" sz="23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奇数＋偶数＝奇数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。</a:t>
            </a:r>
            <a:endParaRPr lang="zh-CN" altLang="en-US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2048127" y="2286256"/>
            <a:ext cx="4492517" cy="92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奇数加奇数的和除以</a:t>
            </a:r>
            <a:r>
              <a:rPr lang="en-US" altLang="zh-CN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没有余数，</a:t>
            </a:r>
            <a:endParaRPr lang="en-US" altLang="zh-CN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所以，</a:t>
            </a:r>
            <a:r>
              <a:rPr lang="zh-CN" altLang="en-US" sz="23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奇数＋奇数＝偶数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。</a:t>
            </a:r>
            <a:endParaRPr lang="zh-CN" altLang="en-US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2101116" y="3423628"/>
            <a:ext cx="4492517" cy="92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偶数加偶数的和除以</a:t>
            </a:r>
            <a:r>
              <a:rPr lang="en-US" altLang="zh-CN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2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没有余数，</a:t>
            </a:r>
            <a:endParaRPr lang="en-US" altLang="zh-CN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所以，</a:t>
            </a:r>
            <a:r>
              <a:rPr lang="zh-CN" altLang="en-US" sz="23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偶数＋偶数＝偶数</a:t>
            </a:r>
            <a:r>
              <a:rPr lang="zh-CN" altLang="en-US" sz="23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rPr>
              <a:t>。</a:t>
            </a:r>
            <a:endParaRPr lang="zh-CN" altLang="en-US" sz="23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圆角矩形 5"/>
          <p:cNvSpPr>
            <a:spLocks noChangeArrowheads="1"/>
          </p:cNvSpPr>
          <p:nvPr/>
        </p:nvSpPr>
        <p:spPr bwMode="auto">
          <a:xfrm>
            <a:off x="1555102" y="1138523"/>
            <a:ext cx="1844236" cy="532999"/>
          </a:xfrm>
          <a:prstGeom prst="roundRect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lIns="66331" tIns="33165" rIns="66331" bIns="33165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华文楷体" pitchFamily="2" charset="-122"/>
                <a:ea typeface="华文楷体" pitchFamily="2" charset="-122"/>
              </a:rPr>
              <a:t>回顾与反思</a:t>
            </a:r>
            <a:endParaRPr lang="zh-CN" altLang="en-US" sz="2000" b="1" dirty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Picture 31" descr="64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741080" y="2090554"/>
            <a:ext cx="1080508" cy="125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35"/>
          <p:cNvGrpSpPr/>
          <p:nvPr/>
        </p:nvGrpSpPr>
        <p:grpSpPr bwMode="auto">
          <a:xfrm>
            <a:off x="5138749" y="1632382"/>
            <a:ext cx="1854603" cy="642362"/>
            <a:chOff x="127" y="2476"/>
            <a:chExt cx="1586" cy="656"/>
          </a:xfrm>
        </p:grpSpPr>
        <p:sp>
          <p:nvSpPr>
            <p:cNvPr id="13316" name="AutoShape 27"/>
            <p:cNvSpPr>
              <a:spLocks noChangeArrowheads="1"/>
            </p:cNvSpPr>
            <p:nvPr/>
          </p:nvSpPr>
          <p:spPr bwMode="auto">
            <a:xfrm>
              <a:off x="127" y="2503"/>
              <a:ext cx="1586" cy="629"/>
            </a:xfrm>
            <a:prstGeom prst="wedgeRoundRectCallout">
              <a:avLst>
                <a:gd name="adj1" fmla="val 57269"/>
                <a:gd name="adj2" fmla="val 5269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66CC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" name="文本框 68"/>
            <p:cNvSpPr txBox="1">
              <a:spLocks noChangeArrowheads="1"/>
            </p:cNvSpPr>
            <p:nvPr/>
          </p:nvSpPr>
          <p:spPr bwMode="auto">
            <a:xfrm>
              <a:off x="186" y="2476"/>
              <a:ext cx="1527" cy="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我可以再找一些大数试一试。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410858" y="2636217"/>
            <a:ext cx="2466276" cy="1089947"/>
            <a:chOff x="4109605" y="3778659"/>
            <a:chExt cx="3399677" cy="1501543"/>
          </a:xfrm>
        </p:grpSpPr>
        <p:sp>
          <p:nvSpPr>
            <p:cNvPr id="12" name="流程图: 终止 11"/>
            <p:cNvSpPr/>
            <p:nvPr/>
          </p:nvSpPr>
          <p:spPr bwMode="auto">
            <a:xfrm>
              <a:off x="4109605" y="3778659"/>
              <a:ext cx="3385386" cy="802469"/>
            </a:xfrm>
            <a:prstGeom prst="flowChartTerminator">
              <a:avLst/>
            </a:prstGeom>
            <a:noFill/>
            <a:ln w="127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2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3" name="文本框 4"/>
            <p:cNvSpPr txBox="1">
              <a:spLocks noChangeArrowheads="1"/>
            </p:cNvSpPr>
            <p:nvPr/>
          </p:nvSpPr>
          <p:spPr bwMode="auto">
            <a:xfrm>
              <a:off x="4392250" y="3965796"/>
              <a:ext cx="3117032" cy="1314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b="1" dirty="0" smtClean="0">
                  <a:solidFill>
                    <a:prstClr val="black"/>
                  </a:solidFill>
                  <a:latin typeface="方正启笛简体" charset="-122"/>
                  <a:ea typeface="方正启笛简体" charset="-122"/>
                  <a:cs typeface="方正启笛简体" charset="-122"/>
                </a:rPr>
                <a:t>534</a:t>
              </a:r>
              <a:r>
                <a:rPr lang="zh-CN" altLang="en-US" b="1" dirty="0" smtClean="0">
                  <a:solidFill>
                    <a:prstClr val="black"/>
                  </a:solidFill>
                  <a:latin typeface="方正启笛简体" charset="-122"/>
                  <a:ea typeface="方正启笛简体" charset="-122"/>
                  <a:cs typeface="方正启笛简体" charset="-122"/>
                </a:rPr>
                <a:t>＋</a:t>
              </a:r>
              <a:r>
                <a:rPr lang="en-US" altLang="zh-CN" b="1" dirty="0" smtClean="0">
                  <a:solidFill>
                    <a:prstClr val="black"/>
                  </a:solidFill>
                  <a:latin typeface="方正启笛简体" charset="-122"/>
                  <a:ea typeface="方正启笛简体" charset="-122"/>
                  <a:cs typeface="方正启笛简体" charset="-122"/>
                </a:rPr>
                <a:t>319</a:t>
              </a:r>
              <a:r>
                <a:rPr lang="zh-CN" altLang="en-US" b="1" dirty="0" smtClean="0">
                  <a:solidFill>
                    <a:prstClr val="black"/>
                  </a:solidFill>
                  <a:latin typeface="方正启笛简体" charset="-122"/>
                  <a:ea typeface="方正启笛简体" charset="-122"/>
                  <a:cs typeface="方正启笛简体" charset="-122"/>
                </a:rPr>
                <a:t>＝</a:t>
              </a:r>
              <a:r>
                <a:rPr lang="en-US" altLang="zh-CN" b="1" dirty="0" smtClean="0">
                  <a:solidFill>
                    <a:prstClr val="black"/>
                  </a:solidFill>
                  <a:latin typeface="方正启笛简体" charset="-122"/>
                  <a:ea typeface="方正启笛简体" charset="-122"/>
                  <a:cs typeface="方正启笛简体" charset="-122"/>
                </a:rPr>
                <a:t>853</a:t>
              </a:r>
              <a:endParaRPr lang="zh-CN" altLang="en-US" b="1" dirty="0" smtClean="0">
                <a:solidFill>
                  <a:prstClr val="black"/>
                </a:solidFill>
                <a:latin typeface="方正启笛简体" charset="-122"/>
                <a:ea typeface="方正启笛简体" charset="-122"/>
                <a:cs typeface="方正启笛简体" charset="-122"/>
              </a:endParaRPr>
            </a:p>
          </p:txBody>
        </p:sp>
      </p:grp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215030" y="3364918"/>
            <a:ext cx="3062975" cy="44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所以，奇数</a:t>
            </a:r>
            <a:r>
              <a:rPr lang="en-US" altLang="zh-CN" sz="2000" b="1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2000" b="1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偶数</a:t>
            </a:r>
            <a:r>
              <a:rPr lang="en-US" altLang="zh-CN" sz="2000" b="1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2000" b="1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rPr>
              <a:t>奇数。</a:t>
            </a:r>
            <a:endParaRPr lang="zh-CN" altLang="en-US" sz="2000" b="1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Picture 26" descr="P44教师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35520" y="2000762"/>
            <a:ext cx="935365" cy="104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9"/>
          <p:cNvGrpSpPr/>
          <p:nvPr/>
        </p:nvGrpSpPr>
        <p:grpSpPr bwMode="auto">
          <a:xfrm>
            <a:off x="2263538" y="1953563"/>
            <a:ext cx="1860362" cy="356518"/>
            <a:chOff x="2191" y="1892"/>
            <a:chExt cx="2292" cy="735"/>
          </a:xfrm>
        </p:grpSpPr>
        <p:sp>
          <p:nvSpPr>
            <p:cNvPr id="13324" name="AutoShape 27"/>
            <p:cNvSpPr>
              <a:spLocks noChangeArrowheads="1"/>
            </p:cNvSpPr>
            <p:nvPr/>
          </p:nvSpPr>
          <p:spPr bwMode="auto">
            <a:xfrm>
              <a:off x="2191" y="1892"/>
              <a:ext cx="2292" cy="692"/>
            </a:xfrm>
            <a:prstGeom prst="wedgeRoundRectCallout">
              <a:avLst>
                <a:gd name="adj1" fmla="val -60088"/>
                <a:gd name="adj2" fmla="val 1329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1">
                <a:solidFill>
                  <a:srgbClr val="66CC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文本框 68"/>
            <p:cNvSpPr txBox="1">
              <a:spLocks noChangeArrowheads="1"/>
            </p:cNvSpPr>
            <p:nvPr/>
          </p:nvSpPr>
          <p:spPr bwMode="auto">
            <a:xfrm>
              <a:off x="2191" y="1897"/>
              <a:ext cx="2129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1pPr>
              <a:lvl2pPr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2pPr>
              <a:lvl3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3pPr>
              <a:lvl4pPr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4pPr>
              <a:lvl5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5pPr>
              <a:lvl6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6pPr>
              <a:lvl7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7pPr>
              <a:lvl8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8pPr>
              <a:lvl9pPr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这个结论正确吗？</a:t>
              </a:r>
              <a:endParaRPr lang="zh-CN" altLang="en-US" sz="17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30195" y="3569829"/>
            <a:ext cx="860490" cy="119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822223" y="4038362"/>
            <a:ext cx="2237043" cy="717189"/>
          </a:xfrm>
          <a:prstGeom prst="wedgeRoundRectCallout">
            <a:avLst>
              <a:gd name="adj1" fmla="val -60088"/>
              <a:gd name="adj2" fmla="val 1329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6331" tIns="33165" rIns="66331" bIns="33165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还有其他方法吗？你觉得哪种方法好？</a:t>
            </a:r>
            <a:endParaRPr lang="zh-CN" altLang="en-US" sz="17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ldLvl="0" animBg="1"/>
      <p:bldP spid="6" grpId="0"/>
      <p:bldP spid="19" grpId="0" bldLvl="0" animBg="1"/>
    </p:bldLst>
  </p:timing>
</p:sld>
</file>

<file path=ppt/tags/tag1.xml><?xml version="1.0" encoding="utf-8"?>
<p:tagLst xmlns:p="http://schemas.openxmlformats.org/presentationml/2006/main">
  <p:tag name="KSO_WPP_MARK_KEY" val="43c1660b-a4d6-4870-9b40-8f1f426f0c5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1161</Words>
  <Application>WPS 演示</Application>
  <PresentationFormat>全屏显示(16:9)</PresentationFormat>
  <Paragraphs>207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隶书</vt:lpstr>
      <vt:lpstr>微软雅黑</vt:lpstr>
      <vt:lpstr>楷体_GB2312</vt:lpstr>
      <vt:lpstr>新宋体</vt:lpstr>
      <vt:lpstr>华文楷体</vt:lpstr>
      <vt:lpstr>Arial Unicode MS</vt:lpstr>
      <vt:lpstr>黑体</vt:lpstr>
      <vt:lpstr>方正启笛简体</vt:lpstr>
      <vt:lpstr>方正卡通_GBK</vt:lpstr>
      <vt:lpstr>Calibri Light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2020-05-25T03:30:00Z</dcterms:created>
  <dcterms:modified xsi:type="dcterms:W3CDTF">2023-02-10T04:54:41Z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D048EF209BB6468A832CEED3820D8D14</vt:lpwstr>
  </property>
  <property fmtid="{D5CDD505-2E9C-101B-9397-08002B2CF9AE}" pid="3" name="KSOProductBuildVer">
    <vt:lpwstr>2052-11.1.0.13703</vt:lpwstr>
  </property>
</Properties>
</file>