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3"/>
    <p:sldId id="279" r:id="rId4"/>
    <p:sldId id="288" r:id="rId5"/>
    <p:sldId id="289" r:id="rId6"/>
    <p:sldId id="290" r:id="rId7"/>
    <p:sldId id="291" r:id="rId8"/>
    <p:sldId id="293" r:id="rId9"/>
    <p:sldId id="294" r:id="rId10"/>
    <p:sldId id="295" r:id="rId11"/>
    <p:sldId id="323" r:id="rId12"/>
    <p:sldId id="299" r:id="rId13"/>
    <p:sldId id="300" r:id="rId14"/>
    <p:sldId id="301" r:id="rId15"/>
    <p:sldId id="303" r:id="rId16"/>
    <p:sldId id="306" r:id="rId17"/>
    <p:sldId id="307" r:id="rId18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28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FFF"/>
    <a:srgbClr val="FFFF00"/>
    <a:srgbClr val="0000FF"/>
    <a:srgbClr val="6600CC"/>
    <a:srgbClr val="FF00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 snapToObjects="1">
      <p:cViewPr>
        <p:scale>
          <a:sx n="100" d="100"/>
          <a:sy n="100" d="100"/>
        </p:scale>
        <p:origin x="-1944" y="-294"/>
      </p:cViewPr>
      <p:guideLst>
        <p:guide orient="horz" pos="2158"/>
        <p:guide pos="28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89C7FCA7-95E3-4CAE-B3B1-33452DC22CB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4099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fld id="{BB962C8B-B14F-4D97-AF65-F5344CB8AC3E}" type="datetimeFigureOut">
              <a:rPr lang="zh-CN" altLang="en-US"/>
            </a:fld>
            <a:endParaRPr lang="zh-CN" alt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102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en-US" altLang="x-none"/>
          </a:p>
        </p:txBody>
      </p:sp>
      <p:sp>
        <p:nvSpPr>
          <p:cNvPr id="4103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C094D611-67DC-4BC4-9CED-BFBBE228E6E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图片2"/>
          <p:cNvPicPr>
            <a:picLocks noChangeAspect="1" noChangeArrowheads="1"/>
          </p:cNvPicPr>
          <p:nvPr userDrawn="1"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-84138" y="0"/>
            <a:ext cx="1628776" cy="272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3.png"/><Relationship Id="rId1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2" descr="图片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13" y="4763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Text Box 7"/>
          <p:cNvSpPr txBox="1">
            <a:spLocks noChangeArrowheads="1"/>
          </p:cNvSpPr>
          <p:nvPr/>
        </p:nvSpPr>
        <p:spPr bwMode="auto">
          <a:xfrm>
            <a:off x="11114" y="2709863"/>
            <a:ext cx="9142412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长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方体和正方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体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6000" b="1" u="sng" dirty="0" smtClean="0">
                <a:latin typeface="微软雅黑" panose="020B0503020204020204" charset="-122"/>
                <a:ea typeface="微软雅黑" panose="020B0503020204020204" charset="-122"/>
              </a:rPr>
              <a:t>长</a:t>
            </a:r>
            <a:r>
              <a:rPr lang="zh-CN" altLang="en-US" sz="6000" b="1" u="sng" dirty="0">
                <a:latin typeface="微软雅黑" panose="020B0503020204020204" charset="-122"/>
                <a:ea typeface="微软雅黑" panose="020B0503020204020204" charset="-122"/>
              </a:rPr>
              <a:t>方体的认</a:t>
            </a:r>
            <a:r>
              <a:rPr lang="zh-CN" altLang="en-US" sz="6000" b="1" u="sng" dirty="0" smtClean="0">
                <a:latin typeface="微软雅黑" panose="020B0503020204020204" charset="-122"/>
                <a:ea typeface="微软雅黑" panose="020B0503020204020204" charset="-122"/>
              </a:rPr>
              <a:t>识</a:t>
            </a:r>
            <a:endParaRPr lang="zh-CN" altLang="en-US" sz="6000" b="1" u="sng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99" name="文本框 5123"/>
          <p:cNvSpPr txBox="1">
            <a:spLocks noChangeArrowheads="1"/>
          </p:cNvSpPr>
          <p:nvPr/>
        </p:nvSpPr>
        <p:spPr bwMode="auto">
          <a:xfrm>
            <a:off x="1013619" y="441008"/>
            <a:ext cx="23503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/>
              <a:t>五年级数学下册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ChangeArrowheads="1"/>
          </p:cNvSpPr>
          <p:nvPr/>
        </p:nvSpPr>
        <p:spPr bwMode="auto">
          <a:xfrm flipV="1">
            <a:off x="1471613" y="1397000"/>
            <a:ext cx="48958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 b="1"/>
          </a:p>
        </p:txBody>
      </p:sp>
      <p:graphicFrame>
        <p:nvGraphicFramePr>
          <p:cNvPr id="14339" name="表格 14338"/>
          <p:cNvGraphicFramePr/>
          <p:nvPr>
            <p:custDataLst>
              <p:tags r:id="rId1"/>
            </p:custDataLst>
          </p:nvPr>
        </p:nvGraphicFramePr>
        <p:xfrm>
          <a:off x="752475" y="2409825"/>
          <a:ext cx="6983413" cy="3867150"/>
        </p:xfrm>
        <a:graphic>
          <a:graphicData uri="http://schemas.openxmlformats.org/drawingml/2006/table">
            <a:tbl>
              <a:tblPr/>
              <a:tblGrid>
                <a:gridCol w="1649413"/>
                <a:gridCol w="5334000"/>
              </a:tblGrid>
              <a:tr h="573088">
                <a:tc rowSpan="4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600" b="1" dirty="0">
                          <a:latin typeface="宋体" panose="02010600030101010101" pitchFamily="2" charset="-122"/>
                        </a:rPr>
                        <a:t> </a:t>
                      </a:r>
                      <a:r>
                        <a:rPr lang="zh-CN" altLang="en-US" sz="3600" b="1" dirty="0">
                          <a:latin typeface="宋体" panose="02010600030101010101" pitchFamily="2" charset="-122"/>
                        </a:rPr>
                        <a:t>面</a:t>
                      </a:r>
                      <a:endParaRPr lang="zh-CN" altLang="en-US" sz="3600" b="1" dirty="0">
                        <a:latin typeface="宋体" panose="02010600030101010101" pitchFamily="2" charset="-122"/>
                      </a:endParaRPr>
                    </a:p>
                  </a:txBody>
                  <a:tcPr marL="91446" marR="91446" anchor="ctr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</a:endParaRPr>
                    </a:p>
                  </a:txBody>
                  <a:tcPr marL="91446" marR="91446" anchor="ctr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2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</a:rPr>
                        <a:t>长方体有（ ）个面</a:t>
                      </a:r>
                      <a:endParaRPr lang="zh-CN" altLang="en-US" sz="2800" b="1" dirty="0">
                        <a:latin typeface="宋体" panose="02010600030101010101" pitchFamily="2" charset="-122"/>
                      </a:endParaRPr>
                    </a:p>
                  </a:txBody>
                  <a:tcPr marL="91446" marR="91446" anchor="ctr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388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</a:rPr>
                        <a:t>每个面是什么形状的（</a:t>
                      </a: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     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</a:rPr>
                        <a:t>）</a:t>
                      </a:r>
                      <a:endParaRPr lang="zh-CN" altLang="en-US" sz="2800" b="1" u="sng" dirty="0">
                        <a:latin typeface="宋体" panose="02010600030101010101" pitchFamily="2" charset="-122"/>
                      </a:endParaRPr>
                    </a:p>
                  </a:txBody>
                  <a:tcPr marL="91446" marR="91446" anchor="ctr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4987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</a:rPr>
                        <a:t>哪些面完全相同？（</a:t>
                      </a: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       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</a:rPr>
                        <a:t>）</a:t>
                      </a:r>
                      <a:endParaRPr lang="zh-CN" altLang="en-US" sz="2800" b="1" dirty="0">
                        <a:latin typeface="宋体" panose="02010600030101010101" pitchFamily="2" charset="-122"/>
                      </a:endParaRPr>
                    </a:p>
                  </a:txBody>
                  <a:tcPr marL="91446" marR="91446" anchor="ctr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 row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3600" b="1" dirty="0">
                          <a:latin typeface="宋体" panose="02010600030101010101" pitchFamily="2" charset="-122"/>
                        </a:rPr>
                        <a:t>棱</a:t>
                      </a:r>
                      <a:endParaRPr lang="zh-CN" altLang="en-US" sz="3600" b="1" dirty="0">
                        <a:latin typeface="宋体" panose="02010600030101010101" pitchFamily="2" charset="-122"/>
                      </a:endParaRPr>
                    </a:p>
                  </a:txBody>
                  <a:tcPr marL="91446" marR="91446" anchor="ctr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</a:rPr>
                        <a:t>长方体有（    ）条棱</a:t>
                      </a:r>
                      <a:endParaRPr lang="zh-CN" altLang="en-US" sz="2800" b="1" dirty="0">
                        <a:latin typeface="宋体" panose="02010600030101010101" pitchFamily="2" charset="-122"/>
                      </a:endParaRPr>
                    </a:p>
                  </a:txBody>
                  <a:tcPr marL="91446" marR="91446" anchor="ctr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2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</a:rPr>
                        <a:t>哪些棱的长度相等？（ 　    ）</a:t>
                      </a:r>
                      <a:endParaRPr lang="zh-CN" altLang="en-US" sz="2800" b="1" dirty="0">
                        <a:latin typeface="宋体" panose="02010600030101010101" pitchFamily="2" charset="-122"/>
                      </a:endParaRPr>
                    </a:p>
                  </a:txBody>
                  <a:tcPr marL="91446" marR="91446" anchor="ctr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3600" b="1" dirty="0">
                          <a:latin typeface="宋体" panose="02010600030101010101" pitchFamily="2" charset="-122"/>
                        </a:rPr>
                        <a:t>顶点</a:t>
                      </a:r>
                      <a:endParaRPr lang="zh-CN" altLang="en-US" sz="3600" b="1" dirty="0">
                        <a:latin typeface="宋体" panose="02010600030101010101" pitchFamily="2" charset="-122"/>
                      </a:endParaRPr>
                    </a:p>
                  </a:txBody>
                  <a:tcPr marL="91446" marR="91446" anchor="ctr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</a:rPr>
                        <a:t>长方体有（　）个顶点</a:t>
                      </a:r>
                      <a:endParaRPr lang="zh-CN" altLang="en-US" sz="2800" b="1" dirty="0">
                        <a:latin typeface="宋体" panose="02010600030101010101" pitchFamily="2" charset="-122"/>
                      </a:endParaRPr>
                    </a:p>
                  </a:txBody>
                  <a:tcPr marL="91446" marR="91446" anchor="ctr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410" name="文本框 14409"/>
          <p:cNvSpPr txBox="1">
            <a:spLocks noChangeArrowheads="1"/>
          </p:cNvSpPr>
          <p:nvPr/>
        </p:nvSpPr>
        <p:spPr bwMode="auto">
          <a:xfrm>
            <a:off x="4151313" y="3000375"/>
            <a:ext cx="381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6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3337" name="文本框 14410"/>
          <p:cNvSpPr txBox="1">
            <a:spLocks noChangeArrowheads="1"/>
          </p:cNvSpPr>
          <p:nvPr/>
        </p:nvSpPr>
        <p:spPr bwMode="auto">
          <a:xfrm>
            <a:off x="6054725" y="3641725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  </a:t>
            </a:r>
            <a:endParaRPr lang="zh-CN" altLang="en-US"/>
          </a:p>
        </p:txBody>
      </p:sp>
      <p:sp>
        <p:nvSpPr>
          <p:cNvPr id="14412" name="文本框 14411"/>
          <p:cNvSpPr txBox="1">
            <a:spLocks noChangeArrowheads="1"/>
          </p:cNvSpPr>
          <p:nvPr/>
        </p:nvSpPr>
        <p:spPr bwMode="auto">
          <a:xfrm>
            <a:off x="5894388" y="3519488"/>
            <a:ext cx="12493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长方形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3339" name="文本框 14412"/>
          <p:cNvSpPr txBox="1">
            <a:spLocks noChangeArrowheads="1"/>
          </p:cNvSpPr>
          <p:nvPr/>
        </p:nvSpPr>
        <p:spPr bwMode="auto">
          <a:xfrm>
            <a:off x="6054725" y="3519488"/>
            <a:ext cx="8699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>
              <a:solidFill>
                <a:srgbClr val="FF0000"/>
              </a:solidFill>
            </a:endParaRPr>
          </a:p>
        </p:txBody>
      </p:sp>
      <p:sp>
        <p:nvSpPr>
          <p:cNvPr id="14414" name="文本框 14413"/>
          <p:cNvSpPr txBox="1">
            <a:spLocks noChangeArrowheads="1"/>
          </p:cNvSpPr>
          <p:nvPr/>
        </p:nvSpPr>
        <p:spPr bwMode="auto">
          <a:xfrm>
            <a:off x="5532438" y="4037013"/>
            <a:ext cx="26527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相对的面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4415" name="文本框 14414"/>
          <p:cNvSpPr txBox="1">
            <a:spLocks noChangeArrowheads="1"/>
          </p:cNvSpPr>
          <p:nvPr/>
        </p:nvSpPr>
        <p:spPr bwMode="auto">
          <a:xfrm>
            <a:off x="4322763" y="4652963"/>
            <a:ext cx="6953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12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3342" name="文本框 14415"/>
          <p:cNvSpPr txBox="1">
            <a:spLocks noChangeArrowheads="1"/>
          </p:cNvSpPr>
          <p:nvPr/>
        </p:nvSpPr>
        <p:spPr bwMode="auto">
          <a:xfrm>
            <a:off x="6367463" y="4911725"/>
            <a:ext cx="5572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/>
          </a:p>
        </p:txBody>
      </p:sp>
      <p:sp>
        <p:nvSpPr>
          <p:cNvPr id="13343" name="文本框 14416"/>
          <p:cNvSpPr txBox="1">
            <a:spLocks noChangeArrowheads="1"/>
          </p:cNvSpPr>
          <p:nvPr/>
        </p:nvSpPr>
        <p:spPr bwMode="auto">
          <a:xfrm>
            <a:off x="6076950" y="5307013"/>
            <a:ext cx="19796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/>
          </a:p>
        </p:txBody>
      </p:sp>
      <p:sp>
        <p:nvSpPr>
          <p:cNvPr id="14418" name="文本框 14417"/>
          <p:cNvSpPr txBox="1">
            <a:spLocks noChangeArrowheads="1"/>
          </p:cNvSpPr>
          <p:nvPr/>
        </p:nvSpPr>
        <p:spPr bwMode="auto">
          <a:xfrm>
            <a:off x="6022975" y="5172075"/>
            <a:ext cx="20335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相对的棱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419" name="文本框 14418"/>
          <p:cNvSpPr txBox="1">
            <a:spLocks noChangeArrowheads="1"/>
          </p:cNvSpPr>
          <p:nvPr/>
        </p:nvSpPr>
        <p:spPr bwMode="auto">
          <a:xfrm>
            <a:off x="4248150" y="5734050"/>
            <a:ext cx="7381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8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3346" name="文本框 14419"/>
          <p:cNvSpPr txBox="1">
            <a:spLocks noChangeArrowheads="1"/>
          </p:cNvSpPr>
          <p:nvPr/>
        </p:nvSpPr>
        <p:spPr bwMode="auto">
          <a:xfrm>
            <a:off x="1668463" y="1530350"/>
            <a:ext cx="202247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/>
              <a:t>填 一填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10" grpId="0" bldLvl="0"/>
      <p:bldP spid="14415" grpId="0" bldLvl="0"/>
      <p:bldP spid="14418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5"/>
          <p:cNvSpPr>
            <a:spLocks noChangeArrowheads="1"/>
          </p:cNvSpPr>
          <p:nvPr/>
        </p:nvSpPr>
        <p:spPr bwMode="auto">
          <a:xfrm>
            <a:off x="1339850" y="976313"/>
            <a:ext cx="80391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</a:rPr>
              <a:t>利用自己制作的学具解决以下两个问题：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sym typeface="Wingdings" panose="05000000000000000000" pitchFamily="2" charset="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sym typeface="Wingdings" panose="05000000000000000000" pitchFamily="2" charset="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sym typeface="Wingdings" panose="05000000000000000000" pitchFamily="2" charset="2"/>
              </a:rPr>
              <a:t>）相交与同一顶点的三条棱长度相等吗？</a:t>
            </a:r>
            <a:endParaRPr lang="en-US" altLang="zh-CN" sz="2800" b="1" dirty="0">
              <a:solidFill>
                <a:srgbClr val="000000"/>
              </a:solidFill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sym typeface="Wingdings" panose="05000000000000000000" pitchFamily="2" charset="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sym typeface="Wingdings" panose="05000000000000000000" pitchFamily="2" charset="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sym typeface="Wingdings" panose="05000000000000000000" pitchFamily="2" charset="2"/>
              </a:rPr>
              <a:t>）</a:t>
            </a:r>
            <a:r>
              <a:rPr lang="zh-CN" altLang="en-US" sz="2800" b="1" dirty="0">
                <a:solidFill>
                  <a:srgbClr val="000000"/>
                </a:solidFill>
              </a:rPr>
              <a:t>长方体的</a:t>
            </a:r>
            <a:r>
              <a:rPr lang="en-US" altLang="zh-CN" sz="2800" b="1" dirty="0">
                <a:solidFill>
                  <a:srgbClr val="000000"/>
                </a:solidFill>
              </a:rPr>
              <a:t>12</a:t>
            </a:r>
            <a:r>
              <a:rPr lang="zh-CN" altLang="en-US" sz="2800" b="1" dirty="0">
                <a:solidFill>
                  <a:srgbClr val="000000"/>
                </a:solidFill>
              </a:rPr>
              <a:t>条棱可以分成几组？怎样分？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grpSp>
        <p:nvGrpSpPr>
          <p:cNvPr id="14338" name="Group 6"/>
          <p:cNvGrpSpPr/>
          <p:nvPr/>
        </p:nvGrpSpPr>
        <p:grpSpPr bwMode="auto">
          <a:xfrm>
            <a:off x="2484438" y="3429000"/>
            <a:ext cx="3671887" cy="1900238"/>
            <a:chOff x="0" y="0"/>
            <a:chExt cx="2313" cy="1197"/>
          </a:xfrm>
        </p:grpSpPr>
        <p:sp>
          <p:nvSpPr>
            <p:cNvPr id="14339" name="Line 7"/>
            <p:cNvSpPr>
              <a:spLocks noChangeShapeType="1"/>
            </p:cNvSpPr>
            <p:nvPr/>
          </p:nvSpPr>
          <p:spPr bwMode="auto">
            <a:xfrm>
              <a:off x="589" y="46"/>
              <a:ext cx="0" cy="680"/>
            </a:xfrm>
            <a:prstGeom prst="line">
              <a:avLst/>
            </a:prstGeom>
            <a:noFill/>
            <a:ln w="63500">
              <a:solidFill>
                <a:srgbClr val="00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0" name="Line 8"/>
            <p:cNvSpPr>
              <a:spLocks noChangeShapeType="1"/>
            </p:cNvSpPr>
            <p:nvPr/>
          </p:nvSpPr>
          <p:spPr bwMode="auto">
            <a:xfrm>
              <a:off x="45" y="454"/>
              <a:ext cx="1678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1" name="Line 9"/>
            <p:cNvSpPr>
              <a:spLocks noChangeShapeType="1"/>
            </p:cNvSpPr>
            <p:nvPr/>
          </p:nvSpPr>
          <p:spPr bwMode="auto">
            <a:xfrm>
              <a:off x="45" y="454"/>
              <a:ext cx="0" cy="680"/>
            </a:xfrm>
            <a:prstGeom prst="line">
              <a:avLst/>
            </a:prstGeom>
            <a:noFill/>
            <a:ln w="63500">
              <a:solidFill>
                <a:srgbClr val="00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2" name="Line 10"/>
            <p:cNvSpPr>
              <a:spLocks noChangeShapeType="1"/>
            </p:cNvSpPr>
            <p:nvPr/>
          </p:nvSpPr>
          <p:spPr bwMode="auto">
            <a:xfrm flipH="1">
              <a:off x="45" y="46"/>
              <a:ext cx="544" cy="408"/>
            </a:xfrm>
            <a:prstGeom prst="line">
              <a:avLst/>
            </a:prstGeom>
            <a:noFill/>
            <a:ln w="63500">
              <a:solidFill>
                <a:srgbClr val="00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3" name="Line 11"/>
            <p:cNvSpPr>
              <a:spLocks noChangeShapeType="1"/>
            </p:cNvSpPr>
            <p:nvPr/>
          </p:nvSpPr>
          <p:spPr bwMode="auto">
            <a:xfrm>
              <a:off x="589" y="46"/>
              <a:ext cx="1678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4" name="Line 12"/>
            <p:cNvSpPr>
              <a:spLocks noChangeShapeType="1"/>
            </p:cNvSpPr>
            <p:nvPr/>
          </p:nvSpPr>
          <p:spPr bwMode="auto">
            <a:xfrm>
              <a:off x="45" y="1134"/>
              <a:ext cx="1678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5" name="Line 13"/>
            <p:cNvSpPr>
              <a:spLocks noChangeShapeType="1"/>
            </p:cNvSpPr>
            <p:nvPr/>
          </p:nvSpPr>
          <p:spPr bwMode="auto">
            <a:xfrm flipH="1">
              <a:off x="1724" y="46"/>
              <a:ext cx="544" cy="408"/>
            </a:xfrm>
            <a:prstGeom prst="line">
              <a:avLst/>
            </a:prstGeom>
            <a:noFill/>
            <a:ln w="63500">
              <a:solidFill>
                <a:srgbClr val="00CC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6" name="Line 14"/>
            <p:cNvSpPr>
              <a:spLocks noChangeShapeType="1"/>
            </p:cNvSpPr>
            <p:nvPr/>
          </p:nvSpPr>
          <p:spPr bwMode="auto">
            <a:xfrm flipH="1">
              <a:off x="45" y="726"/>
              <a:ext cx="544" cy="408"/>
            </a:xfrm>
            <a:prstGeom prst="line">
              <a:avLst/>
            </a:prstGeom>
            <a:noFill/>
            <a:ln w="63500">
              <a:solidFill>
                <a:srgbClr val="00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7" name="Line 15"/>
            <p:cNvSpPr>
              <a:spLocks noChangeShapeType="1"/>
            </p:cNvSpPr>
            <p:nvPr/>
          </p:nvSpPr>
          <p:spPr bwMode="auto">
            <a:xfrm flipH="1">
              <a:off x="1724" y="726"/>
              <a:ext cx="544" cy="408"/>
            </a:xfrm>
            <a:prstGeom prst="line">
              <a:avLst/>
            </a:prstGeom>
            <a:noFill/>
            <a:ln w="63500">
              <a:solidFill>
                <a:srgbClr val="00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8" name="Line 16"/>
            <p:cNvSpPr>
              <a:spLocks noChangeShapeType="1"/>
            </p:cNvSpPr>
            <p:nvPr/>
          </p:nvSpPr>
          <p:spPr bwMode="auto">
            <a:xfrm>
              <a:off x="2268" y="46"/>
              <a:ext cx="0" cy="680"/>
            </a:xfrm>
            <a:prstGeom prst="line">
              <a:avLst/>
            </a:prstGeom>
            <a:noFill/>
            <a:ln w="63500">
              <a:solidFill>
                <a:srgbClr val="00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9" name="Line 17"/>
            <p:cNvSpPr>
              <a:spLocks noChangeShapeType="1"/>
            </p:cNvSpPr>
            <p:nvPr/>
          </p:nvSpPr>
          <p:spPr bwMode="auto">
            <a:xfrm>
              <a:off x="1723" y="454"/>
              <a:ext cx="0" cy="680"/>
            </a:xfrm>
            <a:prstGeom prst="line">
              <a:avLst/>
            </a:prstGeom>
            <a:noFill/>
            <a:ln w="63500">
              <a:solidFill>
                <a:srgbClr val="00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Line 18"/>
            <p:cNvSpPr>
              <a:spLocks noChangeShapeType="1"/>
            </p:cNvSpPr>
            <p:nvPr/>
          </p:nvSpPr>
          <p:spPr bwMode="auto">
            <a:xfrm>
              <a:off x="590" y="726"/>
              <a:ext cx="1678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Oval 19"/>
            <p:cNvSpPr>
              <a:spLocks noChangeArrowheads="1"/>
            </p:cNvSpPr>
            <p:nvPr/>
          </p:nvSpPr>
          <p:spPr bwMode="auto">
            <a:xfrm>
              <a:off x="1678" y="1072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2" name="Oval 20"/>
            <p:cNvSpPr>
              <a:spLocks noChangeArrowheads="1"/>
            </p:cNvSpPr>
            <p:nvPr/>
          </p:nvSpPr>
          <p:spPr bwMode="auto">
            <a:xfrm>
              <a:off x="2222" y="681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3" name="Oval 21"/>
            <p:cNvSpPr>
              <a:spLocks noChangeArrowheads="1"/>
            </p:cNvSpPr>
            <p:nvPr/>
          </p:nvSpPr>
          <p:spPr bwMode="auto">
            <a:xfrm>
              <a:off x="2222" y="0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4000" b="1">
                <a:latin typeface="Times New Roman" panose="02020603050405020304" pitchFamily="18" charset="0"/>
              </a:endParaRPr>
            </a:p>
          </p:txBody>
        </p:sp>
        <p:sp>
          <p:nvSpPr>
            <p:cNvPr id="14354" name="Oval 22"/>
            <p:cNvSpPr>
              <a:spLocks noChangeArrowheads="1"/>
            </p:cNvSpPr>
            <p:nvPr/>
          </p:nvSpPr>
          <p:spPr bwMode="auto">
            <a:xfrm>
              <a:off x="544" y="0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5" name="Oval 23"/>
            <p:cNvSpPr>
              <a:spLocks noChangeArrowheads="1"/>
            </p:cNvSpPr>
            <p:nvPr/>
          </p:nvSpPr>
          <p:spPr bwMode="auto">
            <a:xfrm>
              <a:off x="544" y="663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6" name="Oval 24"/>
            <p:cNvSpPr>
              <a:spLocks noChangeArrowheads="1"/>
            </p:cNvSpPr>
            <p:nvPr/>
          </p:nvSpPr>
          <p:spPr bwMode="auto">
            <a:xfrm>
              <a:off x="0" y="1089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7" name="Oval 25"/>
            <p:cNvSpPr>
              <a:spLocks noChangeArrowheads="1"/>
            </p:cNvSpPr>
            <p:nvPr/>
          </p:nvSpPr>
          <p:spPr bwMode="auto">
            <a:xfrm>
              <a:off x="0" y="391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8" name="Oval 26"/>
            <p:cNvSpPr>
              <a:spLocks noChangeArrowheads="1"/>
            </p:cNvSpPr>
            <p:nvPr/>
          </p:nvSpPr>
          <p:spPr bwMode="auto">
            <a:xfrm>
              <a:off x="1678" y="391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868363" y="1104900"/>
            <a:ext cx="84582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隶书" pitchFamily="49" charset="-122"/>
              </a:rPr>
              <a:t>相交于同一个顶点的三条棱分别叫做长方体的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长、宽、高</a:t>
            </a:r>
            <a:r>
              <a:rPr lang="zh-CN" altLang="en-US" sz="4000" dirty="0">
                <a:latin typeface="Times New Roman" panose="02020603050405020304" pitchFamily="18" charset="0"/>
                <a:ea typeface="隶书" pitchFamily="49" charset="-122"/>
              </a:rPr>
              <a:t>。</a:t>
            </a:r>
            <a:endParaRPr lang="zh-CN" altLang="en-US" sz="4000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grpSp>
        <p:nvGrpSpPr>
          <p:cNvPr id="15362" name="Group 7"/>
          <p:cNvGrpSpPr/>
          <p:nvPr/>
        </p:nvGrpSpPr>
        <p:grpSpPr bwMode="auto">
          <a:xfrm>
            <a:off x="2319338" y="3949700"/>
            <a:ext cx="2447925" cy="1081088"/>
            <a:chOff x="0" y="0"/>
            <a:chExt cx="1542" cy="681"/>
          </a:xfrm>
        </p:grpSpPr>
        <p:sp>
          <p:nvSpPr>
            <p:cNvPr id="15363" name="Line 8"/>
            <p:cNvSpPr>
              <a:spLocks noChangeShapeType="1"/>
            </p:cNvSpPr>
            <p:nvPr/>
          </p:nvSpPr>
          <p:spPr bwMode="auto">
            <a:xfrm>
              <a:off x="0" y="679"/>
              <a:ext cx="1542" cy="0"/>
            </a:xfrm>
            <a:prstGeom prst="line">
              <a:avLst/>
            </a:prstGeom>
            <a:noFill/>
            <a:ln w="63500">
              <a:solidFill>
                <a:schemeClr val="tx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4" name="Line 9"/>
            <p:cNvSpPr>
              <a:spLocks noChangeShapeType="1"/>
            </p:cNvSpPr>
            <p:nvPr/>
          </p:nvSpPr>
          <p:spPr bwMode="auto">
            <a:xfrm flipV="1">
              <a:off x="10" y="180"/>
              <a:ext cx="498" cy="499"/>
            </a:xfrm>
            <a:prstGeom prst="line">
              <a:avLst/>
            </a:prstGeom>
            <a:noFill/>
            <a:ln w="63500">
              <a:solidFill>
                <a:schemeClr val="tx2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5" name="Line 10"/>
            <p:cNvSpPr>
              <a:spLocks noChangeShapeType="1"/>
            </p:cNvSpPr>
            <p:nvPr/>
          </p:nvSpPr>
          <p:spPr bwMode="auto">
            <a:xfrm>
              <a:off x="0" y="0"/>
              <a:ext cx="0" cy="681"/>
            </a:xfrm>
            <a:prstGeom prst="line">
              <a:avLst/>
            </a:prstGeom>
            <a:noFill/>
            <a:ln w="63500">
              <a:solidFill>
                <a:srgbClr val="33333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66" name="Group 11"/>
          <p:cNvGrpSpPr/>
          <p:nvPr/>
        </p:nvGrpSpPr>
        <p:grpSpPr bwMode="auto">
          <a:xfrm>
            <a:off x="2319338" y="3157538"/>
            <a:ext cx="3224212" cy="1081087"/>
            <a:chOff x="0" y="0"/>
            <a:chExt cx="2031" cy="681"/>
          </a:xfrm>
        </p:grpSpPr>
        <p:sp>
          <p:nvSpPr>
            <p:cNvPr id="15367" name="Line 12"/>
            <p:cNvSpPr>
              <a:spLocks noChangeShapeType="1"/>
            </p:cNvSpPr>
            <p:nvPr/>
          </p:nvSpPr>
          <p:spPr bwMode="auto">
            <a:xfrm>
              <a:off x="489" y="0"/>
              <a:ext cx="1542" cy="0"/>
            </a:xfrm>
            <a:prstGeom prst="line">
              <a:avLst/>
            </a:prstGeom>
            <a:noFill/>
            <a:ln w="63500">
              <a:solidFill>
                <a:schemeClr val="tx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8" name="Line 13"/>
            <p:cNvSpPr>
              <a:spLocks noChangeShapeType="1"/>
            </p:cNvSpPr>
            <p:nvPr/>
          </p:nvSpPr>
          <p:spPr bwMode="auto">
            <a:xfrm flipV="1">
              <a:off x="0" y="0"/>
              <a:ext cx="498" cy="499"/>
            </a:xfrm>
            <a:prstGeom prst="line">
              <a:avLst/>
            </a:prstGeom>
            <a:noFill/>
            <a:ln w="63500">
              <a:solidFill>
                <a:schemeClr val="tx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9" name="Line 14"/>
            <p:cNvSpPr>
              <a:spLocks noChangeShapeType="1"/>
            </p:cNvSpPr>
            <p:nvPr/>
          </p:nvSpPr>
          <p:spPr bwMode="auto">
            <a:xfrm>
              <a:off x="489" y="0"/>
              <a:ext cx="0" cy="681"/>
            </a:xfrm>
            <a:prstGeom prst="line">
              <a:avLst/>
            </a:prstGeom>
            <a:noFill/>
            <a:ln w="63500">
              <a:solidFill>
                <a:schemeClr val="tx2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70" name="Group 15"/>
          <p:cNvGrpSpPr/>
          <p:nvPr/>
        </p:nvGrpSpPr>
        <p:grpSpPr bwMode="auto">
          <a:xfrm>
            <a:off x="2319338" y="3157538"/>
            <a:ext cx="3240087" cy="1873250"/>
            <a:chOff x="0" y="0"/>
            <a:chExt cx="2041" cy="1180"/>
          </a:xfrm>
        </p:grpSpPr>
        <p:sp>
          <p:nvSpPr>
            <p:cNvPr id="15371" name="Line 16"/>
            <p:cNvSpPr>
              <a:spLocks noChangeShapeType="1"/>
            </p:cNvSpPr>
            <p:nvPr/>
          </p:nvSpPr>
          <p:spPr bwMode="auto">
            <a:xfrm flipV="1">
              <a:off x="1543" y="0"/>
              <a:ext cx="498" cy="499"/>
            </a:xfrm>
            <a:prstGeom prst="line">
              <a:avLst/>
            </a:prstGeom>
            <a:noFill/>
            <a:ln w="63500">
              <a:solidFill>
                <a:schemeClr val="tx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2" name="Line 17"/>
            <p:cNvSpPr>
              <a:spLocks noChangeShapeType="1"/>
            </p:cNvSpPr>
            <p:nvPr/>
          </p:nvSpPr>
          <p:spPr bwMode="auto">
            <a:xfrm>
              <a:off x="0" y="499"/>
              <a:ext cx="1542" cy="0"/>
            </a:xfrm>
            <a:prstGeom prst="line">
              <a:avLst/>
            </a:prstGeom>
            <a:noFill/>
            <a:ln w="63500">
              <a:solidFill>
                <a:schemeClr val="tx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3" name="Line 18"/>
            <p:cNvSpPr>
              <a:spLocks noChangeShapeType="1"/>
            </p:cNvSpPr>
            <p:nvPr/>
          </p:nvSpPr>
          <p:spPr bwMode="auto">
            <a:xfrm>
              <a:off x="1542" y="499"/>
              <a:ext cx="0" cy="681"/>
            </a:xfrm>
            <a:prstGeom prst="line">
              <a:avLst/>
            </a:prstGeom>
            <a:noFill/>
            <a:ln w="63500">
              <a:solidFill>
                <a:schemeClr val="tx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74" name="Group 19"/>
          <p:cNvGrpSpPr/>
          <p:nvPr/>
        </p:nvGrpSpPr>
        <p:grpSpPr bwMode="auto">
          <a:xfrm>
            <a:off x="3111500" y="3157538"/>
            <a:ext cx="2447925" cy="1870075"/>
            <a:chOff x="0" y="0"/>
            <a:chExt cx="1542" cy="1178"/>
          </a:xfrm>
        </p:grpSpPr>
        <p:sp>
          <p:nvSpPr>
            <p:cNvPr id="15375" name="Line 20"/>
            <p:cNvSpPr>
              <a:spLocks noChangeShapeType="1"/>
            </p:cNvSpPr>
            <p:nvPr/>
          </p:nvSpPr>
          <p:spPr bwMode="auto">
            <a:xfrm>
              <a:off x="0" y="679"/>
              <a:ext cx="1542" cy="0"/>
            </a:xfrm>
            <a:prstGeom prst="line">
              <a:avLst/>
            </a:prstGeom>
            <a:noFill/>
            <a:ln w="63500">
              <a:solidFill>
                <a:schemeClr val="tx2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6" name="Line 21"/>
            <p:cNvSpPr>
              <a:spLocks noChangeShapeType="1"/>
            </p:cNvSpPr>
            <p:nvPr/>
          </p:nvSpPr>
          <p:spPr bwMode="auto">
            <a:xfrm flipV="1">
              <a:off x="1044" y="679"/>
              <a:ext cx="498" cy="499"/>
            </a:xfrm>
            <a:prstGeom prst="line">
              <a:avLst/>
            </a:prstGeom>
            <a:noFill/>
            <a:ln w="63500">
              <a:solidFill>
                <a:schemeClr val="tx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7" name="Line 22"/>
            <p:cNvSpPr>
              <a:spLocks noChangeShapeType="1"/>
            </p:cNvSpPr>
            <p:nvPr/>
          </p:nvSpPr>
          <p:spPr bwMode="auto">
            <a:xfrm>
              <a:off x="1542" y="0"/>
              <a:ext cx="0" cy="681"/>
            </a:xfrm>
            <a:prstGeom prst="line">
              <a:avLst/>
            </a:prstGeom>
            <a:noFill/>
            <a:ln w="63500">
              <a:solidFill>
                <a:schemeClr val="tx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78" name="Oval 23"/>
          <p:cNvSpPr>
            <a:spLocks noChangeArrowheads="1"/>
          </p:cNvSpPr>
          <p:nvPr/>
        </p:nvSpPr>
        <p:spPr bwMode="auto">
          <a:xfrm>
            <a:off x="4694238" y="4957763"/>
            <a:ext cx="144462" cy="1714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6404" name="Oval 24"/>
          <p:cNvSpPr>
            <a:spLocks noChangeArrowheads="1"/>
          </p:cNvSpPr>
          <p:nvPr/>
        </p:nvSpPr>
        <p:spPr bwMode="auto">
          <a:xfrm>
            <a:off x="4694238" y="4957763"/>
            <a:ext cx="144462" cy="1714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6405" name="Line 25"/>
          <p:cNvSpPr>
            <a:spLocks noChangeShapeType="1"/>
          </p:cNvSpPr>
          <p:nvPr/>
        </p:nvSpPr>
        <p:spPr bwMode="auto">
          <a:xfrm>
            <a:off x="4767263" y="3949700"/>
            <a:ext cx="0" cy="107950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6" name="Text Box 26"/>
          <p:cNvSpPr txBox="1">
            <a:spLocks noChangeArrowheads="1"/>
          </p:cNvSpPr>
          <p:nvPr/>
        </p:nvSpPr>
        <p:spPr bwMode="auto">
          <a:xfrm>
            <a:off x="4324350" y="4305300"/>
            <a:ext cx="431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CC"/>
                </a:solidFill>
              </a:rPr>
              <a:t>高</a:t>
            </a:r>
            <a:endParaRPr lang="zh-CN" altLang="en-US" sz="2400" b="1">
              <a:solidFill>
                <a:srgbClr val="0000CC"/>
              </a:solidFill>
            </a:endParaRPr>
          </a:p>
        </p:txBody>
      </p:sp>
      <p:sp>
        <p:nvSpPr>
          <p:cNvPr id="16407" name="Line 27"/>
          <p:cNvSpPr>
            <a:spLocks noChangeShapeType="1"/>
          </p:cNvSpPr>
          <p:nvPr/>
        </p:nvSpPr>
        <p:spPr bwMode="auto">
          <a:xfrm>
            <a:off x="2319338" y="5029200"/>
            <a:ext cx="2447925" cy="0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8" name="Text Box 28"/>
          <p:cNvSpPr txBox="1">
            <a:spLocks noChangeArrowheads="1"/>
          </p:cNvSpPr>
          <p:nvPr/>
        </p:nvSpPr>
        <p:spPr bwMode="auto">
          <a:xfrm>
            <a:off x="3267075" y="5056188"/>
            <a:ext cx="1079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CC"/>
                </a:solidFill>
              </a:rPr>
              <a:t>长</a:t>
            </a:r>
            <a:endParaRPr lang="zh-CN" altLang="en-US" sz="2400" b="1">
              <a:solidFill>
                <a:srgbClr val="0000CC"/>
              </a:solidFill>
            </a:endParaRPr>
          </a:p>
        </p:txBody>
      </p:sp>
      <p:sp>
        <p:nvSpPr>
          <p:cNvPr id="16409" name="Line 29"/>
          <p:cNvSpPr>
            <a:spLocks noChangeShapeType="1"/>
          </p:cNvSpPr>
          <p:nvPr/>
        </p:nvSpPr>
        <p:spPr bwMode="auto">
          <a:xfrm flipV="1">
            <a:off x="4767263" y="4237038"/>
            <a:ext cx="792162" cy="792162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0" name="Text Box 30"/>
          <p:cNvSpPr txBox="1">
            <a:spLocks noChangeArrowheads="1"/>
          </p:cNvSpPr>
          <p:nvPr/>
        </p:nvSpPr>
        <p:spPr bwMode="auto">
          <a:xfrm>
            <a:off x="5127625" y="4525963"/>
            <a:ext cx="9350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CC"/>
                </a:solidFill>
              </a:rPr>
              <a:t>宽</a:t>
            </a:r>
            <a:endParaRPr lang="zh-CN" altLang="en-US" sz="2400" b="1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404" grpId="0" animBg="1"/>
      <p:bldP spid="16405" grpId="0" animBg="1"/>
      <p:bldP spid="16407" grpId="0" animBg="1"/>
      <p:bldP spid="16408" grpId="0"/>
      <p:bldP spid="1640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mtClean="0"/>
              <a:t> </a:t>
            </a:r>
            <a:endParaRPr lang="en-US" altLang="zh-CN" smtClean="0"/>
          </a:p>
        </p:txBody>
      </p:sp>
      <p:sp>
        <p:nvSpPr>
          <p:cNvPr id="16386" name="Text Box 3"/>
          <p:cNvSpPr txBox="1">
            <a:spLocks noChangeArrowheads="1"/>
          </p:cNvSpPr>
          <p:nvPr/>
        </p:nvSpPr>
        <p:spPr bwMode="auto">
          <a:xfrm>
            <a:off x="1462088" y="612775"/>
            <a:ext cx="58737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说出下面每个长方体的长宽高：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7" name="AutoShape 4"/>
          <p:cNvSpPr>
            <a:spLocks noChangeArrowheads="1"/>
          </p:cNvSpPr>
          <p:nvPr/>
        </p:nvSpPr>
        <p:spPr bwMode="auto">
          <a:xfrm>
            <a:off x="862013" y="2282825"/>
            <a:ext cx="2743200" cy="1676400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38100">
            <a:solidFill>
              <a:srgbClr val="FF66CC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1393825" y="3959225"/>
            <a:ext cx="949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7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厘米</a:t>
            </a:r>
            <a:endParaRPr lang="zh-CN" altLang="en-US" sz="24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9" name="Text Box 6"/>
          <p:cNvSpPr txBox="1">
            <a:spLocks noChangeArrowheads="1"/>
          </p:cNvSpPr>
          <p:nvPr/>
        </p:nvSpPr>
        <p:spPr bwMode="auto">
          <a:xfrm>
            <a:off x="3298825" y="3654425"/>
            <a:ext cx="949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厘米</a:t>
            </a:r>
            <a:endParaRPr lang="zh-CN" altLang="en-US" sz="24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0" name="Text Box 7"/>
          <p:cNvSpPr txBox="1">
            <a:spLocks noChangeArrowheads="1"/>
          </p:cNvSpPr>
          <p:nvPr/>
        </p:nvSpPr>
        <p:spPr bwMode="auto">
          <a:xfrm>
            <a:off x="2690813" y="2820988"/>
            <a:ext cx="54927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pPr algn="ctr"/>
            <a:r>
              <a:rPr lang="en-US" altLang="zh-CN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厘米</a:t>
            </a:r>
            <a:endParaRPr lang="zh-CN" altLang="en-US" sz="24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1" name="AutoShape 8"/>
          <p:cNvSpPr>
            <a:spLocks noChangeArrowheads="1"/>
          </p:cNvSpPr>
          <p:nvPr/>
        </p:nvSpPr>
        <p:spPr bwMode="auto">
          <a:xfrm>
            <a:off x="6119813" y="1749425"/>
            <a:ext cx="1828800" cy="2133600"/>
          </a:xfrm>
          <a:prstGeom prst="cube">
            <a:avLst>
              <a:gd name="adj" fmla="val 25000"/>
            </a:avLst>
          </a:prstGeom>
          <a:solidFill>
            <a:srgbClr val="66FF33"/>
          </a:solidFill>
          <a:ln w="38100">
            <a:solidFill>
              <a:srgbClr val="FF66CC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2" name="Text Box 9"/>
          <p:cNvSpPr txBox="1">
            <a:spLocks noChangeArrowheads="1"/>
          </p:cNvSpPr>
          <p:nvPr/>
        </p:nvSpPr>
        <p:spPr bwMode="auto">
          <a:xfrm>
            <a:off x="6272213" y="3883025"/>
            <a:ext cx="946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厘米</a:t>
            </a:r>
            <a:endParaRPr lang="zh-CN" altLang="en-US" sz="24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3" name="Text Box 10"/>
          <p:cNvSpPr txBox="1">
            <a:spLocks noChangeArrowheads="1"/>
          </p:cNvSpPr>
          <p:nvPr/>
        </p:nvSpPr>
        <p:spPr bwMode="auto">
          <a:xfrm>
            <a:off x="7643813" y="3502025"/>
            <a:ext cx="946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厘米</a:t>
            </a:r>
            <a:endParaRPr lang="zh-CN" altLang="en-US" sz="24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4" name="Text Box 11"/>
          <p:cNvSpPr txBox="1">
            <a:spLocks noChangeArrowheads="1"/>
          </p:cNvSpPr>
          <p:nvPr/>
        </p:nvSpPr>
        <p:spPr bwMode="auto">
          <a:xfrm>
            <a:off x="7034213" y="2516188"/>
            <a:ext cx="54927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pPr algn="ctr"/>
            <a:r>
              <a:rPr lang="en-US" altLang="zh-CN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厘米</a:t>
            </a:r>
            <a:endParaRPr lang="zh-CN" altLang="en-US" sz="24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5" name="Text Box 12"/>
          <p:cNvSpPr txBox="1">
            <a:spLocks noChangeArrowheads="1"/>
          </p:cNvSpPr>
          <p:nvPr/>
        </p:nvSpPr>
        <p:spPr bwMode="auto">
          <a:xfrm>
            <a:off x="3681413" y="6016625"/>
            <a:ext cx="946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分米</a:t>
            </a:r>
            <a:endParaRPr lang="zh-CN" altLang="en-US" sz="24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6" name="Text Box 13"/>
          <p:cNvSpPr txBox="1">
            <a:spLocks noChangeArrowheads="1"/>
          </p:cNvSpPr>
          <p:nvPr/>
        </p:nvSpPr>
        <p:spPr bwMode="auto">
          <a:xfrm>
            <a:off x="6194425" y="5691188"/>
            <a:ext cx="1103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２分米</a:t>
            </a:r>
            <a:endParaRPr lang="zh-CN" altLang="en-US" sz="24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7" name="Text Box 14"/>
          <p:cNvSpPr txBox="1">
            <a:spLocks noChangeArrowheads="1"/>
          </p:cNvSpPr>
          <p:nvPr/>
        </p:nvSpPr>
        <p:spPr bwMode="auto">
          <a:xfrm>
            <a:off x="2224088" y="4810125"/>
            <a:ext cx="549275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ctr"/>
            <a:r>
              <a:rPr lang="en-US" altLang="zh-CN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分米</a:t>
            </a:r>
            <a:endParaRPr lang="zh-CN" altLang="en-US" sz="24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8" name="AutoShape 17"/>
          <p:cNvSpPr>
            <a:spLocks noChangeArrowheads="1"/>
          </p:cNvSpPr>
          <p:nvPr/>
        </p:nvSpPr>
        <p:spPr bwMode="auto">
          <a:xfrm>
            <a:off x="2727325" y="4810125"/>
            <a:ext cx="3744913" cy="1223963"/>
          </a:xfrm>
          <a:prstGeom prst="cube">
            <a:avLst>
              <a:gd name="adj" fmla="val 25000"/>
            </a:avLst>
          </a:prstGeom>
          <a:solidFill>
            <a:srgbClr val="0000CC"/>
          </a:solidFill>
          <a:ln w="38100">
            <a:solidFill>
              <a:srgbClr val="FF0066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347788" y="144463"/>
            <a:ext cx="7561262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12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条棱也可以分为三组</a:t>
            </a:r>
            <a:endParaRPr lang="zh-CN" altLang="en-US" sz="40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条</a:t>
            </a:r>
            <a:r>
              <a:rPr lang="zh-CN" altLang="en-US" sz="4000" b="1" dirty="0">
                <a:solidFill>
                  <a:srgbClr val="FF00FF"/>
                </a:solidFill>
                <a:latin typeface="黑体" panose="02010609060101010101" charset="-122"/>
                <a:ea typeface="黑体" panose="02010609060101010101" charset="-122"/>
              </a:rPr>
              <a:t>长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条</a:t>
            </a:r>
            <a:r>
              <a:rPr lang="zh-CN" altLang="en-US" sz="4000" b="1" dirty="0">
                <a:solidFill>
                  <a:srgbClr val="00FFFF"/>
                </a:solidFill>
                <a:latin typeface="黑体" panose="02010609060101010101" charset="-122"/>
                <a:ea typeface="黑体" panose="02010609060101010101" charset="-122"/>
              </a:rPr>
              <a:t>宽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条</a:t>
            </a:r>
            <a:r>
              <a:rPr lang="zh-CN" altLang="en-US" sz="4000" b="1" dirty="0">
                <a:solidFill>
                  <a:srgbClr val="00CC00"/>
                </a:solidFill>
                <a:latin typeface="黑体" panose="02010609060101010101" charset="-122"/>
                <a:ea typeface="黑体" panose="02010609060101010101" charset="-122"/>
              </a:rPr>
              <a:t>高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40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35" name="Line 3"/>
          <p:cNvSpPr>
            <a:spLocks noChangeShapeType="1"/>
          </p:cNvSpPr>
          <p:nvPr/>
        </p:nvSpPr>
        <p:spPr bwMode="auto">
          <a:xfrm>
            <a:off x="3419475" y="3500438"/>
            <a:ext cx="0" cy="1079500"/>
          </a:xfrm>
          <a:prstGeom prst="line">
            <a:avLst/>
          </a:prstGeom>
          <a:noFill/>
          <a:ln w="63500">
            <a:solidFill>
              <a:srgbClr val="00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>
            <a:off x="2555875" y="4149725"/>
            <a:ext cx="0" cy="1079500"/>
          </a:xfrm>
          <a:prstGeom prst="line">
            <a:avLst/>
          </a:prstGeom>
          <a:noFill/>
          <a:ln w="63500">
            <a:solidFill>
              <a:srgbClr val="00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 flipH="1">
            <a:off x="2555875" y="3500438"/>
            <a:ext cx="863600" cy="649287"/>
          </a:xfrm>
          <a:prstGeom prst="line">
            <a:avLst/>
          </a:prstGeom>
          <a:noFill/>
          <a:ln w="63500">
            <a:solidFill>
              <a:srgbClr val="00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8" name="Line 6"/>
          <p:cNvSpPr>
            <a:spLocks noChangeShapeType="1"/>
          </p:cNvSpPr>
          <p:nvPr/>
        </p:nvSpPr>
        <p:spPr bwMode="auto">
          <a:xfrm flipH="1">
            <a:off x="2555875" y="4581525"/>
            <a:ext cx="863600" cy="647700"/>
          </a:xfrm>
          <a:prstGeom prst="line">
            <a:avLst/>
          </a:prstGeom>
          <a:noFill/>
          <a:ln w="63500">
            <a:solidFill>
              <a:srgbClr val="00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9" name="Line 7"/>
          <p:cNvSpPr>
            <a:spLocks noChangeShapeType="1"/>
          </p:cNvSpPr>
          <p:nvPr/>
        </p:nvSpPr>
        <p:spPr bwMode="auto">
          <a:xfrm>
            <a:off x="6084888" y="3500438"/>
            <a:ext cx="0" cy="1079500"/>
          </a:xfrm>
          <a:prstGeom prst="line">
            <a:avLst/>
          </a:prstGeom>
          <a:noFill/>
          <a:ln w="63500">
            <a:solidFill>
              <a:srgbClr val="00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5" name="Text Box 8"/>
          <p:cNvSpPr txBox="1">
            <a:spLocks noChangeArrowheads="1"/>
          </p:cNvSpPr>
          <p:nvPr/>
        </p:nvSpPr>
        <p:spPr bwMode="auto">
          <a:xfrm>
            <a:off x="3635375" y="5300663"/>
            <a:ext cx="10080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b="1">
              <a:solidFill>
                <a:srgbClr val="FF00FF"/>
              </a:solidFill>
            </a:endParaRP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5364163" y="4797425"/>
            <a:ext cx="12239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FFFF"/>
                </a:solidFill>
              </a:rPr>
              <a:t>宽</a:t>
            </a:r>
            <a:endParaRPr lang="zh-CN" altLang="en-US" b="1">
              <a:solidFill>
                <a:srgbClr val="00FFFF"/>
              </a:solidFill>
            </a:endParaRP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6227763" y="3716338"/>
            <a:ext cx="7207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CC00"/>
                </a:solidFill>
              </a:rPr>
              <a:t>高</a:t>
            </a:r>
            <a:endParaRPr lang="zh-CN" altLang="en-US" b="1">
              <a:solidFill>
                <a:srgbClr val="00CC00"/>
              </a:solidFill>
            </a:endParaRPr>
          </a:p>
        </p:txBody>
      </p:sp>
      <p:sp>
        <p:nvSpPr>
          <p:cNvPr id="18443" name="Line 12"/>
          <p:cNvSpPr>
            <a:spLocks noChangeShapeType="1"/>
          </p:cNvSpPr>
          <p:nvPr/>
        </p:nvSpPr>
        <p:spPr bwMode="auto">
          <a:xfrm flipH="1">
            <a:off x="5219700" y="4581525"/>
            <a:ext cx="863600" cy="649288"/>
          </a:xfrm>
          <a:prstGeom prst="line">
            <a:avLst/>
          </a:prstGeom>
          <a:noFill/>
          <a:ln w="63500">
            <a:solidFill>
              <a:srgbClr val="00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4" name="Line 13"/>
          <p:cNvSpPr>
            <a:spLocks noChangeShapeType="1"/>
          </p:cNvSpPr>
          <p:nvPr/>
        </p:nvSpPr>
        <p:spPr bwMode="auto">
          <a:xfrm flipH="1">
            <a:off x="5219700" y="3500438"/>
            <a:ext cx="863600" cy="649287"/>
          </a:xfrm>
          <a:prstGeom prst="line">
            <a:avLst/>
          </a:prstGeom>
          <a:noFill/>
          <a:ln w="63500">
            <a:solidFill>
              <a:srgbClr val="00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5" name="Line 14"/>
          <p:cNvSpPr>
            <a:spLocks noChangeShapeType="1"/>
          </p:cNvSpPr>
          <p:nvPr/>
        </p:nvSpPr>
        <p:spPr bwMode="auto">
          <a:xfrm>
            <a:off x="5219700" y="4149725"/>
            <a:ext cx="0" cy="1079500"/>
          </a:xfrm>
          <a:prstGeom prst="line">
            <a:avLst/>
          </a:prstGeom>
          <a:noFill/>
          <a:ln w="63500">
            <a:solidFill>
              <a:srgbClr val="00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446" name="Group 15"/>
          <p:cNvGrpSpPr/>
          <p:nvPr/>
        </p:nvGrpSpPr>
        <p:grpSpPr bwMode="auto">
          <a:xfrm>
            <a:off x="3348038" y="4508500"/>
            <a:ext cx="2808287" cy="144463"/>
            <a:chOff x="0" y="0"/>
            <a:chExt cx="1769" cy="91"/>
          </a:xfrm>
        </p:grpSpPr>
        <p:sp>
          <p:nvSpPr>
            <p:cNvPr id="17422" name="Line 16"/>
            <p:cNvSpPr>
              <a:spLocks noChangeShapeType="1"/>
            </p:cNvSpPr>
            <p:nvPr/>
          </p:nvSpPr>
          <p:spPr bwMode="auto">
            <a:xfrm>
              <a:off x="45" y="46"/>
              <a:ext cx="1679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423" name="Group 17"/>
            <p:cNvGrpSpPr/>
            <p:nvPr/>
          </p:nvGrpSpPr>
          <p:grpSpPr bwMode="auto">
            <a:xfrm>
              <a:off x="0" y="0"/>
              <a:ext cx="1769" cy="91"/>
              <a:chOff x="0" y="0"/>
              <a:chExt cx="1769" cy="91"/>
            </a:xfrm>
          </p:grpSpPr>
          <p:sp>
            <p:nvSpPr>
              <p:cNvPr id="17424" name="Oval 18"/>
              <p:cNvSpPr>
                <a:spLocks noChangeArrowheads="1"/>
              </p:cNvSpPr>
              <p:nvPr/>
            </p:nvSpPr>
            <p:spPr bwMode="auto">
              <a:xfrm>
                <a:off x="1678" y="0"/>
                <a:ext cx="91" cy="91"/>
              </a:xfrm>
              <a:prstGeom prst="ellipse">
                <a:avLst/>
              </a:prstGeom>
              <a:solidFill>
                <a:srgbClr val="FF0066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425" name="Oval 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1" cy="91"/>
              </a:xfrm>
              <a:prstGeom prst="ellipse">
                <a:avLst/>
              </a:prstGeom>
              <a:solidFill>
                <a:srgbClr val="FF0066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8451" name="Group 20"/>
          <p:cNvGrpSpPr/>
          <p:nvPr/>
        </p:nvGrpSpPr>
        <p:grpSpPr bwMode="auto">
          <a:xfrm>
            <a:off x="2484438" y="5157788"/>
            <a:ext cx="2808287" cy="144462"/>
            <a:chOff x="0" y="0"/>
            <a:chExt cx="1769" cy="91"/>
          </a:xfrm>
        </p:grpSpPr>
        <p:sp>
          <p:nvSpPr>
            <p:cNvPr id="17427" name="Line 21"/>
            <p:cNvSpPr>
              <a:spLocks noChangeShapeType="1"/>
            </p:cNvSpPr>
            <p:nvPr/>
          </p:nvSpPr>
          <p:spPr bwMode="auto">
            <a:xfrm>
              <a:off x="45" y="45"/>
              <a:ext cx="1678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8" name="Oval 22"/>
            <p:cNvSpPr>
              <a:spLocks noChangeArrowheads="1"/>
            </p:cNvSpPr>
            <p:nvPr/>
          </p:nvSpPr>
          <p:spPr bwMode="auto">
            <a:xfrm>
              <a:off x="0" y="0"/>
              <a:ext cx="91" cy="91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9" name="Oval 23"/>
            <p:cNvSpPr>
              <a:spLocks noChangeArrowheads="1"/>
            </p:cNvSpPr>
            <p:nvPr/>
          </p:nvSpPr>
          <p:spPr bwMode="auto">
            <a:xfrm>
              <a:off x="1678" y="0"/>
              <a:ext cx="91" cy="91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455" name="Group 24"/>
          <p:cNvGrpSpPr/>
          <p:nvPr/>
        </p:nvGrpSpPr>
        <p:grpSpPr bwMode="auto">
          <a:xfrm>
            <a:off x="3348038" y="3429000"/>
            <a:ext cx="2808287" cy="144463"/>
            <a:chOff x="0" y="0"/>
            <a:chExt cx="1769" cy="91"/>
          </a:xfrm>
        </p:grpSpPr>
        <p:sp>
          <p:nvSpPr>
            <p:cNvPr id="17431" name="Line 25"/>
            <p:cNvSpPr>
              <a:spLocks noChangeShapeType="1"/>
            </p:cNvSpPr>
            <p:nvPr/>
          </p:nvSpPr>
          <p:spPr bwMode="auto">
            <a:xfrm>
              <a:off x="45" y="45"/>
              <a:ext cx="1679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2" name="Oval 26"/>
            <p:cNvSpPr>
              <a:spLocks noChangeArrowheads="1"/>
            </p:cNvSpPr>
            <p:nvPr/>
          </p:nvSpPr>
          <p:spPr bwMode="auto">
            <a:xfrm>
              <a:off x="0" y="0"/>
              <a:ext cx="91" cy="91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3" name="Oval 27"/>
            <p:cNvSpPr>
              <a:spLocks noChangeArrowheads="1"/>
            </p:cNvSpPr>
            <p:nvPr/>
          </p:nvSpPr>
          <p:spPr bwMode="auto">
            <a:xfrm>
              <a:off x="1678" y="0"/>
              <a:ext cx="91" cy="91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8459" name="Line 28"/>
          <p:cNvSpPr>
            <a:spLocks noChangeShapeType="1"/>
          </p:cNvSpPr>
          <p:nvPr/>
        </p:nvSpPr>
        <p:spPr bwMode="auto">
          <a:xfrm>
            <a:off x="2555875" y="4149725"/>
            <a:ext cx="2663825" cy="0"/>
          </a:xfrm>
          <a:prstGeom prst="line">
            <a:avLst/>
          </a:prstGeom>
          <a:noFill/>
          <a:ln w="6350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460" name="Group 29"/>
          <p:cNvGrpSpPr/>
          <p:nvPr/>
        </p:nvGrpSpPr>
        <p:grpSpPr bwMode="auto">
          <a:xfrm>
            <a:off x="2484438" y="4076700"/>
            <a:ext cx="2808287" cy="144463"/>
            <a:chOff x="0" y="0"/>
            <a:chExt cx="1769" cy="91"/>
          </a:xfrm>
        </p:grpSpPr>
        <p:sp>
          <p:nvSpPr>
            <p:cNvPr id="17436" name="Oval 30"/>
            <p:cNvSpPr>
              <a:spLocks noChangeArrowheads="1"/>
            </p:cNvSpPr>
            <p:nvPr/>
          </p:nvSpPr>
          <p:spPr bwMode="auto">
            <a:xfrm>
              <a:off x="0" y="0"/>
              <a:ext cx="91" cy="91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7" name="Oval 31"/>
            <p:cNvSpPr>
              <a:spLocks noChangeArrowheads="1"/>
            </p:cNvSpPr>
            <p:nvPr/>
          </p:nvSpPr>
          <p:spPr bwMode="auto">
            <a:xfrm>
              <a:off x="1678" y="0"/>
              <a:ext cx="91" cy="91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8463" name="Rectangle 32"/>
          <p:cNvSpPr>
            <a:spLocks noChangeArrowheads="1"/>
          </p:cNvSpPr>
          <p:nvPr/>
        </p:nvSpPr>
        <p:spPr bwMode="auto">
          <a:xfrm>
            <a:off x="3635375" y="5445125"/>
            <a:ext cx="6429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FF"/>
                </a:solidFill>
              </a:rPr>
              <a:t>长</a:t>
            </a:r>
            <a:endParaRPr lang="zh-CN" altLang="en-US" b="1">
              <a:solidFill>
                <a:srgbClr val="FF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0799 -0.525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33333E-6 L -0.0474 -0.16783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0799 -0.2206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0799 -0.2206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05556E-6 0 L 8.05556E-6 -0.33611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8.51852E-6 L -0.0316 -0.19953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25 0.0162 L -0.54705 -0.2463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5E-6 -4.07407E-6 L -0.2441 -0.08403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5E-6 -2.22222E-6 L -0.2441 -0.01065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-4.07407E-6 L -0.52761 0.13658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000"/>
                            </p:stCondLst>
                            <p:childTnLst>
                              <p:par>
                                <p:cTn id="3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7.40741E-7 L -0.52761 0.0629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4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39 -0.04676 L 0.15382 -0.20417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22222E-6 L 0.25191 -0.09467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000"/>
                            </p:stCondLst>
                            <p:childTnLst>
                              <p:par>
                                <p:cTn id="4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4444E-6 L 0.30712 -0.10509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5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7.40741E-7 L 0.45677 0.05232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000"/>
                            </p:stCondLst>
                            <p:childTnLst>
                              <p:par>
                                <p:cTn id="5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5.92593E-6 L 0.51181 0.01041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0"/>
                            </p:stCondLst>
                            <p:childTnLst>
                              <p:par>
                                <p:cTn id="5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/>
      <p:bldP spid="18436" grpId="0" animBg="1"/>
      <p:bldP spid="18437" grpId="0" animBg="1"/>
      <p:bldP spid="18438" grpId="0" animBg="1"/>
      <p:bldP spid="18439" grpId="0" animBg="1"/>
      <p:bldP spid="18443" grpId="0" animBg="1"/>
      <p:bldP spid="18444" grpId="0" animBg="1"/>
      <p:bldP spid="18445" grpId="0" animBg="1"/>
      <p:bldP spid="18459" grpId="0" animBg="1"/>
      <p:bldP spid="184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4"/>
          <p:cNvSpPr txBox="1">
            <a:spLocks noChangeArrowheads="1"/>
          </p:cNvSpPr>
          <p:nvPr/>
        </p:nvSpPr>
        <p:spPr bwMode="auto">
          <a:xfrm>
            <a:off x="1295400" y="1809750"/>
            <a:ext cx="72009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8434" name="Rectangle 5"/>
          <p:cNvSpPr>
            <a:spLocks noChangeArrowheads="1"/>
          </p:cNvSpPr>
          <p:nvPr/>
        </p:nvSpPr>
        <p:spPr bwMode="auto">
          <a:xfrm>
            <a:off x="1093788" y="1104900"/>
            <a:ext cx="67913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CC6600"/>
                </a:solidFill>
              </a:rPr>
              <a:t>1</a:t>
            </a:r>
            <a:r>
              <a:rPr lang="zh-CN" altLang="en-US" sz="3200" b="1">
                <a:solidFill>
                  <a:srgbClr val="CC6600"/>
                </a:solidFill>
              </a:rPr>
              <a:t>、 判断。</a:t>
            </a:r>
            <a:endParaRPr lang="zh-CN" altLang="en-US" sz="3200" b="1">
              <a:solidFill>
                <a:srgbClr val="CC6600"/>
              </a:solidFill>
            </a:endParaRPr>
          </a:p>
        </p:txBody>
      </p:sp>
      <p:sp>
        <p:nvSpPr>
          <p:cNvPr id="18435" name="Text Box 6"/>
          <p:cNvSpPr txBox="1">
            <a:spLocks noChangeArrowheads="1"/>
          </p:cNvSpPr>
          <p:nvPr/>
        </p:nvSpPr>
        <p:spPr bwMode="auto">
          <a:xfrm>
            <a:off x="863600" y="2457450"/>
            <a:ext cx="79200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8436" name="Rectangle 7"/>
          <p:cNvSpPr>
            <a:spLocks noChangeArrowheads="1"/>
          </p:cNvSpPr>
          <p:nvPr/>
        </p:nvSpPr>
        <p:spPr bwMode="auto">
          <a:xfrm>
            <a:off x="323850" y="1881188"/>
            <a:ext cx="9144000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chemeClr val="accent2"/>
                </a:solidFill>
              </a:rPr>
              <a:t>   </a:t>
            </a:r>
            <a:r>
              <a:rPr lang="zh-CN" altLang="en-US" sz="3200" b="1" dirty="0">
                <a:solidFill>
                  <a:schemeClr val="accent2"/>
                </a:solidFill>
              </a:rPr>
              <a:t>（</a:t>
            </a:r>
            <a:r>
              <a:rPr lang="en-US" altLang="zh-CN" sz="3200" b="1" dirty="0">
                <a:solidFill>
                  <a:schemeClr val="accent2"/>
                </a:solidFill>
              </a:rPr>
              <a:t>1</a:t>
            </a:r>
            <a:r>
              <a:rPr lang="zh-CN" altLang="en-US" sz="3200" b="1" dirty="0">
                <a:solidFill>
                  <a:schemeClr val="accent2"/>
                </a:solidFill>
              </a:rPr>
              <a:t>）长方体有</a:t>
            </a:r>
            <a:r>
              <a:rPr lang="en-US" altLang="zh-CN" sz="3200" b="1" dirty="0">
                <a:solidFill>
                  <a:schemeClr val="accent2"/>
                </a:solidFill>
              </a:rPr>
              <a:t>6</a:t>
            </a:r>
            <a:r>
              <a:rPr lang="zh-CN" altLang="en-US" sz="3200" b="1" dirty="0">
                <a:solidFill>
                  <a:schemeClr val="accent2"/>
                </a:solidFill>
              </a:rPr>
              <a:t>个面，</a:t>
            </a:r>
            <a:r>
              <a:rPr lang="en-US" altLang="zh-CN" sz="3200" b="1" dirty="0">
                <a:solidFill>
                  <a:schemeClr val="accent2"/>
                </a:solidFill>
              </a:rPr>
              <a:t>12</a:t>
            </a:r>
            <a:r>
              <a:rPr lang="zh-CN" altLang="en-US" sz="3200" b="1" dirty="0">
                <a:solidFill>
                  <a:schemeClr val="accent2"/>
                </a:solidFill>
              </a:rPr>
              <a:t>条棱，</a:t>
            </a:r>
            <a:r>
              <a:rPr lang="en-US" altLang="zh-CN" sz="3200" b="1" dirty="0">
                <a:solidFill>
                  <a:schemeClr val="accent2"/>
                </a:solidFill>
              </a:rPr>
              <a:t>8</a:t>
            </a:r>
            <a:r>
              <a:rPr lang="zh-CN" altLang="en-US" sz="3200" b="1" dirty="0">
                <a:solidFill>
                  <a:schemeClr val="accent2"/>
                </a:solidFill>
              </a:rPr>
              <a:t>个顶点</a:t>
            </a:r>
            <a:r>
              <a:rPr lang="zh-CN" altLang="en-US" sz="3200" b="1" dirty="0">
                <a:solidFill>
                  <a:srgbClr val="FF0000"/>
                </a:solidFill>
              </a:rPr>
              <a:t>（    ）</a:t>
            </a:r>
            <a:endParaRPr lang="zh-CN" altLang="en-US" sz="3200" b="1" dirty="0">
              <a:solidFill>
                <a:srgbClr val="FF0000"/>
              </a:solidFill>
            </a:endParaRPr>
          </a:p>
          <a:p>
            <a:endParaRPr lang="zh-CN" altLang="en-US" sz="3200" b="1" dirty="0">
              <a:solidFill>
                <a:schemeClr val="accent2"/>
              </a:solidFill>
            </a:endParaRPr>
          </a:p>
          <a:p>
            <a:r>
              <a:rPr lang="zh-CN" altLang="en-US" sz="3200" b="1" dirty="0">
                <a:solidFill>
                  <a:srgbClr val="0000CC"/>
                </a:solidFill>
              </a:rPr>
              <a:t>   （</a:t>
            </a:r>
            <a:r>
              <a:rPr lang="en-US" altLang="zh-CN" sz="3200" b="1" dirty="0">
                <a:solidFill>
                  <a:srgbClr val="0000CC"/>
                </a:solidFill>
              </a:rPr>
              <a:t>2</a:t>
            </a:r>
            <a:r>
              <a:rPr lang="zh-CN" altLang="en-US" sz="3200" b="1" dirty="0">
                <a:solidFill>
                  <a:srgbClr val="0000CC"/>
                </a:solidFill>
              </a:rPr>
              <a:t>）长方体的六个面一定是长方形。    </a:t>
            </a:r>
            <a:r>
              <a:rPr lang="zh-CN" altLang="en-US" sz="3200" b="1" dirty="0">
                <a:solidFill>
                  <a:srgbClr val="FF3300"/>
                </a:solidFill>
              </a:rPr>
              <a:t>（    ）</a:t>
            </a:r>
            <a:endParaRPr lang="zh-CN" altLang="en-US" sz="3200" b="1" dirty="0">
              <a:solidFill>
                <a:srgbClr val="FF3300"/>
              </a:solidFill>
            </a:endParaRPr>
          </a:p>
          <a:p>
            <a:endParaRPr lang="zh-CN" altLang="en-US" sz="3200" b="1" dirty="0">
              <a:solidFill>
                <a:srgbClr val="0000CC"/>
              </a:solidFill>
            </a:endParaRPr>
          </a:p>
          <a:p>
            <a:r>
              <a:rPr lang="zh-CN" altLang="en-US" sz="3200" b="1" dirty="0">
                <a:solidFill>
                  <a:srgbClr val="0000CC"/>
                </a:solidFill>
              </a:rPr>
              <a:t>   （</a:t>
            </a:r>
            <a:r>
              <a:rPr lang="en-US" altLang="zh-CN" sz="3200" b="1" dirty="0">
                <a:solidFill>
                  <a:srgbClr val="0000CC"/>
                </a:solidFill>
              </a:rPr>
              <a:t>3</a:t>
            </a:r>
            <a:r>
              <a:rPr lang="zh-CN" altLang="en-US" sz="3200" b="1" dirty="0">
                <a:solidFill>
                  <a:srgbClr val="0000CC"/>
                </a:solidFill>
              </a:rPr>
              <a:t>）长方体有</a:t>
            </a:r>
            <a:r>
              <a:rPr lang="en-US" altLang="zh-CN" sz="3200" b="1" dirty="0">
                <a:solidFill>
                  <a:srgbClr val="0000CC"/>
                </a:solidFill>
              </a:rPr>
              <a:t>6</a:t>
            </a:r>
            <a:r>
              <a:rPr lang="zh-CN" altLang="en-US" sz="3200" b="1" dirty="0">
                <a:solidFill>
                  <a:srgbClr val="0000CC"/>
                </a:solidFill>
              </a:rPr>
              <a:t>个面</a:t>
            </a:r>
            <a:r>
              <a:rPr lang="en-US" altLang="zh-CN" sz="3200" b="1" dirty="0">
                <a:solidFill>
                  <a:srgbClr val="0000CC"/>
                </a:solidFill>
              </a:rPr>
              <a:t>,</a:t>
            </a:r>
            <a:r>
              <a:rPr lang="zh-CN" altLang="en-US" sz="3200" b="1" dirty="0">
                <a:solidFill>
                  <a:srgbClr val="0000CC"/>
                </a:solidFill>
              </a:rPr>
              <a:t>每个面有</a:t>
            </a:r>
            <a:r>
              <a:rPr lang="en-US" altLang="zh-CN" sz="3200" b="1" dirty="0">
                <a:solidFill>
                  <a:srgbClr val="0000CC"/>
                </a:solidFill>
              </a:rPr>
              <a:t>4</a:t>
            </a:r>
            <a:r>
              <a:rPr lang="zh-CN" altLang="en-US" sz="3200" b="1" dirty="0">
                <a:solidFill>
                  <a:srgbClr val="0000CC"/>
                </a:solidFill>
              </a:rPr>
              <a:t>条棱</a:t>
            </a:r>
            <a:r>
              <a:rPr lang="en-US" altLang="zh-CN" sz="3200" b="1" dirty="0">
                <a:solidFill>
                  <a:srgbClr val="0000CC"/>
                </a:solidFill>
              </a:rPr>
              <a:t>,</a:t>
            </a:r>
            <a:endParaRPr lang="en-US" altLang="zh-CN" sz="3200" b="1" dirty="0">
              <a:solidFill>
                <a:srgbClr val="0000CC"/>
              </a:solidFill>
            </a:endParaRPr>
          </a:p>
          <a:p>
            <a:r>
              <a:rPr lang="en-US" altLang="zh-CN" sz="3200" b="1" dirty="0">
                <a:solidFill>
                  <a:srgbClr val="0000CC"/>
                </a:solidFill>
              </a:rPr>
              <a:t>        </a:t>
            </a:r>
            <a:r>
              <a:rPr lang="zh-CN" altLang="en-US" sz="3200" b="1" dirty="0">
                <a:solidFill>
                  <a:srgbClr val="0000CC"/>
                </a:solidFill>
              </a:rPr>
              <a:t>共四六二十四条棱。                         </a:t>
            </a:r>
            <a:r>
              <a:rPr lang="zh-CN" altLang="en-US" sz="3200" b="1" dirty="0">
                <a:solidFill>
                  <a:srgbClr val="FF0000"/>
                </a:solidFill>
              </a:rPr>
              <a:t>（    ）</a:t>
            </a:r>
            <a:endParaRPr lang="zh-CN" altLang="en-US" sz="3200" b="1" dirty="0">
              <a:solidFill>
                <a:srgbClr val="FF0000"/>
              </a:solidFill>
            </a:endParaRPr>
          </a:p>
          <a:p>
            <a:r>
              <a:rPr lang="zh-CN" altLang="en-US" sz="3200" b="1" dirty="0">
                <a:solidFill>
                  <a:srgbClr val="FF0000"/>
                </a:solidFill>
              </a:rPr>
              <a:t> </a:t>
            </a:r>
            <a:endParaRPr lang="zh-CN" altLang="en-US" sz="3200" b="1" dirty="0">
              <a:solidFill>
                <a:srgbClr val="FF0000"/>
              </a:solidFill>
            </a:endParaRPr>
          </a:p>
          <a:p>
            <a:r>
              <a:rPr lang="zh-CN" altLang="en-US" sz="3200" b="1" dirty="0">
                <a:solidFill>
                  <a:srgbClr val="0000CC"/>
                </a:solidFill>
              </a:rPr>
              <a:t>  （</a:t>
            </a:r>
            <a:r>
              <a:rPr lang="en-US" altLang="zh-CN" sz="3200" b="1" dirty="0">
                <a:solidFill>
                  <a:srgbClr val="0000CC"/>
                </a:solidFill>
              </a:rPr>
              <a:t>4</a:t>
            </a:r>
            <a:r>
              <a:rPr lang="zh-CN" altLang="en-US" sz="3200" b="1" dirty="0">
                <a:solidFill>
                  <a:srgbClr val="0000CC"/>
                </a:solidFill>
              </a:rPr>
              <a:t>）一个长方体</a:t>
            </a:r>
            <a:r>
              <a:rPr lang="en-US" altLang="zh-CN" sz="3200" b="1" dirty="0">
                <a:solidFill>
                  <a:srgbClr val="0000CC"/>
                </a:solidFill>
              </a:rPr>
              <a:t>,</a:t>
            </a:r>
            <a:r>
              <a:rPr lang="zh-CN" altLang="en-US" sz="3200" b="1" dirty="0">
                <a:solidFill>
                  <a:srgbClr val="0000CC"/>
                </a:solidFill>
              </a:rPr>
              <a:t>它有两个面是正方形</a:t>
            </a:r>
            <a:r>
              <a:rPr lang="en-US" altLang="zh-CN" sz="3200" b="1" dirty="0">
                <a:solidFill>
                  <a:srgbClr val="0000CC"/>
                </a:solidFill>
              </a:rPr>
              <a:t>,</a:t>
            </a:r>
            <a:endParaRPr lang="en-US" altLang="zh-CN" sz="3200" b="1" dirty="0">
              <a:solidFill>
                <a:srgbClr val="0000CC"/>
              </a:solidFill>
            </a:endParaRPr>
          </a:p>
          <a:p>
            <a:r>
              <a:rPr lang="en-US" altLang="zh-CN" sz="3200" b="1" dirty="0">
                <a:solidFill>
                  <a:srgbClr val="0000CC"/>
                </a:solidFill>
              </a:rPr>
              <a:t>          </a:t>
            </a:r>
            <a:r>
              <a:rPr lang="zh-CN" altLang="en-US" sz="3200" b="1" dirty="0">
                <a:solidFill>
                  <a:srgbClr val="0000CC"/>
                </a:solidFill>
              </a:rPr>
              <a:t>那么它有四个面面积相等。             </a:t>
            </a:r>
            <a:r>
              <a:rPr lang="zh-CN" altLang="en-US" sz="3200" b="1" dirty="0">
                <a:solidFill>
                  <a:srgbClr val="FF0000"/>
                </a:solidFill>
              </a:rPr>
              <a:t>（    ）</a:t>
            </a:r>
            <a:endParaRPr lang="zh-CN" altLang="en-US" sz="3200" b="1" dirty="0">
              <a:solidFill>
                <a:srgbClr val="FF3300"/>
              </a:solidFill>
            </a:endParaRPr>
          </a:p>
          <a:p>
            <a:endParaRPr lang="en-US" altLang="zh-CN" sz="3200" b="1" dirty="0">
              <a:solidFill>
                <a:schemeClr val="accent2"/>
              </a:solidFill>
            </a:endParaRPr>
          </a:p>
        </p:txBody>
      </p:sp>
      <p:sp>
        <p:nvSpPr>
          <p:cNvPr id="18437" name="Text Box 12"/>
          <p:cNvSpPr txBox="1">
            <a:spLocks noChangeArrowheads="1"/>
          </p:cNvSpPr>
          <p:nvPr/>
        </p:nvSpPr>
        <p:spPr bwMode="auto">
          <a:xfrm>
            <a:off x="8443913" y="2817813"/>
            <a:ext cx="184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8438" name="Text Box 15"/>
          <p:cNvSpPr txBox="1">
            <a:spLocks noChangeArrowheads="1"/>
          </p:cNvSpPr>
          <p:nvPr/>
        </p:nvSpPr>
        <p:spPr bwMode="auto">
          <a:xfrm>
            <a:off x="8301038" y="5626100"/>
            <a:ext cx="5032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8439" name="Text Box 16"/>
          <p:cNvSpPr txBox="1">
            <a:spLocks noChangeArrowheads="1"/>
          </p:cNvSpPr>
          <p:nvPr/>
        </p:nvSpPr>
        <p:spPr bwMode="auto">
          <a:xfrm>
            <a:off x="8228013" y="5697538"/>
            <a:ext cx="6477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4000" b="1">
              <a:solidFill>
                <a:srgbClr val="FF0000"/>
              </a:solidFill>
            </a:endParaRPr>
          </a:p>
        </p:txBody>
      </p:sp>
      <p:grpSp>
        <p:nvGrpSpPr>
          <p:cNvPr id="18440" name="Group 3"/>
          <p:cNvGrpSpPr/>
          <p:nvPr/>
        </p:nvGrpSpPr>
        <p:grpSpPr bwMode="auto">
          <a:xfrm>
            <a:off x="3198813" y="301625"/>
            <a:ext cx="2730500" cy="1371600"/>
            <a:chOff x="0" y="0"/>
            <a:chExt cx="1720" cy="864"/>
          </a:xfrm>
        </p:grpSpPr>
        <p:pic>
          <p:nvPicPr>
            <p:cNvPr id="18441" name="Picture 5" descr="模板图片副本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0" y="0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2" name="Rectangle 2"/>
            <p:cNvSpPr>
              <a:spLocks noChangeArrowheads="1"/>
            </p:cNvSpPr>
            <p:nvPr/>
          </p:nvSpPr>
          <p:spPr bwMode="auto">
            <a:xfrm>
              <a:off x="0" y="112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ea typeface="黑体" panose="02010609060101010101" charset="-122"/>
                </a:rPr>
                <a:t>随堂演练</a:t>
              </a:r>
              <a:endParaRPr lang="zh-CN" altLang="en-US" sz="4000" b="1">
                <a:solidFill>
                  <a:schemeClr val="bg1"/>
                </a:solidFill>
                <a:ea typeface="黑体" panose="02010609060101010101" charset="-122"/>
              </a:endParaRPr>
            </a:p>
          </p:txBody>
        </p:sp>
      </p:grpSp>
      <p:sp>
        <p:nvSpPr>
          <p:cNvPr id="19468" name="文本框 19467"/>
          <p:cNvSpPr txBox="1">
            <a:spLocks noChangeArrowheads="1"/>
          </p:cNvSpPr>
          <p:nvPr/>
        </p:nvSpPr>
        <p:spPr bwMode="auto">
          <a:xfrm>
            <a:off x="8397875" y="2065338"/>
            <a:ext cx="4064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sym typeface="Arial" panose="020B0604020202020204" pitchFamily="34" charset="0"/>
              </a:rPr>
              <a:t>√</a:t>
            </a:r>
            <a:endParaRPr lang="zh-CN" altLang="en-US" sz="280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  <p:sp>
        <p:nvSpPr>
          <p:cNvPr id="19469" name="文本框 19468"/>
          <p:cNvSpPr txBox="1">
            <a:spLocks noChangeArrowheads="1"/>
          </p:cNvSpPr>
          <p:nvPr/>
        </p:nvSpPr>
        <p:spPr bwMode="auto">
          <a:xfrm>
            <a:off x="8345488" y="2817813"/>
            <a:ext cx="5302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sym typeface="Arial" panose="020B0604020202020204" pitchFamily="34" charset="0"/>
              </a:rPr>
              <a:t>×</a:t>
            </a:r>
            <a:endParaRPr lang="zh-CN" altLang="en-US" sz="400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  <p:sp>
        <p:nvSpPr>
          <p:cNvPr id="18445" name="文本框 19469"/>
          <p:cNvSpPr txBox="1">
            <a:spLocks noChangeArrowheads="1"/>
          </p:cNvSpPr>
          <p:nvPr/>
        </p:nvSpPr>
        <p:spPr bwMode="auto">
          <a:xfrm>
            <a:off x="8366125" y="3060700"/>
            <a:ext cx="4175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/>
          </a:p>
        </p:txBody>
      </p:sp>
      <p:sp>
        <p:nvSpPr>
          <p:cNvPr id="19471" name="文本框 19470"/>
          <p:cNvSpPr txBox="1">
            <a:spLocks noChangeArrowheads="1"/>
          </p:cNvSpPr>
          <p:nvPr/>
        </p:nvSpPr>
        <p:spPr bwMode="auto">
          <a:xfrm>
            <a:off x="8239125" y="4162425"/>
            <a:ext cx="4111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sym typeface="Arial" panose="020B0604020202020204" pitchFamily="34" charset="0"/>
              </a:rPr>
              <a:t>×</a:t>
            </a:r>
            <a:endParaRPr lang="zh-CN" altLang="en-US" sz="400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  <p:sp>
        <p:nvSpPr>
          <p:cNvPr id="19472" name="文本框 19471"/>
          <p:cNvSpPr txBox="1">
            <a:spLocks noChangeArrowheads="1"/>
          </p:cNvSpPr>
          <p:nvPr/>
        </p:nvSpPr>
        <p:spPr bwMode="auto">
          <a:xfrm>
            <a:off x="8345488" y="5937250"/>
            <a:ext cx="4587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sym typeface="Arial" panose="020B0604020202020204" pitchFamily="34" charset="0"/>
              </a:rPr>
              <a:t>√</a:t>
            </a:r>
            <a:endParaRPr lang="zh-CN" altLang="en-US" sz="280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1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5"/>
          <p:cNvSpPr txBox="1">
            <a:spLocks noChangeArrowheads="1"/>
          </p:cNvSpPr>
          <p:nvPr/>
        </p:nvSpPr>
        <p:spPr bwMode="auto">
          <a:xfrm>
            <a:off x="1090613" y="855663"/>
            <a:ext cx="7537450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  </a:t>
            </a:r>
            <a:r>
              <a:rPr lang="zh-CN" altLang="en-US" sz="2800" b="1"/>
              <a:t>为了迎接“六一”儿童节，学校要工人叔叔把艺术楼的四周装上彩灯（地面的四边不装）。已知艺术楼的长</a:t>
            </a:r>
            <a:r>
              <a:rPr lang="en-US" altLang="zh-CN" sz="2800" b="1"/>
              <a:t>90</a:t>
            </a:r>
            <a:r>
              <a:rPr lang="zh-CN" altLang="en-US" sz="2800" b="1"/>
              <a:t>米，宽</a:t>
            </a:r>
            <a:r>
              <a:rPr lang="en-US" altLang="zh-CN" sz="2800" b="1"/>
              <a:t>60</a:t>
            </a:r>
            <a:r>
              <a:rPr lang="zh-CN" altLang="en-US" sz="2800" b="1"/>
              <a:t>米，高</a:t>
            </a:r>
            <a:r>
              <a:rPr lang="en-US" altLang="zh-CN" sz="2800" b="1"/>
              <a:t>20</a:t>
            </a:r>
            <a:r>
              <a:rPr lang="zh-CN" altLang="en-US" sz="2800" b="1"/>
              <a:t>米，工人叔叔至少需要多长的彩灯线？</a:t>
            </a:r>
            <a:endParaRPr lang="zh-CN" altLang="en-US" sz="2800" b="1"/>
          </a:p>
        </p:txBody>
      </p:sp>
      <p:sp>
        <p:nvSpPr>
          <p:cNvPr id="19458" name="AutoShape 6"/>
          <p:cNvSpPr>
            <a:spLocks noChangeArrowheads="1"/>
          </p:cNvSpPr>
          <p:nvPr/>
        </p:nvSpPr>
        <p:spPr bwMode="auto">
          <a:xfrm>
            <a:off x="468313" y="4508500"/>
            <a:ext cx="4464050" cy="1873250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59" name="Line 7"/>
          <p:cNvSpPr>
            <a:spLocks noChangeShapeType="1"/>
          </p:cNvSpPr>
          <p:nvPr/>
        </p:nvSpPr>
        <p:spPr bwMode="auto">
          <a:xfrm>
            <a:off x="468313" y="4941888"/>
            <a:ext cx="3959225" cy="0"/>
          </a:xfrm>
          <a:prstGeom prst="line">
            <a:avLst/>
          </a:prstGeom>
          <a:noFill/>
          <a:ln w="7620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0" name="Line 9"/>
          <p:cNvSpPr>
            <a:spLocks noChangeShapeType="1"/>
          </p:cNvSpPr>
          <p:nvPr/>
        </p:nvSpPr>
        <p:spPr bwMode="auto">
          <a:xfrm flipH="1">
            <a:off x="4427538" y="4581525"/>
            <a:ext cx="43180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61" name="Group 16"/>
          <p:cNvGrpSpPr/>
          <p:nvPr/>
        </p:nvGrpSpPr>
        <p:grpSpPr bwMode="auto">
          <a:xfrm>
            <a:off x="468313" y="4508500"/>
            <a:ext cx="4464050" cy="1873250"/>
            <a:chOff x="0" y="0"/>
            <a:chExt cx="2812" cy="1180"/>
          </a:xfrm>
        </p:grpSpPr>
        <p:sp>
          <p:nvSpPr>
            <p:cNvPr id="19462" name="Line 8"/>
            <p:cNvSpPr>
              <a:spLocks noChangeShapeType="1"/>
            </p:cNvSpPr>
            <p:nvPr/>
          </p:nvSpPr>
          <p:spPr bwMode="auto">
            <a:xfrm>
              <a:off x="272" y="0"/>
              <a:ext cx="2494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3" name="Line 10"/>
            <p:cNvSpPr>
              <a:spLocks noChangeShapeType="1"/>
            </p:cNvSpPr>
            <p:nvPr/>
          </p:nvSpPr>
          <p:spPr bwMode="auto">
            <a:xfrm flipH="1">
              <a:off x="2494" y="0"/>
              <a:ext cx="318" cy="31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4" name="Line 11"/>
            <p:cNvSpPr>
              <a:spLocks noChangeShapeType="1"/>
            </p:cNvSpPr>
            <p:nvPr/>
          </p:nvSpPr>
          <p:spPr bwMode="auto">
            <a:xfrm flipH="1">
              <a:off x="0" y="0"/>
              <a:ext cx="317" cy="31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5" name="Line 12"/>
            <p:cNvSpPr>
              <a:spLocks noChangeShapeType="1"/>
            </p:cNvSpPr>
            <p:nvPr/>
          </p:nvSpPr>
          <p:spPr bwMode="auto">
            <a:xfrm>
              <a:off x="0" y="318"/>
              <a:ext cx="0" cy="862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6" name="Line 13"/>
            <p:cNvSpPr>
              <a:spLocks noChangeShapeType="1"/>
            </p:cNvSpPr>
            <p:nvPr/>
          </p:nvSpPr>
          <p:spPr bwMode="auto">
            <a:xfrm>
              <a:off x="2812" y="46"/>
              <a:ext cx="0" cy="816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7" name="Line 14"/>
            <p:cNvSpPr>
              <a:spLocks noChangeShapeType="1"/>
            </p:cNvSpPr>
            <p:nvPr/>
          </p:nvSpPr>
          <p:spPr bwMode="auto">
            <a:xfrm>
              <a:off x="2494" y="318"/>
              <a:ext cx="0" cy="862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93" name="Text Box 17"/>
          <p:cNvSpPr txBox="1">
            <a:spLocks noChangeArrowheads="1"/>
          </p:cNvSpPr>
          <p:nvPr/>
        </p:nvSpPr>
        <p:spPr bwMode="auto">
          <a:xfrm>
            <a:off x="5148263" y="3141663"/>
            <a:ext cx="4965700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/>
              <a:t>   </a:t>
            </a:r>
            <a:r>
              <a:rPr lang="en-US" altLang="zh-CN" sz="2400" b="1"/>
              <a:t>90×2+60×2+20×4</a:t>
            </a:r>
            <a:endParaRPr lang="en-US" altLang="zh-CN" sz="2400" b="1"/>
          </a:p>
          <a:p>
            <a:pPr>
              <a:spcBef>
                <a:spcPct val="50000"/>
              </a:spcBef>
            </a:pPr>
            <a:r>
              <a:rPr lang="en-US" altLang="zh-CN" sz="2400" b="1"/>
              <a:t>=180+120+80</a:t>
            </a:r>
            <a:endParaRPr lang="en-US" altLang="zh-CN" sz="2400" b="1"/>
          </a:p>
          <a:p>
            <a:pPr>
              <a:spcBef>
                <a:spcPct val="50000"/>
              </a:spcBef>
            </a:pPr>
            <a:r>
              <a:rPr lang="en-US" altLang="zh-CN" sz="2400" b="1"/>
              <a:t>=300+80</a:t>
            </a:r>
            <a:endParaRPr lang="en-US" altLang="zh-CN" sz="2400" b="1"/>
          </a:p>
          <a:p>
            <a:pPr>
              <a:spcBef>
                <a:spcPct val="50000"/>
              </a:spcBef>
            </a:pPr>
            <a:r>
              <a:rPr lang="en-US" altLang="zh-CN" sz="2400" b="1"/>
              <a:t>=380</a:t>
            </a:r>
            <a:r>
              <a:rPr lang="zh-CN" altLang="en-US" sz="2400" b="1"/>
              <a:t>（米）</a:t>
            </a:r>
            <a:endParaRPr lang="zh-CN" altLang="en-US" sz="2400" b="1"/>
          </a:p>
          <a:p>
            <a:pPr>
              <a:spcBef>
                <a:spcPct val="50000"/>
              </a:spcBef>
            </a:pPr>
            <a:r>
              <a:rPr lang="zh-CN" altLang="en-US" sz="2400" b="1"/>
              <a:t>答：工人叔叔至少需要</a:t>
            </a:r>
            <a:r>
              <a:rPr lang="en-US" altLang="zh-CN" sz="2400" b="1"/>
              <a:t>380</a:t>
            </a:r>
            <a:r>
              <a:rPr lang="zh-CN" altLang="en-US" sz="2400" b="1"/>
              <a:t>米</a:t>
            </a:r>
            <a:endParaRPr lang="zh-CN" altLang="en-US" sz="2400" b="1"/>
          </a:p>
          <a:p>
            <a:pPr>
              <a:spcBef>
                <a:spcPct val="50000"/>
              </a:spcBef>
            </a:pPr>
            <a:r>
              <a:rPr lang="zh-CN" altLang="en-US" sz="2400" b="1"/>
              <a:t>的彩灯线。</a:t>
            </a:r>
            <a:endParaRPr lang="zh-CN" altLang="en-US" sz="2400" b="1"/>
          </a:p>
        </p:txBody>
      </p:sp>
      <p:sp>
        <p:nvSpPr>
          <p:cNvPr id="19469" name="文本框 20493"/>
          <p:cNvSpPr txBox="1">
            <a:spLocks noChangeArrowheads="1"/>
          </p:cNvSpPr>
          <p:nvPr/>
        </p:nvSpPr>
        <p:spPr bwMode="auto">
          <a:xfrm>
            <a:off x="1519238" y="149225"/>
            <a:ext cx="33401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/>
              <a:t>拓展练习</a:t>
            </a:r>
            <a:endParaRPr lang="zh-CN" altLang="en-US" sz="4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Group 9"/>
          <p:cNvGrpSpPr/>
          <p:nvPr/>
        </p:nvGrpSpPr>
        <p:grpSpPr bwMode="auto">
          <a:xfrm>
            <a:off x="3198813" y="301625"/>
            <a:ext cx="2730500" cy="1371600"/>
            <a:chOff x="0" y="0"/>
            <a:chExt cx="1720" cy="864"/>
          </a:xfrm>
        </p:grpSpPr>
        <p:pic>
          <p:nvPicPr>
            <p:cNvPr id="5122" name="Picture 37" descr="模板图片副本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0" y="0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3" name="Rectangle 2"/>
            <p:cNvSpPr>
              <a:spLocks noChangeArrowheads="1"/>
            </p:cNvSpPr>
            <p:nvPr/>
          </p:nvSpPr>
          <p:spPr bwMode="auto">
            <a:xfrm>
              <a:off x="0" y="112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汉仪粗黑简" pitchFamily="1" charset="-122"/>
                  <a:ea typeface="黑体" panose="02010609060101010101" charset="-122"/>
                </a:rPr>
                <a:t>情境导入</a:t>
              </a:r>
              <a:endParaRPr lang="zh-CN" altLang="en-US" sz="4000" b="1">
                <a:solidFill>
                  <a:schemeClr val="bg1"/>
                </a:solidFill>
                <a:ea typeface="黑体" panose="02010609060101010101" charset="-122"/>
              </a:endParaRPr>
            </a:p>
          </p:txBody>
        </p:sp>
      </p:grpSp>
      <p:sp>
        <p:nvSpPr>
          <p:cNvPr id="5124" name="矩形 1"/>
          <p:cNvSpPr>
            <a:spLocks noChangeArrowheads="1"/>
          </p:cNvSpPr>
          <p:nvPr/>
        </p:nvSpPr>
        <p:spPr bwMode="auto">
          <a:xfrm>
            <a:off x="1050925" y="1673225"/>
            <a:ext cx="7283450" cy="393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/>
              <a:t>回忆以前学过哪些几何图形？</a:t>
            </a:r>
            <a:endParaRPr lang="en-US" altLang="zh-CN" sz="3600" b="1" dirty="0"/>
          </a:p>
          <a:p>
            <a:endParaRPr lang="en-US" altLang="zh-CN" sz="3600" b="1" dirty="0"/>
          </a:p>
          <a:p>
            <a:endParaRPr lang="en-US" altLang="zh-CN" sz="3600" b="1" dirty="0"/>
          </a:p>
          <a:p>
            <a:endParaRPr lang="en-US" altLang="zh-CN" sz="3600" b="1" dirty="0"/>
          </a:p>
          <a:p>
            <a:endParaRPr lang="en-US" altLang="zh-CN" sz="3600" b="1" dirty="0"/>
          </a:p>
          <a:p>
            <a:endParaRPr lang="en-US" altLang="zh-CN" sz="3600" b="1" dirty="0"/>
          </a:p>
          <a:p>
            <a:endParaRPr lang="zh-CN" altLang="en-US" sz="3600" b="1" dirty="0">
              <a:solidFill>
                <a:srgbClr val="00B050"/>
              </a:solidFill>
            </a:endParaRPr>
          </a:p>
        </p:txBody>
      </p:sp>
      <p:sp>
        <p:nvSpPr>
          <p:cNvPr id="6150" name="平行四边形 2"/>
          <p:cNvSpPr>
            <a:spLocks noChangeArrowheads="1"/>
          </p:cNvSpPr>
          <p:nvPr/>
        </p:nvSpPr>
        <p:spPr bwMode="auto">
          <a:xfrm>
            <a:off x="1498600" y="3876675"/>
            <a:ext cx="1235075" cy="958850"/>
          </a:xfrm>
          <a:prstGeom prst="parallelogram">
            <a:avLst>
              <a:gd name="adj" fmla="val 25505"/>
            </a:avLst>
          </a:prstGeom>
          <a:solidFill>
            <a:srgbClr val="FFFF00"/>
          </a:solidFill>
          <a:ln w="12700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1" name="矩形 4"/>
          <p:cNvSpPr>
            <a:spLocks noChangeArrowheads="1"/>
          </p:cNvSpPr>
          <p:nvPr/>
        </p:nvSpPr>
        <p:spPr bwMode="auto">
          <a:xfrm>
            <a:off x="2917825" y="3876675"/>
            <a:ext cx="1020763" cy="95885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2" name="矩形 4"/>
          <p:cNvSpPr>
            <a:spLocks noChangeArrowheads="1"/>
          </p:cNvSpPr>
          <p:nvPr/>
        </p:nvSpPr>
        <p:spPr bwMode="auto">
          <a:xfrm>
            <a:off x="4479925" y="3876675"/>
            <a:ext cx="1449388" cy="95885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3" name="流程图: 摘录 6152"/>
          <p:cNvSpPr>
            <a:spLocks noChangeArrowheads="1"/>
          </p:cNvSpPr>
          <p:nvPr/>
        </p:nvSpPr>
        <p:spPr bwMode="auto">
          <a:xfrm>
            <a:off x="6213475" y="3876675"/>
            <a:ext cx="1019175" cy="958850"/>
          </a:xfrm>
          <a:prstGeom prst="flowChartExtra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4" name="任意多边形 6153"/>
          <p:cNvSpPr>
            <a:spLocks noChangeArrowheads="1"/>
          </p:cNvSpPr>
          <p:nvPr/>
        </p:nvSpPr>
        <p:spPr bwMode="auto">
          <a:xfrm>
            <a:off x="7470775" y="3876675"/>
            <a:ext cx="1206500" cy="958850"/>
          </a:xfrm>
          <a:custGeom>
            <a:avLst/>
            <a:gdLst>
              <a:gd name="T0" fmla="*/ 0 w 21600"/>
              <a:gd name="T1" fmla="*/ 0 h 21600"/>
              <a:gd name="T2" fmla="*/ 5400 w 21600"/>
              <a:gd name="T3" fmla="*/ 21600 h 21600"/>
              <a:gd name="T4" fmla="*/ 16200 w 21600"/>
              <a:gd name="T5" fmla="*/ 2160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bldLvl="0" animBg="1"/>
      <p:bldP spid="6151" grpId="0" bldLvl="0" animBg="1"/>
      <p:bldP spid="615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矩形 1"/>
          <p:cNvSpPr>
            <a:spLocks noChangeArrowheads="1"/>
          </p:cNvSpPr>
          <p:nvPr/>
        </p:nvSpPr>
        <p:spPr bwMode="auto">
          <a:xfrm>
            <a:off x="1125538" y="1382713"/>
            <a:ext cx="7450137" cy="24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这些还是平面图形吗？</a:t>
            </a:r>
            <a:endParaRPr lang="en-US" altLang="zh-CN" sz="3200" b="1"/>
          </a:p>
          <a:p>
            <a:endParaRPr lang="en-US" altLang="zh-CN" sz="2400" b="1"/>
          </a:p>
          <a:p>
            <a:endParaRPr lang="en-US" altLang="zh-CN" sz="2400" b="1"/>
          </a:p>
          <a:p>
            <a:endParaRPr lang="en-US" altLang="zh-CN" sz="2400" b="1"/>
          </a:p>
          <a:p>
            <a:endParaRPr lang="en-US" altLang="zh-CN" sz="2400" b="1"/>
          </a:p>
          <a:p>
            <a:endParaRPr lang="en-US" altLang="zh-CN" sz="2800" b="1"/>
          </a:p>
        </p:txBody>
      </p:sp>
      <p:sp>
        <p:nvSpPr>
          <p:cNvPr id="6146" name="圆柱形 2"/>
          <p:cNvSpPr>
            <a:spLocks noChangeArrowheads="1"/>
          </p:cNvSpPr>
          <p:nvPr/>
        </p:nvSpPr>
        <p:spPr bwMode="auto">
          <a:xfrm>
            <a:off x="1673225" y="2208213"/>
            <a:ext cx="823913" cy="1528762"/>
          </a:xfrm>
          <a:prstGeom prst="can">
            <a:avLst>
              <a:gd name="adj" fmla="val 2503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7" name="立方体 3"/>
          <p:cNvSpPr>
            <a:spLocks noChangeArrowheads="1"/>
          </p:cNvSpPr>
          <p:nvPr/>
        </p:nvSpPr>
        <p:spPr bwMode="auto">
          <a:xfrm>
            <a:off x="2843213" y="2689225"/>
            <a:ext cx="2008187" cy="947738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8" name="立方体 4"/>
          <p:cNvSpPr>
            <a:spLocks noChangeArrowheads="1"/>
          </p:cNvSpPr>
          <p:nvPr/>
        </p:nvSpPr>
        <p:spPr bwMode="auto">
          <a:xfrm>
            <a:off x="5364163" y="2525713"/>
            <a:ext cx="1069975" cy="1071562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9" name="棱台 5"/>
          <p:cNvSpPr>
            <a:spLocks noChangeArrowheads="1"/>
          </p:cNvSpPr>
          <p:nvPr/>
        </p:nvSpPr>
        <p:spPr bwMode="auto">
          <a:xfrm>
            <a:off x="6969125" y="2514600"/>
            <a:ext cx="1049338" cy="1049338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"/>
          <p:cNvSpPr>
            <a:spLocks noChangeArrowheads="1"/>
          </p:cNvSpPr>
          <p:nvPr/>
        </p:nvSpPr>
        <p:spPr bwMode="auto">
          <a:xfrm>
            <a:off x="1303338" y="954088"/>
            <a:ext cx="73945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3200" b="1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9400" y="2892425"/>
            <a:ext cx="3940175" cy="291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4" descr="http://file2.qlteacher.com/xx2011/images/upload/2013/05/15/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02163" y="2859088"/>
            <a:ext cx="409575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文本框 8196"/>
          <p:cNvSpPr txBox="1">
            <a:spLocks noChangeArrowheads="1"/>
          </p:cNvSpPr>
          <p:nvPr/>
        </p:nvSpPr>
        <p:spPr bwMode="auto">
          <a:xfrm>
            <a:off x="1809750" y="588963"/>
            <a:ext cx="57245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/>
          </a:p>
        </p:txBody>
      </p:sp>
      <p:sp>
        <p:nvSpPr>
          <p:cNvPr id="7173" name="文本框 8197"/>
          <p:cNvSpPr txBox="1">
            <a:spLocks noChangeArrowheads="1"/>
          </p:cNvSpPr>
          <p:nvPr/>
        </p:nvSpPr>
        <p:spPr bwMode="auto">
          <a:xfrm>
            <a:off x="1809750" y="954088"/>
            <a:ext cx="59880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/>
              <a:t>生活中的立体图形</a:t>
            </a:r>
            <a:endParaRPr lang="zh-CN" altLang="en-US" sz="4800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Group 5"/>
          <p:cNvGrpSpPr/>
          <p:nvPr/>
        </p:nvGrpSpPr>
        <p:grpSpPr bwMode="auto">
          <a:xfrm>
            <a:off x="2238375" y="1585913"/>
            <a:ext cx="3560763" cy="2209800"/>
            <a:chOff x="0" y="0"/>
            <a:chExt cx="3360" cy="1776"/>
          </a:xfrm>
        </p:grpSpPr>
        <p:sp>
          <p:nvSpPr>
            <p:cNvPr id="8194" name="Line 6"/>
            <p:cNvSpPr>
              <a:spLocks noChangeShapeType="1"/>
            </p:cNvSpPr>
            <p:nvPr/>
          </p:nvSpPr>
          <p:spPr bwMode="auto">
            <a:xfrm flipH="1">
              <a:off x="0" y="0"/>
              <a:ext cx="384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5" name="Line 7"/>
            <p:cNvSpPr>
              <a:spLocks noChangeShapeType="1"/>
            </p:cNvSpPr>
            <p:nvPr/>
          </p:nvSpPr>
          <p:spPr bwMode="auto">
            <a:xfrm flipH="1">
              <a:off x="2976" y="0"/>
              <a:ext cx="384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6" name="Line 8"/>
            <p:cNvSpPr>
              <a:spLocks noChangeShapeType="1"/>
            </p:cNvSpPr>
            <p:nvPr/>
          </p:nvSpPr>
          <p:spPr bwMode="auto">
            <a:xfrm flipH="1">
              <a:off x="0" y="1392"/>
              <a:ext cx="384" cy="384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7" name="Line 9"/>
            <p:cNvSpPr>
              <a:spLocks noChangeShapeType="1"/>
            </p:cNvSpPr>
            <p:nvPr/>
          </p:nvSpPr>
          <p:spPr bwMode="auto">
            <a:xfrm flipH="1">
              <a:off x="2976" y="1392"/>
              <a:ext cx="384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8" name="Line 10"/>
            <p:cNvSpPr>
              <a:spLocks noChangeShapeType="1"/>
            </p:cNvSpPr>
            <p:nvPr/>
          </p:nvSpPr>
          <p:spPr bwMode="auto">
            <a:xfrm>
              <a:off x="384" y="0"/>
              <a:ext cx="29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9" name="Line 11"/>
            <p:cNvSpPr>
              <a:spLocks noChangeShapeType="1"/>
            </p:cNvSpPr>
            <p:nvPr/>
          </p:nvSpPr>
          <p:spPr bwMode="auto">
            <a:xfrm>
              <a:off x="384" y="1392"/>
              <a:ext cx="29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0" name="Line 12"/>
            <p:cNvSpPr>
              <a:spLocks noChangeShapeType="1"/>
            </p:cNvSpPr>
            <p:nvPr/>
          </p:nvSpPr>
          <p:spPr bwMode="auto">
            <a:xfrm>
              <a:off x="384" y="0"/>
              <a:ext cx="0" cy="13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1" name="Line 13"/>
            <p:cNvSpPr>
              <a:spLocks noChangeShapeType="1"/>
            </p:cNvSpPr>
            <p:nvPr/>
          </p:nvSpPr>
          <p:spPr bwMode="auto">
            <a:xfrm>
              <a:off x="3360" y="0"/>
              <a:ext cx="0" cy="13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2" name="Line 14"/>
            <p:cNvSpPr>
              <a:spLocks noChangeShapeType="1"/>
            </p:cNvSpPr>
            <p:nvPr/>
          </p:nvSpPr>
          <p:spPr bwMode="auto">
            <a:xfrm>
              <a:off x="2976" y="384"/>
              <a:ext cx="0" cy="13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3" name="Line 15"/>
            <p:cNvSpPr>
              <a:spLocks noChangeShapeType="1"/>
            </p:cNvSpPr>
            <p:nvPr/>
          </p:nvSpPr>
          <p:spPr bwMode="auto">
            <a:xfrm>
              <a:off x="0" y="384"/>
              <a:ext cx="0" cy="13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4" name="Line 16"/>
            <p:cNvSpPr>
              <a:spLocks noChangeShapeType="1"/>
            </p:cNvSpPr>
            <p:nvPr/>
          </p:nvSpPr>
          <p:spPr bwMode="auto">
            <a:xfrm>
              <a:off x="0" y="384"/>
              <a:ext cx="29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5" name="Line 17"/>
            <p:cNvSpPr>
              <a:spLocks noChangeShapeType="1"/>
            </p:cNvSpPr>
            <p:nvPr/>
          </p:nvSpPr>
          <p:spPr bwMode="auto">
            <a:xfrm>
              <a:off x="0" y="1776"/>
              <a:ext cx="29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31" name="Freeform 18"/>
          <p:cNvSpPr>
            <a:spLocks noChangeArrowheads="1"/>
          </p:cNvSpPr>
          <p:nvPr/>
        </p:nvSpPr>
        <p:spPr bwMode="auto">
          <a:xfrm>
            <a:off x="2236788" y="1584325"/>
            <a:ext cx="3560762" cy="477838"/>
          </a:xfrm>
          <a:custGeom>
            <a:avLst/>
            <a:gdLst>
              <a:gd name="T0" fmla="*/ 384 w 3360"/>
              <a:gd name="T1" fmla="*/ 0 h 384"/>
              <a:gd name="T2" fmla="*/ 3360 w 3360"/>
              <a:gd name="T3" fmla="*/ 0 h 384"/>
              <a:gd name="T4" fmla="*/ 2976 w 3360"/>
              <a:gd name="T5" fmla="*/ 384 h 384"/>
              <a:gd name="T6" fmla="*/ 0 w 3360"/>
              <a:gd name="T7" fmla="*/ 384 h 384"/>
              <a:gd name="T8" fmla="*/ 384 w 3360"/>
              <a:gd name="T9" fmla="*/ 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0" h="384">
                <a:moveTo>
                  <a:pt x="384" y="0"/>
                </a:moveTo>
                <a:lnTo>
                  <a:pt x="3360" y="0"/>
                </a:lnTo>
                <a:lnTo>
                  <a:pt x="2976" y="384"/>
                </a:lnTo>
                <a:lnTo>
                  <a:pt x="0" y="384"/>
                </a:lnTo>
                <a:lnTo>
                  <a:pt x="384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2" name="Rectangle 19"/>
          <p:cNvSpPr>
            <a:spLocks noChangeArrowheads="1"/>
          </p:cNvSpPr>
          <p:nvPr/>
        </p:nvSpPr>
        <p:spPr bwMode="auto">
          <a:xfrm>
            <a:off x="2238375" y="2060575"/>
            <a:ext cx="3152775" cy="1731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9233" name="Freeform 20"/>
          <p:cNvSpPr>
            <a:spLocks noChangeArrowheads="1"/>
          </p:cNvSpPr>
          <p:nvPr/>
        </p:nvSpPr>
        <p:spPr bwMode="auto">
          <a:xfrm>
            <a:off x="2236788" y="2058988"/>
            <a:ext cx="3143250" cy="46037"/>
          </a:xfrm>
          <a:custGeom>
            <a:avLst/>
            <a:gdLst>
              <a:gd name="T0" fmla="*/ 0 w 2967"/>
              <a:gd name="T1" fmla="*/ 0 h 11"/>
              <a:gd name="T2" fmla="*/ 2967 w 2967"/>
              <a:gd name="T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967" h="11">
                <a:moveTo>
                  <a:pt x="0" y="0"/>
                </a:moveTo>
                <a:lnTo>
                  <a:pt x="2967" y="11"/>
                </a:lnTo>
              </a:path>
            </a:pathLst>
          </a:custGeom>
          <a:noFill/>
          <a:ln w="571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209" name="Picture 29" descr="0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80975" y="4868863"/>
            <a:ext cx="1724025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210" name="Group 14"/>
          <p:cNvGrpSpPr/>
          <p:nvPr/>
        </p:nvGrpSpPr>
        <p:grpSpPr bwMode="auto">
          <a:xfrm>
            <a:off x="3198813" y="279400"/>
            <a:ext cx="2730500" cy="1371600"/>
            <a:chOff x="0" y="0"/>
            <a:chExt cx="1720" cy="864"/>
          </a:xfrm>
        </p:grpSpPr>
        <p:pic>
          <p:nvPicPr>
            <p:cNvPr id="8211" name="Picture 37" descr="模板图片副本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" y="0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12" name="Rectangle 2"/>
            <p:cNvSpPr>
              <a:spLocks noChangeArrowheads="1"/>
            </p:cNvSpPr>
            <p:nvPr/>
          </p:nvSpPr>
          <p:spPr bwMode="auto">
            <a:xfrm>
              <a:off x="0" y="112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汉仪粗黑简" pitchFamily="1" charset="-122"/>
                  <a:ea typeface="黑体" panose="02010609060101010101" charset="-122"/>
                </a:rPr>
                <a:t>探索新知</a:t>
              </a:r>
              <a:endParaRPr lang="zh-CN" altLang="en-US" sz="4000" b="1" dirty="0">
                <a:solidFill>
                  <a:schemeClr val="bg1"/>
                </a:solidFill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1" grpId="0" animBg="1"/>
      <p:bldP spid="9232" grpId="0" animBg="1"/>
      <p:bldP spid="92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Group 3"/>
          <p:cNvGrpSpPr/>
          <p:nvPr/>
        </p:nvGrpSpPr>
        <p:grpSpPr bwMode="auto">
          <a:xfrm>
            <a:off x="1892300" y="1201738"/>
            <a:ext cx="5334000" cy="2819400"/>
            <a:chOff x="0" y="0"/>
            <a:chExt cx="3360" cy="1776"/>
          </a:xfrm>
        </p:grpSpPr>
        <p:sp>
          <p:nvSpPr>
            <p:cNvPr id="9218" name="Line 4"/>
            <p:cNvSpPr>
              <a:spLocks noChangeShapeType="1"/>
            </p:cNvSpPr>
            <p:nvPr/>
          </p:nvSpPr>
          <p:spPr bwMode="auto">
            <a:xfrm flipH="1">
              <a:off x="0" y="0"/>
              <a:ext cx="384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19" name="Line 5"/>
            <p:cNvSpPr>
              <a:spLocks noChangeShapeType="1"/>
            </p:cNvSpPr>
            <p:nvPr/>
          </p:nvSpPr>
          <p:spPr bwMode="auto">
            <a:xfrm flipH="1">
              <a:off x="2976" y="0"/>
              <a:ext cx="384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0" name="Line 6"/>
            <p:cNvSpPr>
              <a:spLocks noChangeShapeType="1"/>
            </p:cNvSpPr>
            <p:nvPr/>
          </p:nvSpPr>
          <p:spPr bwMode="auto">
            <a:xfrm flipH="1">
              <a:off x="0" y="1392"/>
              <a:ext cx="384" cy="384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1" name="Line 7"/>
            <p:cNvSpPr>
              <a:spLocks noChangeShapeType="1"/>
            </p:cNvSpPr>
            <p:nvPr/>
          </p:nvSpPr>
          <p:spPr bwMode="auto">
            <a:xfrm flipH="1">
              <a:off x="2976" y="1392"/>
              <a:ext cx="384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2" name="Line 8"/>
            <p:cNvSpPr>
              <a:spLocks noChangeShapeType="1"/>
            </p:cNvSpPr>
            <p:nvPr/>
          </p:nvSpPr>
          <p:spPr bwMode="auto">
            <a:xfrm>
              <a:off x="384" y="0"/>
              <a:ext cx="29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3" name="Line 9"/>
            <p:cNvSpPr>
              <a:spLocks noChangeShapeType="1"/>
            </p:cNvSpPr>
            <p:nvPr/>
          </p:nvSpPr>
          <p:spPr bwMode="auto">
            <a:xfrm>
              <a:off x="384" y="1392"/>
              <a:ext cx="29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4" name="Line 10"/>
            <p:cNvSpPr>
              <a:spLocks noChangeShapeType="1"/>
            </p:cNvSpPr>
            <p:nvPr/>
          </p:nvSpPr>
          <p:spPr bwMode="auto">
            <a:xfrm>
              <a:off x="384" y="0"/>
              <a:ext cx="0" cy="13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5" name="Line 11"/>
            <p:cNvSpPr>
              <a:spLocks noChangeShapeType="1"/>
            </p:cNvSpPr>
            <p:nvPr/>
          </p:nvSpPr>
          <p:spPr bwMode="auto">
            <a:xfrm>
              <a:off x="3360" y="0"/>
              <a:ext cx="0" cy="13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6" name="Line 12"/>
            <p:cNvSpPr>
              <a:spLocks noChangeShapeType="1"/>
            </p:cNvSpPr>
            <p:nvPr/>
          </p:nvSpPr>
          <p:spPr bwMode="auto">
            <a:xfrm>
              <a:off x="2976" y="384"/>
              <a:ext cx="0" cy="13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7" name="Line 13"/>
            <p:cNvSpPr>
              <a:spLocks noChangeShapeType="1"/>
            </p:cNvSpPr>
            <p:nvPr/>
          </p:nvSpPr>
          <p:spPr bwMode="auto">
            <a:xfrm>
              <a:off x="0" y="384"/>
              <a:ext cx="0" cy="13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8" name="Line 14"/>
            <p:cNvSpPr>
              <a:spLocks noChangeShapeType="1"/>
            </p:cNvSpPr>
            <p:nvPr/>
          </p:nvSpPr>
          <p:spPr bwMode="auto">
            <a:xfrm>
              <a:off x="0" y="384"/>
              <a:ext cx="29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9" name="Line 15"/>
            <p:cNvSpPr>
              <a:spLocks noChangeShapeType="1"/>
            </p:cNvSpPr>
            <p:nvPr/>
          </p:nvSpPr>
          <p:spPr bwMode="auto">
            <a:xfrm>
              <a:off x="0" y="1776"/>
              <a:ext cx="29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55" name="Text Box 18"/>
          <p:cNvSpPr txBox="1">
            <a:spLocks noChangeArrowheads="1"/>
          </p:cNvSpPr>
          <p:nvPr/>
        </p:nvSpPr>
        <p:spPr bwMode="auto">
          <a:xfrm>
            <a:off x="1403350" y="4581525"/>
            <a:ext cx="6477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</a:rPr>
              <a:t>三条棱相交的点叫长方体的顶点。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56" name="Freeform 19"/>
          <p:cNvSpPr>
            <a:spLocks noChangeArrowheads="1"/>
          </p:cNvSpPr>
          <p:nvPr/>
        </p:nvSpPr>
        <p:spPr bwMode="auto">
          <a:xfrm>
            <a:off x="1892300" y="1849438"/>
            <a:ext cx="4675188" cy="1587"/>
          </a:xfrm>
          <a:custGeom>
            <a:avLst/>
            <a:gdLst>
              <a:gd name="T0" fmla="*/ 0 w 2945"/>
              <a:gd name="T1" fmla="*/ 0 h 1"/>
              <a:gd name="T2" fmla="*/ 2945 w 2945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945" h="1">
                <a:moveTo>
                  <a:pt x="0" y="0"/>
                </a:moveTo>
                <a:lnTo>
                  <a:pt x="2945" y="0"/>
                </a:lnTo>
              </a:path>
            </a:pathLst>
          </a:cu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7" name="Freeform 20"/>
          <p:cNvSpPr>
            <a:spLocks noChangeArrowheads="1"/>
          </p:cNvSpPr>
          <p:nvPr/>
        </p:nvSpPr>
        <p:spPr bwMode="auto">
          <a:xfrm>
            <a:off x="6627813" y="1866900"/>
            <a:ext cx="1587" cy="2190750"/>
          </a:xfrm>
          <a:custGeom>
            <a:avLst/>
            <a:gdLst>
              <a:gd name="T0" fmla="*/ 0 w 1"/>
              <a:gd name="T1" fmla="*/ 1380 h 1380"/>
              <a:gd name="T2" fmla="*/ 0 w 1"/>
              <a:gd name="T3" fmla="*/ 0 h 13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380">
                <a:moveTo>
                  <a:pt x="0" y="1380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8" name="Freeform 21"/>
          <p:cNvSpPr>
            <a:spLocks noChangeArrowheads="1"/>
          </p:cNvSpPr>
          <p:nvPr/>
        </p:nvSpPr>
        <p:spPr bwMode="auto">
          <a:xfrm>
            <a:off x="6572250" y="1201738"/>
            <a:ext cx="638175" cy="638175"/>
          </a:xfrm>
          <a:custGeom>
            <a:avLst/>
            <a:gdLst>
              <a:gd name="T0" fmla="*/ 402 w 402"/>
              <a:gd name="T1" fmla="*/ 0 h 402"/>
              <a:gd name="T2" fmla="*/ 0 w 402"/>
              <a:gd name="T3" fmla="*/ 402 h 40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02" h="402">
                <a:moveTo>
                  <a:pt x="402" y="0"/>
                </a:moveTo>
                <a:lnTo>
                  <a:pt x="0" y="402"/>
                </a:lnTo>
              </a:path>
            </a:pathLst>
          </a:cu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9" name="Oval 22"/>
          <p:cNvSpPr>
            <a:spLocks noChangeArrowheads="1"/>
          </p:cNvSpPr>
          <p:nvPr/>
        </p:nvSpPr>
        <p:spPr bwMode="auto">
          <a:xfrm>
            <a:off x="6500813" y="1778000"/>
            <a:ext cx="152400" cy="152400"/>
          </a:xfrm>
          <a:prstGeom prst="ellipse">
            <a:avLst/>
          </a:prstGeom>
          <a:solidFill>
            <a:srgbClr val="C1F3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 sz="2400">
              <a:latin typeface="Times New Roman" panose="02020603050405020304" pitchFamily="18" charset="0"/>
            </a:endParaRPr>
          </a:p>
        </p:txBody>
      </p:sp>
      <p:grpSp>
        <p:nvGrpSpPr>
          <p:cNvPr id="10260" name="Group 37"/>
          <p:cNvGrpSpPr/>
          <p:nvPr/>
        </p:nvGrpSpPr>
        <p:grpSpPr bwMode="auto">
          <a:xfrm>
            <a:off x="6334125" y="4581525"/>
            <a:ext cx="1784350" cy="1082675"/>
            <a:chOff x="0" y="0"/>
            <a:chExt cx="1124" cy="682"/>
          </a:xfrm>
        </p:grpSpPr>
        <p:grpSp>
          <p:nvGrpSpPr>
            <p:cNvPr id="9236" name="Group 36"/>
            <p:cNvGrpSpPr/>
            <p:nvPr/>
          </p:nvGrpSpPr>
          <p:grpSpPr bwMode="auto">
            <a:xfrm>
              <a:off x="0" y="0"/>
              <a:ext cx="864" cy="682"/>
              <a:chOff x="0" y="0"/>
              <a:chExt cx="864" cy="682"/>
            </a:xfrm>
          </p:grpSpPr>
          <p:sp>
            <p:nvSpPr>
              <p:cNvPr id="9237" name="Text Box 33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672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32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charset="-122"/>
                  </a:rPr>
                  <a:t>顶点</a:t>
                </a:r>
                <a:endParaRPr lang="zh-CN" altLang="en-US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9238" name="Text Box 34"/>
              <p:cNvSpPr txBox="1">
                <a:spLocks noChangeArrowheads="1"/>
              </p:cNvSpPr>
              <p:nvPr/>
            </p:nvSpPr>
            <p:spPr bwMode="auto">
              <a:xfrm>
                <a:off x="96" y="48"/>
                <a:ext cx="768" cy="6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60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·</a:t>
                </a:r>
                <a:endParaRPr lang="en-US" altLang="zh-CN" sz="6000" b="1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9239" name="Text Box 35"/>
            <p:cNvSpPr txBox="1">
              <a:spLocks noChangeArrowheads="1"/>
            </p:cNvSpPr>
            <p:nvPr/>
          </p:nvSpPr>
          <p:spPr bwMode="auto">
            <a:xfrm>
              <a:off x="356" y="48"/>
              <a:ext cx="768" cy="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60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·</a:t>
              </a:r>
              <a:endParaRPr lang="en-US" altLang="zh-CN" sz="60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pic>
        <p:nvPicPr>
          <p:cNvPr id="9240" name="Picture 47" descr="0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52413" y="4868863"/>
            <a:ext cx="1724026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/>
      <p:bldP spid="10256" grpId="0" animBg="1"/>
      <p:bldP spid="10257" grpId="0" animBg="1"/>
      <p:bldP spid="10258" grpId="0" animBg="1"/>
      <p:bldP spid="1025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3492500" y="3184525"/>
            <a:ext cx="2592388" cy="10795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7" name="AutoShape 3"/>
          <p:cNvSpPr>
            <a:spLocks noChangeArrowheads="1"/>
          </p:cNvSpPr>
          <p:nvPr/>
        </p:nvSpPr>
        <p:spPr bwMode="auto">
          <a:xfrm>
            <a:off x="2627313" y="4294188"/>
            <a:ext cx="3527425" cy="649287"/>
          </a:xfrm>
          <a:prstGeom prst="parallelogram">
            <a:avLst>
              <a:gd name="adj" fmla="val 13911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 rot="-2140975">
            <a:off x="2182813" y="3616325"/>
            <a:ext cx="1741487" cy="900113"/>
          </a:xfrm>
          <a:prstGeom prst="parallelogram">
            <a:avLst>
              <a:gd name="adj" fmla="val 68101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1187450" y="1903413"/>
            <a:ext cx="72739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长方体的每个面是什么形状</a:t>
            </a:r>
            <a:r>
              <a:rPr lang="en-US" altLang="zh-CN" sz="3200" b="1" dirty="0">
                <a:latin typeface="华文中宋" pitchFamily="2" charset="-122"/>
                <a:ea typeface="华文中宋" pitchFamily="2" charset="-122"/>
              </a:rPr>
              <a:t>? </a:t>
            </a:r>
            <a:endParaRPr lang="en-US" altLang="zh-CN" sz="32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2989263" y="1119188"/>
            <a:ext cx="300196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认识长方体</a:t>
            </a:r>
            <a:endParaRPr lang="zh-CN" altLang="en-US" sz="4400" b="1" dirty="0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 rot="-2140975">
            <a:off x="4787900" y="3616325"/>
            <a:ext cx="1741488" cy="900113"/>
          </a:xfrm>
          <a:prstGeom prst="parallelogram">
            <a:avLst>
              <a:gd name="adj" fmla="val 68101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2" name="AutoShape 8"/>
          <p:cNvSpPr>
            <a:spLocks noChangeArrowheads="1"/>
          </p:cNvSpPr>
          <p:nvPr/>
        </p:nvSpPr>
        <p:spPr bwMode="auto">
          <a:xfrm>
            <a:off x="2555875" y="3182938"/>
            <a:ext cx="3527425" cy="649287"/>
          </a:xfrm>
          <a:prstGeom prst="parallelogram">
            <a:avLst>
              <a:gd name="adj" fmla="val 13911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2555875" y="3832225"/>
            <a:ext cx="2663825" cy="10795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827088" y="5805488"/>
            <a:ext cx="38893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latin typeface="华文中宋" pitchFamily="2" charset="-122"/>
                <a:ea typeface="华文中宋" pitchFamily="2" charset="-122"/>
              </a:rPr>
              <a:t>哪些面完全相同</a:t>
            </a:r>
            <a:r>
              <a:rPr lang="en-US" altLang="zh-CN" sz="3200" b="1">
                <a:latin typeface="华文中宋" pitchFamily="2" charset="-122"/>
                <a:ea typeface="华文中宋" pitchFamily="2" charset="-122"/>
              </a:rPr>
              <a:t>? </a:t>
            </a:r>
            <a:endParaRPr lang="en-US" altLang="zh-CN" sz="3200" b="1">
              <a:latin typeface="华文中宋" pitchFamily="2" charset="-122"/>
              <a:ea typeface="华文中宋" pitchFamily="2" charset="-122"/>
            </a:endParaRPr>
          </a:p>
        </p:txBody>
      </p:sp>
      <p:grpSp>
        <p:nvGrpSpPr>
          <p:cNvPr id="10250" name="Group 13"/>
          <p:cNvGrpSpPr/>
          <p:nvPr/>
        </p:nvGrpSpPr>
        <p:grpSpPr bwMode="auto">
          <a:xfrm>
            <a:off x="3092450" y="128588"/>
            <a:ext cx="2730500" cy="1371600"/>
            <a:chOff x="0" y="0"/>
            <a:chExt cx="1720" cy="864"/>
          </a:xfrm>
        </p:grpSpPr>
        <p:pic>
          <p:nvPicPr>
            <p:cNvPr id="10251" name="Picture 11" descr="模板图片副本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0" y="0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2" name="Rectangle 2"/>
            <p:cNvSpPr>
              <a:spLocks noChangeArrowheads="1"/>
            </p:cNvSpPr>
            <p:nvPr/>
          </p:nvSpPr>
          <p:spPr bwMode="auto">
            <a:xfrm>
              <a:off x="0" y="112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汉仪粗黑简" pitchFamily="1" charset="-122"/>
                  <a:ea typeface="黑体" panose="02010609060101010101" charset="-122"/>
                </a:rPr>
                <a:t>运用新知</a:t>
              </a:r>
              <a:endParaRPr lang="zh-CN" altLang="en-US" sz="4000" b="1" dirty="0">
                <a:solidFill>
                  <a:schemeClr val="bg1"/>
                </a:solidFill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15626E-6 L 0.00399 -0.099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-34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55062E-6 L -0.09062 0.1712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0" y="86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57189E-6 L 0.10261 0.1324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6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46556E-6 L -0.07013 -0.00254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0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94036E-6 L 0.04323 -0.060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" y="-15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70643E-6 L -0.00382 0.0742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 animBg="1"/>
      <p:bldP spid="11268" grpId="0" animBg="1"/>
      <p:bldP spid="11271" grpId="0" animBg="1"/>
      <p:bldP spid="11272" grpId="0" animBg="1"/>
      <p:bldP spid="11273" grpId="0" animBg="1"/>
      <p:bldP spid="112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ChangeArrowheads="1"/>
          </p:cNvSpPr>
          <p:nvPr/>
        </p:nvSpPr>
        <p:spPr bwMode="auto">
          <a:xfrm>
            <a:off x="611188" y="1052513"/>
            <a:ext cx="38893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200" b="1">
                <a:latin typeface="华文中宋" pitchFamily="2" charset="-122"/>
                <a:ea typeface="华文中宋" pitchFamily="2" charset="-122"/>
              </a:rPr>
              <a:t> </a:t>
            </a:r>
            <a:endParaRPr lang="en-US" altLang="zh-CN" sz="3200" b="1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1266" name="Text Box 3"/>
          <p:cNvSpPr txBox="1">
            <a:spLocks noChangeArrowheads="1"/>
          </p:cNvSpPr>
          <p:nvPr/>
        </p:nvSpPr>
        <p:spPr bwMode="auto">
          <a:xfrm>
            <a:off x="3070225" y="304800"/>
            <a:ext cx="300196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认识长方体</a:t>
            </a:r>
            <a:endParaRPr lang="zh-CN" altLang="en-US" sz="4400" b="1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1267" name="AutoShape 4"/>
          <p:cNvSpPr>
            <a:spLocks noChangeArrowheads="1"/>
          </p:cNvSpPr>
          <p:nvPr/>
        </p:nvSpPr>
        <p:spPr bwMode="auto">
          <a:xfrm>
            <a:off x="2555875" y="3429000"/>
            <a:ext cx="3527425" cy="649288"/>
          </a:xfrm>
          <a:prstGeom prst="parallelogram">
            <a:avLst>
              <a:gd name="adj" fmla="val 139114"/>
            </a:avLst>
          </a:prstGeom>
          <a:solidFill>
            <a:schemeClr val="accent1"/>
          </a:solidFill>
          <a:ln w="25400">
            <a:solidFill>
              <a:schemeClr val="accent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2555875" y="2349500"/>
            <a:ext cx="3527425" cy="649288"/>
          </a:xfrm>
          <a:prstGeom prst="parallelogram">
            <a:avLst>
              <a:gd name="adj" fmla="val 139114"/>
            </a:avLst>
          </a:prstGeom>
          <a:solidFill>
            <a:schemeClr val="accent1"/>
          </a:solidFill>
          <a:ln w="25400">
            <a:solidFill>
              <a:schemeClr val="accent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1269" name="Group 6"/>
          <p:cNvGrpSpPr/>
          <p:nvPr/>
        </p:nvGrpSpPr>
        <p:grpSpPr bwMode="auto">
          <a:xfrm>
            <a:off x="2484438" y="2276475"/>
            <a:ext cx="3671887" cy="1900238"/>
            <a:chOff x="0" y="0"/>
            <a:chExt cx="2313" cy="1197"/>
          </a:xfrm>
        </p:grpSpPr>
        <p:sp>
          <p:nvSpPr>
            <p:cNvPr id="11270" name="Line 7"/>
            <p:cNvSpPr>
              <a:spLocks noChangeShapeType="1"/>
            </p:cNvSpPr>
            <p:nvPr/>
          </p:nvSpPr>
          <p:spPr bwMode="auto">
            <a:xfrm>
              <a:off x="589" y="46"/>
              <a:ext cx="0" cy="680"/>
            </a:xfrm>
            <a:prstGeom prst="line">
              <a:avLst/>
            </a:prstGeom>
            <a:noFill/>
            <a:ln w="63500">
              <a:solidFill>
                <a:srgbClr val="00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1" name="Line 8"/>
            <p:cNvSpPr>
              <a:spLocks noChangeShapeType="1"/>
            </p:cNvSpPr>
            <p:nvPr/>
          </p:nvSpPr>
          <p:spPr bwMode="auto">
            <a:xfrm>
              <a:off x="45" y="454"/>
              <a:ext cx="1678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2" name="Line 9"/>
            <p:cNvSpPr>
              <a:spLocks noChangeShapeType="1"/>
            </p:cNvSpPr>
            <p:nvPr/>
          </p:nvSpPr>
          <p:spPr bwMode="auto">
            <a:xfrm>
              <a:off x="45" y="454"/>
              <a:ext cx="0" cy="680"/>
            </a:xfrm>
            <a:prstGeom prst="line">
              <a:avLst/>
            </a:prstGeom>
            <a:noFill/>
            <a:ln w="63500">
              <a:solidFill>
                <a:srgbClr val="00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3" name="Line 10"/>
            <p:cNvSpPr>
              <a:spLocks noChangeShapeType="1"/>
            </p:cNvSpPr>
            <p:nvPr/>
          </p:nvSpPr>
          <p:spPr bwMode="auto">
            <a:xfrm flipH="1">
              <a:off x="45" y="46"/>
              <a:ext cx="544" cy="408"/>
            </a:xfrm>
            <a:prstGeom prst="line">
              <a:avLst/>
            </a:prstGeom>
            <a:noFill/>
            <a:ln w="63500">
              <a:solidFill>
                <a:srgbClr val="00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4" name="Line 11"/>
            <p:cNvSpPr>
              <a:spLocks noChangeShapeType="1"/>
            </p:cNvSpPr>
            <p:nvPr/>
          </p:nvSpPr>
          <p:spPr bwMode="auto">
            <a:xfrm>
              <a:off x="589" y="46"/>
              <a:ext cx="1678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5" name="Line 12"/>
            <p:cNvSpPr>
              <a:spLocks noChangeShapeType="1"/>
            </p:cNvSpPr>
            <p:nvPr/>
          </p:nvSpPr>
          <p:spPr bwMode="auto">
            <a:xfrm>
              <a:off x="45" y="1134"/>
              <a:ext cx="1678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6" name="Line 13"/>
            <p:cNvSpPr>
              <a:spLocks noChangeShapeType="1"/>
            </p:cNvSpPr>
            <p:nvPr/>
          </p:nvSpPr>
          <p:spPr bwMode="auto">
            <a:xfrm flipH="1">
              <a:off x="1724" y="46"/>
              <a:ext cx="544" cy="408"/>
            </a:xfrm>
            <a:prstGeom prst="line">
              <a:avLst/>
            </a:prstGeom>
            <a:noFill/>
            <a:ln w="63500">
              <a:solidFill>
                <a:srgbClr val="00CC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7" name="Line 14"/>
            <p:cNvSpPr>
              <a:spLocks noChangeShapeType="1"/>
            </p:cNvSpPr>
            <p:nvPr/>
          </p:nvSpPr>
          <p:spPr bwMode="auto">
            <a:xfrm flipH="1">
              <a:off x="45" y="726"/>
              <a:ext cx="544" cy="408"/>
            </a:xfrm>
            <a:prstGeom prst="line">
              <a:avLst/>
            </a:prstGeom>
            <a:noFill/>
            <a:ln w="63500">
              <a:solidFill>
                <a:srgbClr val="00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8" name="Line 15"/>
            <p:cNvSpPr>
              <a:spLocks noChangeShapeType="1"/>
            </p:cNvSpPr>
            <p:nvPr/>
          </p:nvSpPr>
          <p:spPr bwMode="auto">
            <a:xfrm flipH="1">
              <a:off x="1724" y="726"/>
              <a:ext cx="544" cy="408"/>
            </a:xfrm>
            <a:prstGeom prst="line">
              <a:avLst/>
            </a:prstGeom>
            <a:noFill/>
            <a:ln w="63500">
              <a:solidFill>
                <a:srgbClr val="00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9" name="Line 16"/>
            <p:cNvSpPr>
              <a:spLocks noChangeShapeType="1"/>
            </p:cNvSpPr>
            <p:nvPr/>
          </p:nvSpPr>
          <p:spPr bwMode="auto">
            <a:xfrm>
              <a:off x="2268" y="46"/>
              <a:ext cx="0" cy="680"/>
            </a:xfrm>
            <a:prstGeom prst="line">
              <a:avLst/>
            </a:prstGeom>
            <a:noFill/>
            <a:ln w="63500">
              <a:solidFill>
                <a:srgbClr val="00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0" name="Line 17"/>
            <p:cNvSpPr>
              <a:spLocks noChangeShapeType="1"/>
            </p:cNvSpPr>
            <p:nvPr/>
          </p:nvSpPr>
          <p:spPr bwMode="auto">
            <a:xfrm>
              <a:off x="1723" y="454"/>
              <a:ext cx="0" cy="680"/>
            </a:xfrm>
            <a:prstGeom prst="line">
              <a:avLst/>
            </a:prstGeom>
            <a:noFill/>
            <a:ln w="63500">
              <a:solidFill>
                <a:srgbClr val="00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1" name="Line 18"/>
            <p:cNvSpPr>
              <a:spLocks noChangeShapeType="1"/>
            </p:cNvSpPr>
            <p:nvPr/>
          </p:nvSpPr>
          <p:spPr bwMode="auto">
            <a:xfrm>
              <a:off x="590" y="726"/>
              <a:ext cx="1678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2" name="Oval 19"/>
            <p:cNvSpPr>
              <a:spLocks noChangeArrowheads="1"/>
            </p:cNvSpPr>
            <p:nvPr/>
          </p:nvSpPr>
          <p:spPr bwMode="auto">
            <a:xfrm>
              <a:off x="1678" y="1072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83" name="Oval 20"/>
            <p:cNvSpPr>
              <a:spLocks noChangeArrowheads="1"/>
            </p:cNvSpPr>
            <p:nvPr/>
          </p:nvSpPr>
          <p:spPr bwMode="auto">
            <a:xfrm>
              <a:off x="2222" y="681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84" name="Oval 21"/>
            <p:cNvSpPr>
              <a:spLocks noChangeArrowheads="1"/>
            </p:cNvSpPr>
            <p:nvPr/>
          </p:nvSpPr>
          <p:spPr bwMode="auto">
            <a:xfrm>
              <a:off x="2222" y="0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4000" b="1">
                <a:latin typeface="Times New Roman" panose="02020603050405020304" pitchFamily="18" charset="0"/>
              </a:endParaRPr>
            </a:p>
          </p:txBody>
        </p:sp>
        <p:sp>
          <p:nvSpPr>
            <p:cNvPr id="11285" name="Oval 22"/>
            <p:cNvSpPr>
              <a:spLocks noChangeArrowheads="1"/>
            </p:cNvSpPr>
            <p:nvPr/>
          </p:nvSpPr>
          <p:spPr bwMode="auto">
            <a:xfrm>
              <a:off x="544" y="0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86" name="Oval 23"/>
            <p:cNvSpPr>
              <a:spLocks noChangeArrowheads="1"/>
            </p:cNvSpPr>
            <p:nvPr/>
          </p:nvSpPr>
          <p:spPr bwMode="auto">
            <a:xfrm>
              <a:off x="544" y="663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87" name="Oval 24"/>
            <p:cNvSpPr>
              <a:spLocks noChangeArrowheads="1"/>
            </p:cNvSpPr>
            <p:nvPr/>
          </p:nvSpPr>
          <p:spPr bwMode="auto">
            <a:xfrm>
              <a:off x="0" y="1089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88" name="Oval 25"/>
            <p:cNvSpPr>
              <a:spLocks noChangeArrowheads="1"/>
            </p:cNvSpPr>
            <p:nvPr/>
          </p:nvSpPr>
          <p:spPr bwMode="auto">
            <a:xfrm>
              <a:off x="0" y="391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89" name="Oval 26"/>
            <p:cNvSpPr>
              <a:spLocks noChangeArrowheads="1"/>
            </p:cNvSpPr>
            <p:nvPr/>
          </p:nvSpPr>
          <p:spPr bwMode="auto">
            <a:xfrm>
              <a:off x="1678" y="391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1290" name="Rectangle 27"/>
          <p:cNvSpPr>
            <a:spLocks noChangeArrowheads="1"/>
          </p:cNvSpPr>
          <p:nvPr/>
        </p:nvSpPr>
        <p:spPr bwMode="auto">
          <a:xfrm>
            <a:off x="1600200" y="4646613"/>
            <a:ext cx="2663825" cy="10795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6" name="Rectangle 28"/>
          <p:cNvSpPr>
            <a:spLocks noChangeArrowheads="1"/>
          </p:cNvSpPr>
          <p:nvPr/>
        </p:nvSpPr>
        <p:spPr bwMode="auto">
          <a:xfrm>
            <a:off x="663575" y="5284788"/>
            <a:ext cx="2663825" cy="10795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1292" name="Group 29"/>
          <p:cNvGrpSpPr/>
          <p:nvPr/>
        </p:nvGrpSpPr>
        <p:grpSpPr bwMode="auto">
          <a:xfrm>
            <a:off x="612775" y="4552950"/>
            <a:ext cx="3671888" cy="1900238"/>
            <a:chOff x="0" y="0"/>
            <a:chExt cx="2313" cy="1197"/>
          </a:xfrm>
        </p:grpSpPr>
        <p:sp>
          <p:nvSpPr>
            <p:cNvPr id="11293" name="Line 30"/>
            <p:cNvSpPr>
              <a:spLocks noChangeShapeType="1"/>
            </p:cNvSpPr>
            <p:nvPr/>
          </p:nvSpPr>
          <p:spPr bwMode="auto">
            <a:xfrm>
              <a:off x="589" y="46"/>
              <a:ext cx="0" cy="680"/>
            </a:xfrm>
            <a:prstGeom prst="line">
              <a:avLst/>
            </a:prstGeom>
            <a:noFill/>
            <a:ln w="63500">
              <a:solidFill>
                <a:srgbClr val="00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4" name="Line 31"/>
            <p:cNvSpPr>
              <a:spLocks noChangeShapeType="1"/>
            </p:cNvSpPr>
            <p:nvPr/>
          </p:nvSpPr>
          <p:spPr bwMode="auto">
            <a:xfrm>
              <a:off x="45" y="454"/>
              <a:ext cx="1678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5" name="Line 32"/>
            <p:cNvSpPr>
              <a:spLocks noChangeShapeType="1"/>
            </p:cNvSpPr>
            <p:nvPr/>
          </p:nvSpPr>
          <p:spPr bwMode="auto">
            <a:xfrm>
              <a:off x="45" y="454"/>
              <a:ext cx="0" cy="680"/>
            </a:xfrm>
            <a:prstGeom prst="line">
              <a:avLst/>
            </a:prstGeom>
            <a:noFill/>
            <a:ln w="63500">
              <a:solidFill>
                <a:srgbClr val="00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6" name="Line 33"/>
            <p:cNvSpPr>
              <a:spLocks noChangeShapeType="1"/>
            </p:cNvSpPr>
            <p:nvPr/>
          </p:nvSpPr>
          <p:spPr bwMode="auto">
            <a:xfrm flipH="1">
              <a:off x="45" y="46"/>
              <a:ext cx="544" cy="408"/>
            </a:xfrm>
            <a:prstGeom prst="line">
              <a:avLst/>
            </a:prstGeom>
            <a:noFill/>
            <a:ln w="63500">
              <a:solidFill>
                <a:srgbClr val="00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7" name="Line 34"/>
            <p:cNvSpPr>
              <a:spLocks noChangeShapeType="1"/>
            </p:cNvSpPr>
            <p:nvPr/>
          </p:nvSpPr>
          <p:spPr bwMode="auto">
            <a:xfrm>
              <a:off x="589" y="46"/>
              <a:ext cx="1678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8" name="Line 35"/>
            <p:cNvSpPr>
              <a:spLocks noChangeShapeType="1"/>
            </p:cNvSpPr>
            <p:nvPr/>
          </p:nvSpPr>
          <p:spPr bwMode="auto">
            <a:xfrm>
              <a:off x="45" y="1134"/>
              <a:ext cx="1678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9" name="Line 36"/>
            <p:cNvSpPr>
              <a:spLocks noChangeShapeType="1"/>
            </p:cNvSpPr>
            <p:nvPr/>
          </p:nvSpPr>
          <p:spPr bwMode="auto">
            <a:xfrm flipH="1">
              <a:off x="1724" y="46"/>
              <a:ext cx="544" cy="408"/>
            </a:xfrm>
            <a:prstGeom prst="line">
              <a:avLst/>
            </a:prstGeom>
            <a:noFill/>
            <a:ln w="63500">
              <a:solidFill>
                <a:srgbClr val="00CC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0" name="Line 37"/>
            <p:cNvSpPr>
              <a:spLocks noChangeShapeType="1"/>
            </p:cNvSpPr>
            <p:nvPr/>
          </p:nvSpPr>
          <p:spPr bwMode="auto">
            <a:xfrm flipH="1">
              <a:off x="45" y="726"/>
              <a:ext cx="544" cy="408"/>
            </a:xfrm>
            <a:prstGeom prst="line">
              <a:avLst/>
            </a:prstGeom>
            <a:noFill/>
            <a:ln w="63500">
              <a:solidFill>
                <a:srgbClr val="00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1" name="Line 38"/>
            <p:cNvSpPr>
              <a:spLocks noChangeShapeType="1"/>
            </p:cNvSpPr>
            <p:nvPr/>
          </p:nvSpPr>
          <p:spPr bwMode="auto">
            <a:xfrm flipH="1">
              <a:off x="1724" y="726"/>
              <a:ext cx="544" cy="408"/>
            </a:xfrm>
            <a:prstGeom prst="line">
              <a:avLst/>
            </a:prstGeom>
            <a:noFill/>
            <a:ln w="63500">
              <a:solidFill>
                <a:srgbClr val="00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2" name="Line 39"/>
            <p:cNvSpPr>
              <a:spLocks noChangeShapeType="1"/>
            </p:cNvSpPr>
            <p:nvPr/>
          </p:nvSpPr>
          <p:spPr bwMode="auto">
            <a:xfrm>
              <a:off x="2268" y="46"/>
              <a:ext cx="0" cy="680"/>
            </a:xfrm>
            <a:prstGeom prst="line">
              <a:avLst/>
            </a:prstGeom>
            <a:noFill/>
            <a:ln w="63500">
              <a:solidFill>
                <a:srgbClr val="00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3" name="Line 40"/>
            <p:cNvSpPr>
              <a:spLocks noChangeShapeType="1"/>
            </p:cNvSpPr>
            <p:nvPr/>
          </p:nvSpPr>
          <p:spPr bwMode="auto">
            <a:xfrm>
              <a:off x="1723" y="454"/>
              <a:ext cx="0" cy="680"/>
            </a:xfrm>
            <a:prstGeom prst="line">
              <a:avLst/>
            </a:prstGeom>
            <a:noFill/>
            <a:ln w="63500">
              <a:solidFill>
                <a:srgbClr val="00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4" name="Line 41"/>
            <p:cNvSpPr>
              <a:spLocks noChangeShapeType="1"/>
            </p:cNvSpPr>
            <p:nvPr/>
          </p:nvSpPr>
          <p:spPr bwMode="auto">
            <a:xfrm>
              <a:off x="590" y="726"/>
              <a:ext cx="1678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5" name="Oval 42"/>
            <p:cNvSpPr>
              <a:spLocks noChangeArrowheads="1"/>
            </p:cNvSpPr>
            <p:nvPr/>
          </p:nvSpPr>
          <p:spPr bwMode="auto">
            <a:xfrm>
              <a:off x="1678" y="1072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06" name="Oval 43"/>
            <p:cNvSpPr>
              <a:spLocks noChangeArrowheads="1"/>
            </p:cNvSpPr>
            <p:nvPr/>
          </p:nvSpPr>
          <p:spPr bwMode="auto">
            <a:xfrm>
              <a:off x="2222" y="681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07" name="Oval 44"/>
            <p:cNvSpPr>
              <a:spLocks noChangeArrowheads="1"/>
            </p:cNvSpPr>
            <p:nvPr/>
          </p:nvSpPr>
          <p:spPr bwMode="auto">
            <a:xfrm>
              <a:off x="2222" y="0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4000" b="1">
                <a:latin typeface="Times New Roman" panose="02020603050405020304" pitchFamily="18" charset="0"/>
              </a:endParaRPr>
            </a:p>
          </p:txBody>
        </p:sp>
        <p:sp>
          <p:nvSpPr>
            <p:cNvPr id="11308" name="Oval 45"/>
            <p:cNvSpPr>
              <a:spLocks noChangeArrowheads="1"/>
            </p:cNvSpPr>
            <p:nvPr/>
          </p:nvSpPr>
          <p:spPr bwMode="auto">
            <a:xfrm>
              <a:off x="544" y="0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09" name="Oval 46"/>
            <p:cNvSpPr>
              <a:spLocks noChangeArrowheads="1"/>
            </p:cNvSpPr>
            <p:nvPr/>
          </p:nvSpPr>
          <p:spPr bwMode="auto">
            <a:xfrm>
              <a:off x="544" y="663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10" name="Oval 47"/>
            <p:cNvSpPr>
              <a:spLocks noChangeArrowheads="1"/>
            </p:cNvSpPr>
            <p:nvPr/>
          </p:nvSpPr>
          <p:spPr bwMode="auto">
            <a:xfrm>
              <a:off x="0" y="1089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11" name="Oval 48"/>
            <p:cNvSpPr>
              <a:spLocks noChangeArrowheads="1"/>
            </p:cNvSpPr>
            <p:nvPr/>
          </p:nvSpPr>
          <p:spPr bwMode="auto">
            <a:xfrm>
              <a:off x="0" y="391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12" name="Oval 49"/>
            <p:cNvSpPr>
              <a:spLocks noChangeArrowheads="1"/>
            </p:cNvSpPr>
            <p:nvPr/>
          </p:nvSpPr>
          <p:spPr bwMode="auto">
            <a:xfrm>
              <a:off x="1678" y="391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1313" name="AutoShape 50"/>
          <p:cNvSpPr>
            <a:spLocks noChangeArrowheads="1"/>
          </p:cNvSpPr>
          <p:nvPr/>
        </p:nvSpPr>
        <p:spPr bwMode="auto">
          <a:xfrm rot="-2140975">
            <a:off x="4859338" y="5086350"/>
            <a:ext cx="1741487" cy="900113"/>
          </a:xfrm>
          <a:prstGeom prst="parallelogram">
            <a:avLst>
              <a:gd name="adj" fmla="val 68101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39" name="AutoShape 51"/>
          <p:cNvSpPr>
            <a:spLocks noChangeArrowheads="1"/>
          </p:cNvSpPr>
          <p:nvPr/>
        </p:nvSpPr>
        <p:spPr bwMode="auto">
          <a:xfrm rot="-2140975">
            <a:off x="7481888" y="5086350"/>
            <a:ext cx="1741487" cy="900113"/>
          </a:xfrm>
          <a:prstGeom prst="parallelogram">
            <a:avLst>
              <a:gd name="adj" fmla="val 68101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1315" name="Group 52"/>
          <p:cNvGrpSpPr/>
          <p:nvPr/>
        </p:nvGrpSpPr>
        <p:grpSpPr bwMode="auto">
          <a:xfrm>
            <a:off x="5199063" y="4581525"/>
            <a:ext cx="3671887" cy="1900238"/>
            <a:chOff x="0" y="0"/>
            <a:chExt cx="2313" cy="1197"/>
          </a:xfrm>
        </p:grpSpPr>
        <p:sp>
          <p:nvSpPr>
            <p:cNvPr id="11316" name="Line 53"/>
            <p:cNvSpPr>
              <a:spLocks noChangeShapeType="1"/>
            </p:cNvSpPr>
            <p:nvPr/>
          </p:nvSpPr>
          <p:spPr bwMode="auto">
            <a:xfrm>
              <a:off x="589" y="46"/>
              <a:ext cx="0" cy="680"/>
            </a:xfrm>
            <a:prstGeom prst="line">
              <a:avLst/>
            </a:prstGeom>
            <a:noFill/>
            <a:ln w="63500">
              <a:solidFill>
                <a:srgbClr val="00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7" name="Line 54"/>
            <p:cNvSpPr>
              <a:spLocks noChangeShapeType="1"/>
            </p:cNvSpPr>
            <p:nvPr/>
          </p:nvSpPr>
          <p:spPr bwMode="auto">
            <a:xfrm>
              <a:off x="45" y="454"/>
              <a:ext cx="1678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8" name="Line 55"/>
            <p:cNvSpPr>
              <a:spLocks noChangeShapeType="1"/>
            </p:cNvSpPr>
            <p:nvPr/>
          </p:nvSpPr>
          <p:spPr bwMode="auto">
            <a:xfrm>
              <a:off x="45" y="454"/>
              <a:ext cx="0" cy="680"/>
            </a:xfrm>
            <a:prstGeom prst="line">
              <a:avLst/>
            </a:prstGeom>
            <a:noFill/>
            <a:ln w="63500">
              <a:solidFill>
                <a:srgbClr val="00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9" name="Line 56"/>
            <p:cNvSpPr>
              <a:spLocks noChangeShapeType="1"/>
            </p:cNvSpPr>
            <p:nvPr/>
          </p:nvSpPr>
          <p:spPr bwMode="auto">
            <a:xfrm flipH="1">
              <a:off x="45" y="46"/>
              <a:ext cx="544" cy="408"/>
            </a:xfrm>
            <a:prstGeom prst="line">
              <a:avLst/>
            </a:prstGeom>
            <a:noFill/>
            <a:ln w="63500">
              <a:solidFill>
                <a:srgbClr val="00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0" name="Line 57"/>
            <p:cNvSpPr>
              <a:spLocks noChangeShapeType="1"/>
            </p:cNvSpPr>
            <p:nvPr/>
          </p:nvSpPr>
          <p:spPr bwMode="auto">
            <a:xfrm>
              <a:off x="589" y="46"/>
              <a:ext cx="1678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1" name="Line 58"/>
            <p:cNvSpPr>
              <a:spLocks noChangeShapeType="1"/>
            </p:cNvSpPr>
            <p:nvPr/>
          </p:nvSpPr>
          <p:spPr bwMode="auto">
            <a:xfrm>
              <a:off x="45" y="1134"/>
              <a:ext cx="1678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2" name="Line 59"/>
            <p:cNvSpPr>
              <a:spLocks noChangeShapeType="1"/>
            </p:cNvSpPr>
            <p:nvPr/>
          </p:nvSpPr>
          <p:spPr bwMode="auto">
            <a:xfrm flipH="1">
              <a:off x="1724" y="46"/>
              <a:ext cx="544" cy="408"/>
            </a:xfrm>
            <a:prstGeom prst="line">
              <a:avLst/>
            </a:prstGeom>
            <a:noFill/>
            <a:ln w="63500">
              <a:solidFill>
                <a:srgbClr val="00CC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3" name="Line 60"/>
            <p:cNvSpPr>
              <a:spLocks noChangeShapeType="1"/>
            </p:cNvSpPr>
            <p:nvPr/>
          </p:nvSpPr>
          <p:spPr bwMode="auto">
            <a:xfrm flipH="1">
              <a:off x="45" y="726"/>
              <a:ext cx="544" cy="408"/>
            </a:xfrm>
            <a:prstGeom prst="line">
              <a:avLst/>
            </a:prstGeom>
            <a:noFill/>
            <a:ln w="63500">
              <a:solidFill>
                <a:srgbClr val="00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4" name="Line 61"/>
            <p:cNvSpPr>
              <a:spLocks noChangeShapeType="1"/>
            </p:cNvSpPr>
            <p:nvPr/>
          </p:nvSpPr>
          <p:spPr bwMode="auto">
            <a:xfrm flipH="1">
              <a:off x="1724" y="726"/>
              <a:ext cx="544" cy="408"/>
            </a:xfrm>
            <a:prstGeom prst="line">
              <a:avLst/>
            </a:prstGeom>
            <a:noFill/>
            <a:ln w="63500">
              <a:solidFill>
                <a:srgbClr val="00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5" name="Line 62"/>
            <p:cNvSpPr>
              <a:spLocks noChangeShapeType="1"/>
            </p:cNvSpPr>
            <p:nvPr/>
          </p:nvSpPr>
          <p:spPr bwMode="auto">
            <a:xfrm>
              <a:off x="2268" y="46"/>
              <a:ext cx="0" cy="680"/>
            </a:xfrm>
            <a:prstGeom prst="line">
              <a:avLst/>
            </a:prstGeom>
            <a:noFill/>
            <a:ln w="63500">
              <a:solidFill>
                <a:srgbClr val="00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6" name="Line 63"/>
            <p:cNvSpPr>
              <a:spLocks noChangeShapeType="1"/>
            </p:cNvSpPr>
            <p:nvPr/>
          </p:nvSpPr>
          <p:spPr bwMode="auto">
            <a:xfrm>
              <a:off x="1723" y="454"/>
              <a:ext cx="0" cy="680"/>
            </a:xfrm>
            <a:prstGeom prst="line">
              <a:avLst/>
            </a:prstGeom>
            <a:noFill/>
            <a:ln w="63500">
              <a:solidFill>
                <a:srgbClr val="00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7" name="Line 64"/>
            <p:cNvSpPr>
              <a:spLocks noChangeShapeType="1"/>
            </p:cNvSpPr>
            <p:nvPr/>
          </p:nvSpPr>
          <p:spPr bwMode="auto">
            <a:xfrm>
              <a:off x="590" y="726"/>
              <a:ext cx="1678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8" name="Oval 65"/>
            <p:cNvSpPr>
              <a:spLocks noChangeArrowheads="1"/>
            </p:cNvSpPr>
            <p:nvPr/>
          </p:nvSpPr>
          <p:spPr bwMode="auto">
            <a:xfrm>
              <a:off x="1678" y="1072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29" name="Oval 66"/>
            <p:cNvSpPr>
              <a:spLocks noChangeArrowheads="1"/>
            </p:cNvSpPr>
            <p:nvPr/>
          </p:nvSpPr>
          <p:spPr bwMode="auto">
            <a:xfrm>
              <a:off x="2222" y="681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30" name="Oval 67"/>
            <p:cNvSpPr>
              <a:spLocks noChangeArrowheads="1"/>
            </p:cNvSpPr>
            <p:nvPr/>
          </p:nvSpPr>
          <p:spPr bwMode="auto">
            <a:xfrm>
              <a:off x="2222" y="0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4000" b="1">
                <a:latin typeface="Times New Roman" panose="02020603050405020304" pitchFamily="18" charset="0"/>
              </a:endParaRPr>
            </a:p>
          </p:txBody>
        </p:sp>
        <p:sp>
          <p:nvSpPr>
            <p:cNvPr id="11331" name="Oval 68"/>
            <p:cNvSpPr>
              <a:spLocks noChangeArrowheads="1"/>
            </p:cNvSpPr>
            <p:nvPr/>
          </p:nvSpPr>
          <p:spPr bwMode="auto">
            <a:xfrm>
              <a:off x="544" y="0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32" name="Oval 69"/>
            <p:cNvSpPr>
              <a:spLocks noChangeArrowheads="1"/>
            </p:cNvSpPr>
            <p:nvPr/>
          </p:nvSpPr>
          <p:spPr bwMode="auto">
            <a:xfrm>
              <a:off x="544" y="663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33" name="Oval 70"/>
            <p:cNvSpPr>
              <a:spLocks noChangeArrowheads="1"/>
            </p:cNvSpPr>
            <p:nvPr/>
          </p:nvSpPr>
          <p:spPr bwMode="auto">
            <a:xfrm>
              <a:off x="0" y="1089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34" name="Oval 71"/>
            <p:cNvSpPr>
              <a:spLocks noChangeArrowheads="1"/>
            </p:cNvSpPr>
            <p:nvPr/>
          </p:nvSpPr>
          <p:spPr bwMode="auto">
            <a:xfrm>
              <a:off x="0" y="391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35" name="Oval 72"/>
            <p:cNvSpPr>
              <a:spLocks noChangeArrowheads="1"/>
            </p:cNvSpPr>
            <p:nvPr/>
          </p:nvSpPr>
          <p:spPr bwMode="auto">
            <a:xfrm>
              <a:off x="1678" y="391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361" name="Rectangle 73"/>
          <p:cNvSpPr>
            <a:spLocks noChangeArrowheads="1"/>
          </p:cNvSpPr>
          <p:nvPr/>
        </p:nvSpPr>
        <p:spPr bwMode="auto">
          <a:xfrm>
            <a:off x="468313" y="4271963"/>
            <a:ext cx="4248150" cy="2565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62" name="Rectangle 74"/>
          <p:cNvSpPr>
            <a:spLocks noChangeArrowheads="1"/>
          </p:cNvSpPr>
          <p:nvPr/>
        </p:nvSpPr>
        <p:spPr bwMode="auto">
          <a:xfrm>
            <a:off x="4716463" y="4221163"/>
            <a:ext cx="4248150" cy="2565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63" name="Rectangle 75"/>
          <p:cNvSpPr>
            <a:spLocks noChangeArrowheads="1"/>
          </p:cNvSpPr>
          <p:nvPr/>
        </p:nvSpPr>
        <p:spPr bwMode="auto">
          <a:xfrm>
            <a:off x="2771775" y="1125538"/>
            <a:ext cx="38893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相对的面完全相同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 </a:t>
            </a:r>
            <a:endParaRPr lang="en-US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15626E-6 L -0.00382 0.151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2000"/>
                                        <p:tgtEl>
                                          <p:spTgt spid="12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/>
                                        <p:tgtEl>
                                          <p:spTgt spid="12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6" presetClass="path" presetSubtype="0" accel="50000" decel="5000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55062E-6 L 0.09844 -0.0908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00" y="-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2000"/>
                                        <p:tgtEl>
                                          <p:spTgt spid="12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/>
                                        <p:tgtEl>
                                          <p:spTgt spid="12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35" presetClass="path" presetSubtype="0" accel="50000" decel="5000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1.46556E-6 L -0.2842 -0.0025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3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  <p:bldP spid="12316" grpId="0" animBg="1"/>
      <p:bldP spid="12339" grpId="0" animBg="1"/>
      <p:bldP spid="12361" grpId="0" animBg="1"/>
      <p:bldP spid="12362" grpId="0" animBg="1"/>
      <p:bldP spid="1236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Group 3"/>
          <p:cNvGrpSpPr/>
          <p:nvPr/>
        </p:nvGrpSpPr>
        <p:grpSpPr bwMode="auto">
          <a:xfrm>
            <a:off x="2484438" y="2762250"/>
            <a:ext cx="3671887" cy="1900238"/>
            <a:chOff x="0" y="0"/>
            <a:chExt cx="2313" cy="1197"/>
          </a:xfrm>
        </p:grpSpPr>
        <p:sp>
          <p:nvSpPr>
            <p:cNvPr id="12290" name="Line 4"/>
            <p:cNvSpPr>
              <a:spLocks noChangeShapeType="1"/>
            </p:cNvSpPr>
            <p:nvPr/>
          </p:nvSpPr>
          <p:spPr bwMode="auto">
            <a:xfrm>
              <a:off x="589" y="46"/>
              <a:ext cx="0" cy="680"/>
            </a:xfrm>
            <a:prstGeom prst="line">
              <a:avLst/>
            </a:prstGeom>
            <a:noFill/>
            <a:ln w="63500">
              <a:solidFill>
                <a:srgbClr val="00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1" name="Line 5"/>
            <p:cNvSpPr>
              <a:spLocks noChangeShapeType="1"/>
            </p:cNvSpPr>
            <p:nvPr/>
          </p:nvSpPr>
          <p:spPr bwMode="auto">
            <a:xfrm>
              <a:off x="45" y="454"/>
              <a:ext cx="1678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2" name="Line 6"/>
            <p:cNvSpPr>
              <a:spLocks noChangeShapeType="1"/>
            </p:cNvSpPr>
            <p:nvPr/>
          </p:nvSpPr>
          <p:spPr bwMode="auto">
            <a:xfrm>
              <a:off x="45" y="454"/>
              <a:ext cx="0" cy="680"/>
            </a:xfrm>
            <a:prstGeom prst="line">
              <a:avLst/>
            </a:prstGeom>
            <a:noFill/>
            <a:ln w="63500">
              <a:solidFill>
                <a:srgbClr val="00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3" name="Line 7"/>
            <p:cNvSpPr>
              <a:spLocks noChangeShapeType="1"/>
            </p:cNvSpPr>
            <p:nvPr/>
          </p:nvSpPr>
          <p:spPr bwMode="auto">
            <a:xfrm flipH="1">
              <a:off x="45" y="46"/>
              <a:ext cx="544" cy="408"/>
            </a:xfrm>
            <a:prstGeom prst="line">
              <a:avLst/>
            </a:prstGeom>
            <a:noFill/>
            <a:ln w="63500">
              <a:solidFill>
                <a:srgbClr val="00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4" name="Line 8"/>
            <p:cNvSpPr>
              <a:spLocks noChangeShapeType="1"/>
            </p:cNvSpPr>
            <p:nvPr/>
          </p:nvSpPr>
          <p:spPr bwMode="auto">
            <a:xfrm>
              <a:off x="589" y="46"/>
              <a:ext cx="1678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5" name="Line 9"/>
            <p:cNvSpPr>
              <a:spLocks noChangeShapeType="1"/>
            </p:cNvSpPr>
            <p:nvPr/>
          </p:nvSpPr>
          <p:spPr bwMode="auto">
            <a:xfrm>
              <a:off x="45" y="1134"/>
              <a:ext cx="1678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6" name="Line 10"/>
            <p:cNvSpPr>
              <a:spLocks noChangeShapeType="1"/>
            </p:cNvSpPr>
            <p:nvPr/>
          </p:nvSpPr>
          <p:spPr bwMode="auto">
            <a:xfrm flipH="1">
              <a:off x="1724" y="46"/>
              <a:ext cx="544" cy="408"/>
            </a:xfrm>
            <a:prstGeom prst="line">
              <a:avLst/>
            </a:prstGeom>
            <a:noFill/>
            <a:ln w="63500">
              <a:solidFill>
                <a:srgbClr val="00CC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7" name="Line 11"/>
            <p:cNvSpPr>
              <a:spLocks noChangeShapeType="1"/>
            </p:cNvSpPr>
            <p:nvPr/>
          </p:nvSpPr>
          <p:spPr bwMode="auto">
            <a:xfrm flipH="1">
              <a:off x="45" y="726"/>
              <a:ext cx="544" cy="408"/>
            </a:xfrm>
            <a:prstGeom prst="line">
              <a:avLst/>
            </a:prstGeom>
            <a:noFill/>
            <a:ln w="63500">
              <a:solidFill>
                <a:srgbClr val="00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8" name="Line 12"/>
            <p:cNvSpPr>
              <a:spLocks noChangeShapeType="1"/>
            </p:cNvSpPr>
            <p:nvPr/>
          </p:nvSpPr>
          <p:spPr bwMode="auto">
            <a:xfrm flipH="1">
              <a:off x="1724" y="726"/>
              <a:ext cx="544" cy="408"/>
            </a:xfrm>
            <a:prstGeom prst="line">
              <a:avLst/>
            </a:prstGeom>
            <a:noFill/>
            <a:ln w="63500">
              <a:solidFill>
                <a:srgbClr val="00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9" name="Line 13"/>
            <p:cNvSpPr>
              <a:spLocks noChangeShapeType="1"/>
            </p:cNvSpPr>
            <p:nvPr/>
          </p:nvSpPr>
          <p:spPr bwMode="auto">
            <a:xfrm>
              <a:off x="2268" y="46"/>
              <a:ext cx="0" cy="680"/>
            </a:xfrm>
            <a:prstGeom prst="line">
              <a:avLst/>
            </a:prstGeom>
            <a:noFill/>
            <a:ln w="63500">
              <a:solidFill>
                <a:srgbClr val="00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0" name="Line 14"/>
            <p:cNvSpPr>
              <a:spLocks noChangeShapeType="1"/>
            </p:cNvSpPr>
            <p:nvPr/>
          </p:nvSpPr>
          <p:spPr bwMode="auto">
            <a:xfrm>
              <a:off x="1723" y="454"/>
              <a:ext cx="0" cy="680"/>
            </a:xfrm>
            <a:prstGeom prst="line">
              <a:avLst/>
            </a:prstGeom>
            <a:noFill/>
            <a:ln w="63500">
              <a:solidFill>
                <a:srgbClr val="00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1" name="Line 15"/>
            <p:cNvSpPr>
              <a:spLocks noChangeShapeType="1"/>
            </p:cNvSpPr>
            <p:nvPr/>
          </p:nvSpPr>
          <p:spPr bwMode="auto">
            <a:xfrm>
              <a:off x="590" y="726"/>
              <a:ext cx="1678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2" name="Oval 16"/>
            <p:cNvSpPr>
              <a:spLocks noChangeArrowheads="1"/>
            </p:cNvSpPr>
            <p:nvPr/>
          </p:nvSpPr>
          <p:spPr bwMode="auto">
            <a:xfrm>
              <a:off x="1678" y="1072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3" name="Oval 17"/>
            <p:cNvSpPr>
              <a:spLocks noChangeArrowheads="1"/>
            </p:cNvSpPr>
            <p:nvPr/>
          </p:nvSpPr>
          <p:spPr bwMode="auto">
            <a:xfrm>
              <a:off x="2222" y="681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4" name="Oval 18"/>
            <p:cNvSpPr>
              <a:spLocks noChangeArrowheads="1"/>
            </p:cNvSpPr>
            <p:nvPr/>
          </p:nvSpPr>
          <p:spPr bwMode="auto">
            <a:xfrm>
              <a:off x="2222" y="0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4000" b="1">
                <a:latin typeface="Times New Roman" panose="02020603050405020304" pitchFamily="18" charset="0"/>
              </a:endParaRPr>
            </a:p>
          </p:txBody>
        </p:sp>
        <p:sp>
          <p:nvSpPr>
            <p:cNvPr id="12305" name="Oval 19"/>
            <p:cNvSpPr>
              <a:spLocks noChangeArrowheads="1"/>
            </p:cNvSpPr>
            <p:nvPr/>
          </p:nvSpPr>
          <p:spPr bwMode="auto">
            <a:xfrm>
              <a:off x="544" y="0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6" name="Oval 20"/>
            <p:cNvSpPr>
              <a:spLocks noChangeArrowheads="1"/>
            </p:cNvSpPr>
            <p:nvPr/>
          </p:nvSpPr>
          <p:spPr bwMode="auto">
            <a:xfrm>
              <a:off x="544" y="663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7" name="Oval 21"/>
            <p:cNvSpPr>
              <a:spLocks noChangeArrowheads="1"/>
            </p:cNvSpPr>
            <p:nvPr/>
          </p:nvSpPr>
          <p:spPr bwMode="auto">
            <a:xfrm>
              <a:off x="0" y="1089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8" name="Oval 22"/>
            <p:cNvSpPr>
              <a:spLocks noChangeArrowheads="1"/>
            </p:cNvSpPr>
            <p:nvPr/>
          </p:nvSpPr>
          <p:spPr bwMode="auto">
            <a:xfrm>
              <a:off x="0" y="391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9" name="Oval 23"/>
            <p:cNvSpPr>
              <a:spLocks noChangeArrowheads="1"/>
            </p:cNvSpPr>
            <p:nvPr/>
          </p:nvSpPr>
          <p:spPr bwMode="auto">
            <a:xfrm>
              <a:off x="1678" y="391"/>
              <a:ext cx="91" cy="10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310" name="Rectangle 24"/>
          <p:cNvSpPr>
            <a:spLocks noChangeArrowheads="1"/>
          </p:cNvSpPr>
          <p:nvPr/>
        </p:nvSpPr>
        <p:spPr bwMode="auto">
          <a:xfrm>
            <a:off x="1331913" y="1587500"/>
            <a:ext cx="79216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长方体有多少条棱</a:t>
            </a:r>
            <a:r>
              <a:rPr lang="en-US" altLang="zh-CN" sz="3200" b="1" dirty="0">
                <a:latin typeface="华文中宋" pitchFamily="2" charset="-122"/>
                <a:ea typeface="华文中宋" pitchFamily="2" charset="-122"/>
              </a:rPr>
              <a:t>?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棱的长度相等吗？</a:t>
            </a:r>
            <a:endParaRPr lang="en-US" altLang="zh-CN" sz="32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2311" name="Rectangle 25"/>
          <p:cNvSpPr>
            <a:spLocks noChangeArrowheads="1"/>
          </p:cNvSpPr>
          <p:nvPr/>
        </p:nvSpPr>
        <p:spPr bwMode="auto">
          <a:xfrm>
            <a:off x="3059113" y="333375"/>
            <a:ext cx="27574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</a:rPr>
              <a:t>认识长方体</a:t>
            </a:r>
            <a:endParaRPr lang="zh-CN" altLang="en-US" sz="4000" b="1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9a06e432-f3c9-4d06-9c96-b0da482e03b4}"/>
</p:tagLst>
</file>

<file path=ppt/tags/tag2.xml><?xml version="1.0" encoding="utf-8"?>
<p:tagLst xmlns:p="http://schemas.openxmlformats.org/presentationml/2006/main">
  <p:tag name="KSO_WPP_MARK_KEY" val="1ec638b3-d808-4051-8667-8cdcf1d6e0c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3EBF8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768</Words>
  <Application>WPS 演示</Application>
  <PresentationFormat>全屏显示(4:3)</PresentationFormat>
  <Paragraphs>171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Calibri</vt:lpstr>
      <vt:lpstr>华文楷体</vt:lpstr>
      <vt:lpstr>微软雅黑</vt:lpstr>
      <vt:lpstr>汉仪粗黑简</vt:lpstr>
      <vt:lpstr>黑体</vt:lpstr>
      <vt:lpstr>Times New Roman</vt:lpstr>
      <vt:lpstr>华文中宋</vt:lpstr>
      <vt:lpstr>隶书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38</cp:revision>
  <dcterms:created xsi:type="dcterms:W3CDTF">2013-01-25T01:44:00Z</dcterms:created>
  <dcterms:modified xsi:type="dcterms:W3CDTF">2023-02-10T04:55:33Z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4BE891DB6FA040B1B81606CE8FF85A5C</vt:lpwstr>
  </property>
</Properties>
</file>