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AB7A51B-3277-43AA-A6DA-0246CE48F10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6B8E879-1A0A-4536-AF52-DA383772535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A2AD1-4861-49E9-821F-6C5AFB41CF7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4362A-B934-4EC6-BED2-B2931271D5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3B178-FB5B-4EA7-ADAB-338ED13336E0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C39A7-8457-4927-814D-17AA246F30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6AE2E-7B3E-4AB0-8E95-B9A5C7EC642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E69F0-C1AA-4700-B305-C82D4252D412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1D2FE-4740-42E4-996B-1ED731C340B9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016F4-62F6-451C-A720-35683A5C10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67DE6-291A-423E-BC79-FC9DDF835115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CEB85-C1EC-4C47-8AA0-72B6458A05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D12FD-33F6-4353-A37E-812FA3786F0A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78058-2C70-4CAE-9332-91076CC117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CD923-2C1E-4D2C-B7E5-50A50945EC8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7B8F1-F20D-43DC-B8FC-64BE7C87A0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A8732-1BD8-49F3-BE5A-6B116B061A57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BA8A0-C72F-41FD-859B-286F4F9000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CF779-B385-4D48-857F-46143E4CC28A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834FC-703C-4FF3-8B53-B20239B4EF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5C816-6EBB-477D-ABB6-B5282656E0D0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945AF-6618-4B2A-AE31-CE415646C7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80B52291-1572-4966-A683-66D5C951E3F0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643A2624-9DB3-4603-A4E5-9BAC063E2CD5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8169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数学五年级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04203" y="1534399"/>
            <a:ext cx="5842397" cy="2411015"/>
          </a:xfrm>
          <a:prstGeom prst="flowChartPunchedCard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325833" y="2977172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2871016" y="1994510"/>
            <a:ext cx="3789759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5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正方体的认识</a:t>
            </a:r>
            <a:endParaRPr lang="zh-CN" altLang="en-US" sz="45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539355" y="735806"/>
            <a:ext cx="81010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从比较中可以看出，正方体和长方体有什么关系？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00113" y="1653779"/>
            <a:ext cx="6984206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小结：正方体是长、宽、高都相等的长方体，所以正方体是特殊的长方体。我们可以用下图表示它们之间的关系。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C:\Users\Diy\AppData\Local\Temp\ksohtml14328\wps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16131" y="3274219"/>
            <a:ext cx="1540669" cy="773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8372" y="1297781"/>
            <a:ext cx="809982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这个魔方是什么形状的？它的棱长是多少？有几个面的形状完全相同？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3767" y="2085976"/>
            <a:ext cx="2736056" cy="2016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83419" y="2463404"/>
            <a:ext cx="4248150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这个魔方是正方体，它的棱长是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个面的形状都相同。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323851" y="627460"/>
            <a:ext cx="809982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从生活中找一个长方体或正方体的物品，量一量它的长、宽、高各是多少。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8263" y="1122761"/>
            <a:ext cx="3203972" cy="17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http://pic.51yuansu.com/pic3/cover/03/31/26/5b80dc416de8c_6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8892" y="2009776"/>
            <a:ext cx="2591990" cy="197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88581" y="2836070"/>
            <a:ext cx="42481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长、宽、高都是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273844" y="573881"/>
            <a:ext cx="809982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正方体的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个面分别写着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。与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相对的面分别是那个面？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2" y="1949053"/>
            <a:ext cx="8677275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95513" y="3165872"/>
            <a:ext cx="42481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A---C,E---F,I---D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8244" y="2031206"/>
            <a:ext cx="50629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一、复习导入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83644" y="2409825"/>
            <a:ext cx="5976938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长方体一般是由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个长方形（特殊情况有两个相对的面是正方形）围成的立体图形。在一个长方体中，相对的面完全相同，相对的棱长度相等。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p0.ssl.qhimgs1.com/sdr/400__/t010f7f125cbdfde4be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610" y="2132410"/>
            <a:ext cx="3810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 bwMode="auto">
          <a:xfrm>
            <a:off x="827487" y="1125142"/>
            <a:ext cx="6909197" cy="1061829"/>
            <a:chOff x="827740" y="1499646"/>
            <a:chExt cx="6909208" cy="1416483"/>
          </a:xfrm>
        </p:grpSpPr>
        <p:sp>
          <p:nvSpPr>
            <p:cNvPr id="3079" name="矩形 1"/>
            <p:cNvSpPr>
              <a:spLocks noChangeArrowheads="1"/>
            </p:cNvSpPr>
            <p:nvPr/>
          </p:nvSpPr>
          <p:spPr bwMode="auto">
            <a:xfrm>
              <a:off x="1024552" y="1499646"/>
              <a:ext cx="6627068" cy="1416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上节课我们认识了长方体，你们能说出长方体有哪些特征吗？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圆角矩形标注 2"/>
            <p:cNvSpPr/>
            <p:nvPr/>
          </p:nvSpPr>
          <p:spPr>
            <a:xfrm>
              <a:off x="827740" y="1579341"/>
              <a:ext cx="6909208" cy="1255766"/>
            </a:xfrm>
            <a:prstGeom prst="wedgeRoundRectCallout">
              <a:avLst>
                <a:gd name="adj1" fmla="val -34004"/>
                <a:gd name="adj2" fmla="val 75077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1044181" y="1113235"/>
            <a:ext cx="6696075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今天这节课，我们继续学习一种特殊的立体图形。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58817" y="2680097"/>
            <a:ext cx="117724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正方体</a:t>
            </a:r>
            <a:endParaRPr lang="zh-CN" altLang="en-US" sz="27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57" name="组合 2056"/>
          <p:cNvGrpSpPr/>
          <p:nvPr/>
        </p:nvGrpSpPr>
        <p:grpSpPr bwMode="auto">
          <a:xfrm>
            <a:off x="1177530" y="1520430"/>
            <a:ext cx="1871663" cy="1296590"/>
            <a:chOff x="2123830" y="1988900"/>
            <a:chExt cx="1872130" cy="1728119"/>
          </a:xfrm>
        </p:grpSpPr>
        <p:sp>
          <p:nvSpPr>
            <p:cNvPr id="10" name="流程图: 数据 9"/>
            <p:cNvSpPr/>
            <p:nvPr/>
          </p:nvSpPr>
          <p:spPr>
            <a:xfrm>
              <a:off x="2123830" y="1988900"/>
              <a:ext cx="1872130" cy="504630"/>
            </a:xfrm>
            <a:prstGeom prst="flowChartInputOutpu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123830" y="2493530"/>
              <a:ext cx="0" cy="12234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636301" y="2480835"/>
              <a:ext cx="0" cy="123618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483489" y="1988900"/>
              <a:ext cx="0" cy="12028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995960" y="1988900"/>
              <a:ext cx="0" cy="12028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8" name="组合 2057"/>
          <p:cNvGrpSpPr/>
          <p:nvPr/>
        </p:nvGrpSpPr>
        <p:grpSpPr bwMode="auto">
          <a:xfrm>
            <a:off x="1163241" y="2422922"/>
            <a:ext cx="1885950" cy="1200150"/>
            <a:chOff x="2110362" y="3192547"/>
            <a:chExt cx="1885598" cy="1599001"/>
          </a:xfrm>
        </p:grpSpPr>
        <p:sp>
          <p:nvSpPr>
            <p:cNvPr id="4" name="流程图: 数据 3"/>
            <p:cNvSpPr/>
            <p:nvPr/>
          </p:nvSpPr>
          <p:spPr>
            <a:xfrm>
              <a:off x="2123456" y="3192547"/>
              <a:ext cx="1872504" cy="504447"/>
            </a:xfrm>
            <a:prstGeom prst="flowChartInputOutpu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流程图: 数据 8"/>
            <p:cNvSpPr/>
            <p:nvPr/>
          </p:nvSpPr>
          <p:spPr>
            <a:xfrm>
              <a:off x="2110362" y="4287101"/>
              <a:ext cx="1872503" cy="504447"/>
            </a:xfrm>
            <a:prstGeom prst="flowChartInputOutpu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123456" y="3717615"/>
              <a:ext cx="0" cy="107393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484148" y="3192547"/>
              <a:ext cx="0" cy="112628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9" name="直接连接符 2048"/>
            <p:cNvCxnSpPr/>
            <p:nvPr/>
          </p:nvCxnSpPr>
          <p:spPr>
            <a:xfrm>
              <a:off x="3636458" y="3696994"/>
              <a:ext cx="0" cy="10945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6" name="直接连接符 2055"/>
            <p:cNvCxnSpPr/>
            <p:nvPr/>
          </p:nvCxnSpPr>
          <p:spPr>
            <a:xfrm flipH="1">
              <a:off x="3982865" y="3192547"/>
              <a:ext cx="13095" cy="112628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9" name="矩形 2058"/>
          <p:cNvSpPr>
            <a:spLocks noChangeArrowheads="1"/>
          </p:cNvSpPr>
          <p:nvPr/>
        </p:nvSpPr>
        <p:spPr bwMode="auto">
          <a:xfrm>
            <a:off x="3924300" y="1156098"/>
            <a:ext cx="337066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你们发现了什么？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0" name="矩形 2059"/>
          <p:cNvSpPr>
            <a:spLocks noChangeArrowheads="1"/>
          </p:cNvSpPr>
          <p:nvPr/>
        </p:nvSpPr>
        <p:spPr bwMode="auto">
          <a:xfrm>
            <a:off x="3492106" y="1900238"/>
            <a:ext cx="5039915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这个立体图形叫做正方体。现在我们从面、棱、点来研究它。它有长方体的什么特征？请大家拿出正方体纸盒来研究。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59" grpId="0"/>
      <p:bldP spid="20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485777" y="1221583"/>
            <a:ext cx="831532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①正方体有几个面？每一个面是什么图形？这些面有哪几个面是相等的？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②正方体一共有几条棱？这些棱的长度有什么关系？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③正方体有多少个顶点？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④正方体的长、宽、高的长度有什么关系？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6050" y="2671763"/>
            <a:ext cx="760333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通过观察，我们知道，正方体是由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个完全相同的正方形围成的立方体图形，所有的棱长长度都相等。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575075" y="748904"/>
            <a:ext cx="8136731" cy="1835944"/>
          </a:xfrm>
          <a:prstGeom prst="horizontalScrol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2" name="矩形 1"/>
          <p:cNvSpPr>
            <a:spLocks noChangeArrowheads="1"/>
          </p:cNvSpPr>
          <p:nvPr/>
        </p:nvSpPr>
        <p:spPr bwMode="auto">
          <a:xfrm>
            <a:off x="1115616" y="1121570"/>
            <a:ext cx="705564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正方体的长、宽、高都相等，我们就把正方体的长、宽、高都叫做棱。</a:t>
            </a:r>
            <a:endParaRPr lang="en-US" altLang="zh-CN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1017987" y="1329930"/>
            <a:ext cx="6768703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请同学们拿出一个长方体和一个正方体，讨论一下长方体和正方体有哪些相同点，有哪些不同点？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916" y="519113"/>
          <a:ext cx="7704534" cy="3564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22"/>
                <a:gridCol w="2448167"/>
                <a:gridCol w="2232155"/>
                <a:gridCol w="1296090"/>
              </a:tblGrid>
              <a:tr h="4611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2100" kern="100" dirty="0">
                        <a:effectLst/>
                        <a:latin typeface="Times New Roman" panose="02020603050405020304"/>
                        <a:ea typeface="楷体_GB231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顶点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40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长方体特征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63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正方体特征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0" marR="68580" marT="34295" marB="34295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019925" y="3301603"/>
            <a:ext cx="935831" cy="59247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38678" y="3301603"/>
            <a:ext cx="2146697" cy="59247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条棱，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条棱的长度相等。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2676" y="3174206"/>
            <a:ext cx="1933575" cy="85408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个面都是正方形，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个面完全相同。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2675" y="1275160"/>
            <a:ext cx="2286000" cy="111569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个面，都是长方形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特殊情况有两个相对的面是正方形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。相对的面完全相同。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3438" y="1732360"/>
            <a:ext cx="2232422" cy="59247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条棱。相对的棱长度相等。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7533" y="1732360"/>
            <a:ext cx="1106091" cy="59247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03748" y="681039"/>
          <a:ext cx="7272338" cy="34003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3360"/>
                <a:gridCol w="1446757"/>
                <a:gridCol w="2880134"/>
                <a:gridCol w="1872087"/>
              </a:tblGrid>
              <a:tr h="30954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</a:rPr>
                        <a:t> </a:t>
                      </a:r>
                      <a:endParaRPr lang="zh-CN" altLang="en-US" sz="80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不同点</a:t>
                      </a:r>
                      <a:endParaRPr lang="zh-CN" altLang="en-US" sz="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30954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lang="zh-CN" altLang="en-US" sz="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2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883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</a:t>
                      </a:r>
                      <a:endParaRPr lang="zh-CN" altLang="en-US" sz="8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800" kern="100" dirty="0"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5698" marR="65698" marT="32850" marB="3285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582467" y="1924051"/>
            <a:ext cx="1125140" cy="80791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都有</a:t>
            </a:r>
            <a:r>
              <a:rPr lang="en-US" altLang="zh-CN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个面，</a:t>
            </a:r>
            <a:r>
              <a:rPr lang="en-US" altLang="zh-CN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条棱，</a:t>
            </a:r>
            <a:r>
              <a:rPr lang="en-US" altLang="zh-CN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个顶点。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8113" y="1827610"/>
            <a:ext cx="2712244" cy="56169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个面都是长方形（也有可能有两个相对的面是正方形）。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8115" y="3543301"/>
            <a:ext cx="188256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个面都是正方形。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48489" y="2064544"/>
            <a:ext cx="1583531" cy="56169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相对的棱的长度都相等。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51681" y="3543301"/>
            <a:ext cx="157479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16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条棱都相等。</a:t>
            </a:r>
            <a:endParaRPr lang="zh-CN" altLang="en-US" sz="8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775013d5-7ab2-4ac4-a0ae-7a05e12c3b6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WPS 演示</Application>
  <PresentationFormat>全屏显示(16:9)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Times New Roman</vt:lpstr>
      <vt:lpstr>楷体_GB2312</vt:lpstr>
      <vt:lpstr>Courier New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2023-02-10T04:56:21Z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7B582068ACD847A4ADE64FB0E51DDF12</vt:lpwstr>
  </property>
</Properties>
</file>