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9"/>
  </p:handoutMasterIdLst>
  <p:sldIdLst>
    <p:sldId id="256" r:id="rId3"/>
    <p:sldId id="257" r:id="rId4"/>
    <p:sldId id="260" r:id="rId5"/>
    <p:sldId id="262" r:id="rId6"/>
    <p:sldId id="264" r:id="rId7"/>
    <p:sldId id="269" r:id="rId8"/>
    <p:sldId id="285" r:id="rId9"/>
    <p:sldId id="263" r:id="rId10"/>
    <p:sldId id="270" r:id="rId11"/>
    <p:sldId id="271" r:id="rId12"/>
    <p:sldId id="265" r:id="rId13"/>
    <p:sldId id="281" r:id="rId14"/>
    <p:sldId id="311" r:id="rId15"/>
    <p:sldId id="279" r:id="rId16"/>
    <p:sldId id="278" r:id="rId18"/>
  </p:sldIdLst>
  <p:sldSz cx="9144000" cy="6858000" type="screen4x3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8" userDrawn="1">
          <p15:clr>
            <a:srgbClr val="A4A3A4"/>
          </p15:clr>
        </p15:guide>
        <p15:guide id="2" pos="29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  <a:srgbClr val="996600"/>
    <a:srgbClr val="CC9900"/>
    <a:srgbClr val="99FF33"/>
    <a:srgbClr val="99CC00"/>
    <a:srgbClr val="00CC00"/>
    <a:srgbClr val="FF00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napToGrid="0" snapToObjects="1">
      <p:cViewPr>
        <p:scale>
          <a:sx n="100" d="100"/>
          <a:sy n="100" d="100"/>
        </p:scale>
        <p:origin x="-1944" y="-294"/>
      </p:cViewPr>
      <p:guideLst>
        <p:guide orient="horz" pos="2218"/>
        <p:guide pos="29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1999" cy="719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fld id="{0F9B84EA-7D68-4D60-9CB1-D50884785D1C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F2678BDB-669B-4613-8AE0-AF0E3996F81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4099" name="Rectangle 3"/>
          <p:cNvSpPr>
            <a:spLocks noGrp="1"/>
          </p:cNvSpPr>
          <p:nvPr>
            <p:ph type="dt" idx="1"/>
          </p:nvPr>
        </p:nvSpPr>
        <p:spPr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 dirty="0"/>
            </a:lvl1pPr>
          </a:lstStyle>
          <a:p>
            <a:fld id="{BB962C8B-B14F-4D97-AF65-F5344CB8AC3E}" type="datetimeFigureOut">
              <a:rPr lang="zh-CN" altLang="en-US"/>
            </a:fld>
            <a:endParaRPr lang="zh-CN" alt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102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 dirty="0"/>
            </a:lvl1pPr>
          </a:lstStyle>
          <a:p>
            <a:endParaRPr lang="en-US" altLang="x-none"/>
          </a:p>
        </p:txBody>
      </p:sp>
      <p:sp>
        <p:nvSpPr>
          <p:cNvPr id="4103" name="Rectangle 7"/>
          <p:cNvSpPr>
            <a:spLocks noGrp="1"/>
          </p:cNvSpPr>
          <p:nvPr>
            <p:ph type="sldNum" sz="quarter" idx="5"/>
          </p:nvPr>
        </p:nvSpPr>
        <p:spPr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F5B3E1A2-D14F-4E06-925B-AEE687E0D0D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1pPr>
    <a:lvl2pPr marL="457200" lvl="1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2pPr>
    <a:lvl3pPr marL="914400" lvl="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3pPr>
    <a:lvl4pPr marL="1371600" lvl="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4pPr>
    <a:lvl5pPr marL="1828800" lvl="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370013" y="1141413"/>
            <a:ext cx="4114800" cy="3086100"/>
          </a:xfrm>
          <a:ln>
            <a:solidFill>
              <a:srgbClr val="000000"/>
            </a:solidFill>
            <a:miter lim="800000"/>
          </a:ln>
        </p:spPr>
      </p:sp>
      <p:sp>
        <p:nvSpPr>
          <p:cNvPr id="20483" name="备注占位符 2"/>
          <p:cNvSpPr>
            <a:spLocks noGrp="1" noChangeArrowheads="1"/>
          </p:cNvSpPr>
          <p:nvPr>
            <p:ph type="body" idx="4294967295"/>
          </p:nvPr>
        </p:nvSpPr>
        <p:spPr>
          <a:xfrm>
            <a:off x="684213" y="4398963"/>
            <a:ext cx="5486400" cy="3600450"/>
          </a:xfrm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latin typeface="Calibri" panose="020F0502020204030204" pitchFamily="2" charset="0"/>
            </a:endParaRPr>
          </a:p>
        </p:txBody>
      </p:sp>
      <p:sp>
        <p:nvSpPr>
          <p:cNvPr id="20484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2892EA8F-4006-42E1-A200-69958838E098}" type="slidenum">
              <a:rPr lang="zh-CN" altLang="en-US" sz="1200">
                <a:latin typeface="Calibri" panose="020F0502020204030204" pitchFamily="2" charset="0"/>
              </a:rPr>
            </a:fld>
            <a:endParaRPr lang="zh-CN" altLang="en-US" sz="1200">
              <a:latin typeface="Calibri" panose="020F0502020204030204" pitchFamily="2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370013" y="1141413"/>
            <a:ext cx="4114800" cy="3086100"/>
          </a:xfrm>
          <a:ln>
            <a:solidFill>
              <a:srgbClr val="000000"/>
            </a:solidFill>
            <a:miter lim="800000"/>
          </a:ln>
        </p:spPr>
      </p:sp>
      <p:sp>
        <p:nvSpPr>
          <p:cNvPr id="22531" name="备注占位符 2"/>
          <p:cNvSpPr>
            <a:spLocks noGrp="1" noChangeArrowheads="1"/>
          </p:cNvSpPr>
          <p:nvPr>
            <p:ph type="body" idx="4294967295"/>
          </p:nvPr>
        </p:nvSpPr>
        <p:spPr>
          <a:xfrm>
            <a:off x="684213" y="4398963"/>
            <a:ext cx="5486400" cy="3600450"/>
          </a:xfrm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latin typeface="Calibri" panose="020F0502020204030204" pitchFamily="2" charset="0"/>
            </a:endParaRPr>
          </a:p>
        </p:txBody>
      </p:sp>
      <p:sp>
        <p:nvSpPr>
          <p:cNvPr id="22532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1B6DA524-FF0E-45F1-9E6F-9F6E4135FFB4}" type="slidenum">
              <a:rPr lang="zh-CN" altLang="en-US" sz="1200">
                <a:latin typeface="Calibri" panose="020F0502020204030204" pitchFamily="2" charset="0"/>
              </a:rPr>
            </a:fld>
            <a:endParaRPr lang="zh-CN" altLang="en-US" sz="1200">
              <a:latin typeface="Calibri" panose="020F0502020204030204" pitchFamily="2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14300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2"/>
          <p:cNvSpPr>
            <a:spLocks noGrp="1"/>
          </p:cNvSpPr>
          <p:nvPr>
            <p:ph type="ctrTitle"/>
          </p:nvPr>
        </p:nvSpPr>
        <p:spPr>
          <a:xfrm>
            <a:off x="2247900" y="1012825"/>
            <a:ext cx="4648200" cy="11525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 algn="ctr">
              <a:buClrTx/>
              <a:buSzTx/>
              <a:buFontTx/>
              <a:defRPr sz="3600"/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076" name="Rectangle 3"/>
          <p:cNvSpPr>
            <a:spLocks noGrp="1"/>
          </p:cNvSpPr>
          <p:nvPr>
            <p:ph type="subTitle" idx="1"/>
          </p:nvPr>
        </p:nvSpPr>
        <p:spPr>
          <a:xfrm>
            <a:off x="2247900" y="2324100"/>
            <a:ext cx="46482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85725" lvl="0" indent="0" algn="ctr">
              <a:buClr>
                <a:schemeClr val="accent1"/>
              </a:buClr>
              <a:buSzPct val="80000"/>
              <a:buFont typeface="Wingdings 2" pitchFamily="18" charset="2"/>
              <a:buNone/>
              <a:defRPr sz="1600">
                <a:solidFill>
                  <a:srgbClr val="6D6D6D"/>
                </a:solidFill>
              </a:defRPr>
            </a:lvl1pPr>
            <a:lvl2pPr marL="85725" lvl="1" indent="0" algn="ctr">
              <a:buClrTx/>
              <a:buSzTx/>
              <a:buFont typeface="Wingdings 2" pitchFamily="18" charset="2"/>
              <a:buNone/>
              <a:defRPr sz="1600">
                <a:solidFill>
                  <a:srgbClr val="6D6D6D"/>
                </a:solidFill>
              </a:defRPr>
            </a:lvl2pPr>
            <a:lvl3pPr marL="914400" lvl="2" indent="0" algn="ctr">
              <a:buClrTx/>
              <a:buSzTx/>
              <a:buFont typeface="Wingdings 2" pitchFamily="18" charset="2"/>
              <a:buNone/>
              <a:defRPr sz="1600">
                <a:solidFill>
                  <a:srgbClr val="6D6D6D"/>
                </a:solidFill>
              </a:defRPr>
            </a:lvl3pPr>
            <a:lvl4pPr marL="1371600" lvl="3" indent="0" algn="ctr">
              <a:buClrTx/>
              <a:buSzTx/>
              <a:buFont typeface="Wingdings 2" pitchFamily="18" charset="2"/>
              <a:buNone/>
              <a:defRPr sz="1600">
                <a:solidFill>
                  <a:srgbClr val="6D6D6D"/>
                </a:solidFill>
              </a:defRPr>
            </a:lvl4pPr>
            <a:lvl5pPr marL="1828800" lvl="4" indent="0" algn="ctr">
              <a:buClrTx/>
              <a:buSzTx/>
              <a:buFont typeface="Wingdings 2" pitchFamily="18" charset="2"/>
              <a:buNone/>
              <a:defRPr sz="1600">
                <a:solidFill>
                  <a:srgbClr val="6D6D6D"/>
                </a:solidFill>
              </a:defRPr>
            </a:lvl5pPr>
          </a:lstStyle>
          <a:p>
            <a:pPr lvl="0"/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 anchor="t"/>
          <a:lstStyle>
            <a:lvl1pPr>
              <a:defRPr sz="1400" dirty="0"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 anchor="t"/>
          <a:lstStyle>
            <a:lvl1pPr algn="ctr">
              <a:defRPr sz="1400" dirty="0"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1FE3F2-8357-48C8-8FA0-6A3E5D99CCF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5AF611-76BC-4672-8101-08B04985F12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2178" y="476250"/>
            <a:ext cx="2054622" cy="567848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476250"/>
            <a:ext cx="6044757" cy="567848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4B783B-8F47-498F-8C13-DC3A5B0B42F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25D47E-B2AD-4AAF-9709-42699D00AD6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7C5E12-259B-497C-87EB-64B8B3058BF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412875"/>
            <a:ext cx="4027059" cy="47418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741" y="1412875"/>
            <a:ext cx="4027059" cy="47418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6FFBB-A7F0-476C-96EB-1142A9C42C1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8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1E5630-8871-4872-92EE-13818A2137C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4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B4D0A7-318A-44DF-91A4-6DC9A4FF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3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0E8282-8DE6-43E6-87D3-21E5AD3F49D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1FD557-56ED-456F-9044-E80DF1073CF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8C018F-E7AE-4AA4-8C15-B11CBE1C4D1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3.png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2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0" y="114300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图片 2050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0" y="1096963"/>
            <a:ext cx="9144000" cy="573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68313" y="476250"/>
            <a:ext cx="8218487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053" name="Rectangle 3"/>
          <p:cNvSpPr>
            <a:spLocks noGrp="1" noChangeArrowheads="1"/>
          </p:cNvSpPr>
          <p:nvPr>
            <p:ph type="body" idx="9"/>
          </p:nvPr>
        </p:nvSpPr>
        <p:spPr bwMode="auto">
          <a:xfrm>
            <a:off x="468313" y="1412875"/>
            <a:ext cx="8218487" cy="474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2054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/>
            </a:lvl1pPr>
          </a:lstStyle>
          <a:p>
            <a:fld id="{BB962C8B-B14F-4D97-AF65-F5344CB8AC3E}" type="datetime1">
              <a:rPr lang="zh-CN" altLang="en-US"/>
            </a:fld>
            <a:endParaRPr lang="zh-CN" altLang="en-US"/>
          </a:p>
        </p:txBody>
      </p:sp>
      <p:sp>
        <p:nvSpPr>
          <p:cNvPr id="2055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/>
            </a:lvl1pPr>
          </a:lstStyle>
          <a:p>
            <a:endParaRPr lang="zh-CN" altLang="en-US"/>
          </a:p>
        </p:txBody>
      </p:sp>
      <p:sp>
        <p:nvSpPr>
          <p:cNvPr id="2056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2BBBAEDB-7B79-43E8-83C3-1236DCBF23D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28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Arial" panose="020B0604020202020204" pitchFamily="34" charset="0"/>
          <a:ea typeface="幼圆" pitchFamily="49" charset="-122"/>
        </a:defRPr>
      </a:lvl2pPr>
      <a:lvl3pPr algn="l" rtl="0" fontAlgn="base"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Arial" panose="020B0604020202020204" pitchFamily="34" charset="0"/>
          <a:ea typeface="幼圆" pitchFamily="49" charset="-122"/>
        </a:defRPr>
      </a:lvl3pPr>
      <a:lvl4pPr algn="l" rtl="0" fontAlgn="base"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Arial" panose="020B0604020202020204" pitchFamily="34" charset="0"/>
          <a:ea typeface="幼圆" pitchFamily="49" charset="-122"/>
        </a:defRPr>
      </a:lvl4pPr>
      <a:lvl5pPr algn="l" rtl="0" fontAlgn="base"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Arial" panose="020B0604020202020204" pitchFamily="34" charset="0"/>
          <a:ea typeface="幼圆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Arial" panose="020B0604020202020204" pitchFamily="34" charset="0"/>
          <a:ea typeface="幼圆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Arial" panose="020B0604020202020204" pitchFamily="34" charset="0"/>
          <a:ea typeface="幼圆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Arial" panose="020B0604020202020204" pitchFamily="34" charset="0"/>
          <a:ea typeface="幼圆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Arial" panose="020B0604020202020204" pitchFamily="34" charset="0"/>
          <a:ea typeface="幼圆" pitchFamily="49" charset="-122"/>
        </a:defRPr>
      </a:lvl9pPr>
    </p:titleStyle>
    <p:bodyStyle>
      <a:lvl1pPr marL="342900" indent="-257175" algn="l" rtl="0" fontAlgn="base">
        <a:spcBef>
          <a:spcPts val="18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Õ"/>
        <a:defRPr sz="20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357505" lvl="1" algn="l" rtl="0" fontAlgn="base">
        <a:lnSpc>
          <a:spcPct val="120000"/>
        </a:lnSpc>
        <a:spcBef>
          <a:spcPct val="20000"/>
        </a:spcBef>
        <a:spcAft>
          <a:spcPct val="0"/>
        </a:spcAft>
        <a:buFont typeface="Wingdings 2" pitchFamily="18" charset="2"/>
        <a:defRPr kern="1200">
          <a:solidFill>
            <a:srgbClr val="4D4D4D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Font typeface="Wingdings 2" pitchFamily="18" charset="2"/>
        <a:buChar char="•"/>
        <a:defRPr sz="1400" kern="1200">
          <a:solidFill>
            <a:srgbClr val="4D4D4D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Font typeface="Wingdings 2" pitchFamily="18" charset="2"/>
        <a:buChar char="–"/>
        <a:defRPr sz="1200" kern="1200">
          <a:solidFill>
            <a:srgbClr val="4D4D4D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Font typeface="Wingdings 2" pitchFamily="18" charset="2"/>
        <a:buChar char="»"/>
        <a:defRPr sz="1200" kern="1200">
          <a:solidFill>
            <a:srgbClr val="4D4D4D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Tx/>
        <a:buFont typeface="Wingdings 2" pitchFamily="18" charset="2"/>
        <a:buChar char="»"/>
        <a:defRPr sz="1200" b="0" i="0" u="none" kern="1200" baseline="0">
          <a:solidFill>
            <a:srgbClr val="4D4D4D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Tx/>
        <a:buFont typeface="Wingdings 2" pitchFamily="18" charset="2"/>
        <a:buChar char="»"/>
        <a:defRPr sz="1200" b="0" i="0" u="none" kern="1200" baseline="0">
          <a:solidFill>
            <a:srgbClr val="4D4D4D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Tx/>
        <a:buFont typeface="Wingdings 2" pitchFamily="18" charset="2"/>
        <a:buChar char="»"/>
        <a:defRPr sz="1200" b="0" i="0" u="none" kern="1200" baseline="0">
          <a:solidFill>
            <a:srgbClr val="4D4D4D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Tx/>
        <a:buFont typeface="Wingdings 2" pitchFamily="18" charset="2"/>
        <a:buChar char="»"/>
        <a:defRPr sz="1200" b="0" i="0" u="none" kern="1200" baseline="0">
          <a:solidFill>
            <a:srgbClr val="4D4D4D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0" Type="http://schemas.openxmlformats.org/officeDocument/2006/relationships/slideLayout" Target="../slideLayouts/slideLayout4.xml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6145"/>
          <p:cNvSpPr>
            <a:spLocks noGrp="1" noChangeArrowheads="1"/>
          </p:cNvSpPr>
          <p:nvPr>
            <p:ph type="ctrTitle"/>
          </p:nvPr>
        </p:nvSpPr>
        <p:spPr>
          <a:xfrm>
            <a:off x="0" y="819604"/>
            <a:ext cx="9144000" cy="1374775"/>
          </a:xfrm>
        </p:spPr>
        <p:txBody>
          <a:bodyPr/>
          <a:lstStyle/>
          <a:p>
            <a:r>
              <a:rPr lang="zh-CN" altLang="en-US" sz="4400" b="1" dirty="0" smtClean="0">
                <a:ea typeface="微软雅黑" panose="020B0503020204020204" pitchFamily="34" charset="-122"/>
              </a:rPr>
              <a:t>长方体和正方体的表面积</a:t>
            </a:r>
            <a:endParaRPr lang="zh-CN" altLang="en-US" sz="4400" b="1" dirty="0" smtClean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立方体 14337"/>
          <p:cNvSpPr>
            <a:spLocks noChangeArrowheads="1"/>
          </p:cNvSpPr>
          <p:nvPr/>
        </p:nvSpPr>
        <p:spPr bwMode="auto">
          <a:xfrm>
            <a:off x="6092825" y="1590675"/>
            <a:ext cx="1911350" cy="1708150"/>
          </a:xfrm>
          <a:prstGeom prst="cube">
            <a:avLst>
              <a:gd name="adj" fmla="val 25000"/>
            </a:avLst>
          </a:prstGeom>
          <a:solidFill>
            <a:schemeClr val="hlink"/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62" name="矩形 14338"/>
          <p:cNvSpPr>
            <a:spLocks noGrp="1" noChangeArrowheads="1"/>
          </p:cNvSpPr>
          <p:nvPr/>
        </p:nvSpPr>
        <p:spPr bwMode="auto">
          <a:xfrm>
            <a:off x="2065338" y="447675"/>
            <a:ext cx="6965950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zh-CN" altLang="en-US" sz="2400" b="1" dirty="0">
                <a:solidFill>
                  <a:srgbClr val="000000"/>
                </a:solidFill>
                <a:ea typeface="仿宋_GB2312" pitchFamily="49" charset="-122"/>
              </a:rPr>
              <a:t>做一只这样的纸盒需要多少平方厘米的硬纸板？</a:t>
            </a:r>
            <a:endParaRPr lang="zh-CN" altLang="en-US" sz="2400" b="1" dirty="0">
              <a:solidFill>
                <a:srgbClr val="000000"/>
              </a:solidFill>
              <a:ea typeface="仿宋_GB2312" pitchFamily="49" charset="-122"/>
            </a:endParaRPr>
          </a:p>
        </p:txBody>
      </p:sp>
      <p:sp>
        <p:nvSpPr>
          <p:cNvPr id="15363" name="文本框 14339"/>
          <p:cNvSpPr txBox="1">
            <a:spLocks noChangeArrowheads="1"/>
          </p:cNvSpPr>
          <p:nvPr/>
        </p:nvSpPr>
        <p:spPr bwMode="auto">
          <a:xfrm>
            <a:off x="6838950" y="2506663"/>
            <a:ext cx="11652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/>
              <a:t>3 cm</a:t>
            </a:r>
            <a:endParaRPr lang="zh-CN" altLang="en-US" sz="2000" b="1" baseline="30000"/>
          </a:p>
        </p:txBody>
      </p:sp>
      <p:sp>
        <p:nvSpPr>
          <p:cNvPr id="15364" name="文本框 14340"/>
          <p:cNvSpPr txBox="1">
            <a:spLocks noChangeArrowheads="1"/>
          </p:cNvSpPr>
          <p:nvPr/>
        </p:nvSpPr>
        <p:spPr bwMode="auto">
          <a:xfrm rot="-2700000">
            <a:off x="7623175" y="2903538"/>
            <a:ext cx="1066800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/>
              <a:t>3 cm</a:t>
            </a:r>
            <a:endParaRPr lang="zh-CN" altLang="en-US" sz="2000" b="1" baseline="30000"/>
          </a:p>
        </p:txBody>
      </p:sp>
      <p:sp>
        <p:nvSpPr>
          <p:cNvPr id="15365" name="文本框 14341"/>
          <p:cNvSpPr txBox="1">
            <a:spLocks noChangeArrowheads="1"/>
          </p:cNvSpPr>
          <p:nvPr/>
        </p:nvSpPr>
        <p:spPr bwMode="auto">
          <a:xfrm>
            <a:off x="6559550" y="3298825"/>
            <a:ext cx="10652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/>
              <a:t>3 cm</a:t>
            </a:r>
            <a:endParaRPr lang="zh-CN" altLang="en-US" sz="2000" b="1" baseline="30000"/>
          </a:p>
        </p:txBody>
      </p:sp>
      <p:sp>
        <p:nvSpPr>
          <p:cNvPr id="14343" name="文本框 14342"/>
          <p:cNvSpPr txBox="1">
            <a:spLocks noChangeArrowheads="1"/>
          </p:cNvSpPr>
          <p:nvPr/>
        </p:nvSpPr>
        <p:spPr bwMode="auto">
          <a:xfrm>
            <a:off x="1689100" y="2239963"/>
            <a:ext cx="32305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ea typeface="仿宋_GB2312" pitchFamily="49" charset="-122"/>
                <a:sym typeface="Arial" panose="020B0604020202020204" pitchFamily="34" charset="0"/>
              </a:rPr>
              <a:t>这个纸盒的表面积是：</a:t>
            </a:r>
            <a:endParaRPr lang="zh-CN" altLang="en-US" sz="2400" b="1" dirty="0">
              <a:solidFill>
                <a:srgbClr val="000000"/>
              </a:solidFill>
              <a:ea typeface="仿宋_GB2312" pitchFamily="49" charset="-122"/>
              <a:sym typeface="Arial" panose="020B0604020202020204" pitchFamily="34" charset="0"/>
            </a:endParaRPr>
          </a:p>
        </p:txBody>
      </p:sp>
      <p:grpSp>
        <p:nvGrpSpPr>
          <p:cNvPr id="14344" name="组合 14343"/>
          <p:cNvGrpSpPr/>
          <p:nvPr/>
        </p:nvGrpSpPr>
        <p:grpSpPr bwMode="auto">
          <a:xfrm>
            <a:off x="1054100" y="3176588"/>
            <a:ext cx="6777038" cy="1716087"/>
            <a:chOff x="0" y="0"/>
            <a:chExt cx="10672" cy="2702"/>
          </a:xfrm>
        </p:grpSpPr>
        <p:sp>
          <p:nvSpPr>
            <p:cNvPr id="15368" name="文本框 14344"/>
            <p:cNvSpPr txBox="1">
              <a:spLocks noChangeArrowheads="1"/>
            </p:cNvSpPr>
            <p:nvPr/>
          </p:nvSpPr>
          <p:spPr bwMode="auto">
            <a:xfrm>
              <a:off x="1000" y="0"/>
              <a:ext cx="5280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仿宋_GB2312" pitchFamily="49" charset="-122"/>
                  <a:ea typeface="仿宋_GB2312" pitchFamily="49" charset="-122"/>
                  <a:sym typeface="Arial" panose="020B0604020202020204" pitchFamily="34" charset="0"/>
                </a:rPr>
                <a:t>3×3</a:t>
              </a:r>
              <a:r>
                <a:rPr lang="zh-CN" altLang="en-US" sz="2800" b="1" dirty="0">
                  <a:solidFill>
                    <a:srgbClr val="000000"/>
                  </a:solidFill>
                  <a:latin typeface="仿宋_GB2312" pitchFamily="49" charset="-122"/>
                  <a:ea typeface="仿宋_GB2312" pitchFamily="49" charset="-122"/>
                  <a:sym typeface="Arial" panose="020B0604020202020204" pitchFamily="34" charset="0"/>
                </a:rPr>
                <a:t>×6=54（cm</a:t>
              </a:r>
              <a:r>
                <a:rPr lang="zh-CN" altLang="en-US" sz="2800" b="1" baseline="30000" dirty="0">
                  <a:solidFill>
                    <a:srgbClr val="000000"/>
                  </a:solidFill>
                  <a:latin typeface="仿宋_GB2312" pitchFamily="49" charset="-122"/>
                  <a:ea typeface="仿宋_GB2312" pitchFamily="49" charset="-122"/>
                  <a:sym typeface="Arial" panose="020B0604020202020204" pitchFamily="34" charset="0"/>
                </a:rPr>
                <a:t>2</a:t>
              </a:r>
              <a:r>
                <a:rPr lang="zh-CN" altLang="en-US" sz="2800" b="1" dirty="0">
                  <a:solidFill>
                    <a:srgbClr val="000000"/>
                  </a:solidFill>
                  <a:latin typeface="仿宋_GB2312" pitchFamily="49" charset="-122"/>
                  <a:ea typeface="仿宋_GB2312" pitchFamily="49" charset="-122"/>
                  <a:sym typeface="Arial" panose="020B0604020202020204" pitchFamily="34" charset="0"/>
                </a:rPr>
                <a:t>）</a:t>
              </a:r>
              <a:endPara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5369" name="文本框 14345"/>
            <p:cNvSpPr txBox="1">
              <a:spLocks noChangeArrowheads="1"/>
            </p:cNvSpPr>
            <p:nvPr/>
          </p:nvSpPr>
          <p:spPr bwMode="auto">
            <a:xfrm>
              <a:off x="0" y="1982"/>
              <a:ext cx="10673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solidFill>
                    <a:srgbClr val="000000"/>
                  </a:solidFill>
                  <a:latin typeface="仿宋_GB2312" pitchFamily="49" charset="-122"/>
                  <a:ea typeface="仿宋_GB2312" pitchFamily="49" charset="-122"/>
                  <a:sym typeface="Arial" panose="020B0604020202020204" pitchFamily="34" charset="0"/>
                </a:rPr>
                <a:t>答：做一只这样的纸盒需要54平方厘米的硬纸板。</a:t>
              </a:r>
              <a:endParaRPr lang="zh-CN" altLang="en-US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endParaRPr>
            </a:p>
          </p:txBody>
        </p:sp>
      </p:grpSp>
      <p:sp>
        <p:nvSpPr>
          <p:cNvPr id="15370" name="文本框 14346"/>
          <p:cNvSpPr txBox="1">
            <a:spLocks noChangeArrowheads="1"/>
          </p:cNvSpPr>
          <p:nvPr/>
        </p:nvSpPr>
        <p:spPr bwMode="auto">
          <a:xfrm>
            <a:off x="765175" y="414338"/>
            <a:ext cx="669925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r>
              <a:rPr lang="zh-CN" altLang="en-US" sz="3200" b="1" dirty="0">
                <a:solidFill>
                  <a:srgbClr val="00CC00"/>
                </a:solidFill>
                <a:ea typeface="微软雅黑" panose="020B0503020204020204" pitchFamily="34" charset="-122"/>
              </a:rPr>
              <a:t>正 方 体</a:t>
            </a:r>
            <a:endParaRPr lang="zh-CN" altLang="en-US" sz="3200" b="1" dirty="0">
              <a:solidFill>
                <a:srgbClr val="00CC00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15361"/>
          <p:cNvSpPr>
            <a:spLocks noGrp="1" noChangeArrowheads="1"/>
          </p:cNvSpPr>
          <p:nvPr>
            <p:ph type="ctrTitle" idx="4294967295"/>
          </p:nvPr>
        </p:nvSpPr>
        <p:spPr>
          <a:xfrm>
            <a:off x="2298700" y="1090613"/>
            <a:ext cx="4648200" cy="1152525"/>
          </a:xfrm>
        </p:spPr>
        <p:txBody>
          <a:bodyPr/>
          <a:lstStyle/>
          <a:p>
            <a:pPr algn="ctr"/>
            <a:r>
              <a:rPr lang="zh-CN" altLang="en-US" sz="3600" b="1" smtClean="0">
                <a:solidFill>
                  <a:schemeClr val="bg1"/>
                </a:solidFill>
                <a:ea typeface="微软雅黑" panose="020B0503020204020204" pitchFamily="34" charset="-122"/>
              </a:rPr>
              <a:t>想 挑 战 吗？</a:t>
            </a:r>
            <a:endParaRPr lang="zh-CN" altLang="en-US" sz="3600" b="1" smtClean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16386" name="内容占位符 15362" descr="53b36850276a8"/>
          <p:cNvPicPr>
            <a:picLocks noChangeAspect="1" noChangeArrowheads="1"/>
          </p:cNvPicPr>
          <p:nvPr>
            <p:ph idx="4294967295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2784475" y="3670300"/>
            <a:ext cx="3727450" cy="3152775"/>
          </a:xfrm>
        </p:spPr>
      </p:pic>
      <p:sp>
        <p:nvSpPr>
          <p:cNvPr id="16387" name="矩形 5"/>
          <p:cNvSpPr>
            <a:spLocks noChangeArrowheads="1"/>
          </p:cNvSpPr>
          <p:nvPr/>
        </p:nvSpPr>
        <p:spPr bwMode="auto">
          <a:xfrm>
            <a:off x="2103438" y="1090613"/>
            <a:ext cx="5006975" cy="787400"/>
          </a:xfrm>
          <a:prstGeom prst="rect">
            <a:avLst/>
          </a:prstGeom>
          <a:solidFill>
            <a:srgbClr val="68E3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4000" b="1">
                <a:solidFill>
                  <a:schemeClr val="bg1"/>
                </a:solidFill>
                <a:latin typeface="仿宋_GB2312" pitchFamily="49" charset="-122"/>
                <a:ea typeface="仿宋_GB2312" pitchFamily="49" charset="-122"/>
              </a:rPr>
              <a:t>想 挑 战 吗 ？</a:t>
            </a:r>
            <a:endParaRPr lang="zh-CN" altLang="en-US" sz="4000" b="1">
              <a:solidFill>
                <a:schemeClr val="bg1"/>
              </a:solidFill>
              <a:latin typeface="仿宋_GB2312" pitchFamily="49" charset="-122"/>
              <a:ea typeface="仿宋_GB2312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1638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257175"/>
            <a:r>
              <a:rPr lang="zh-CN" altLang="en-US" b="1" smtClean="0">
                <a:solidFill>
                  <a:srgbClr val="000000"/>
                </a:solidFill>
                <a:ea typeface="仿宋_GB2312" pitchFamily="49" charset="-122"/>
                <a:sym typeface="Arial" panose="020B0604020202020204" pitchFamily="34" charset="0"/>
              </a:rPr>
              <a:t>（一）说一说该求哪部分的面积</a:t>
            </a:r>
            <a:endParaRPr lang="zh-CN" altLang="en-US" b="1" smtClean="0">
              <a:solidFill>
                <a:srgbClr val="000000"/>
              </a:solidFill>
              <a:ea typeface="仿宋_GB2312" pitchFamily="49" charset="-122"/>
              <a:sym typeface="Arial" panose="020B0604020202020204" pitchFamily="34" charset="0"/>
            </a:endParaRPr>
          </a:p>
        </p:txBody>
      </p:sp>
      <p:sp>
        <p:nvSpPr>
          <p:cNvPr id="17410" name="文本占位符 16386"/>
          <p:cNvSpPr>
            <a:spLocks noGrp="1" noChangeArrowheads="1"/>
          </p:cNvSpPr>
          <p:nvPr>
            <p:ph type="body" sz="half" idx="1"/>
          </p:nvPr>
        </p:nvSpPr>
        <p:spPr>
          <a:xfrm>
            <a:off x="130175" y="1411288"/>
            <a:ext cx="2968625" cy="4741862"/>
          </a:xfrm>
          <a:ln>
            <a:solidFill>
              <a:srgbClr val="FF0000"/>
            </a:solidFill>
            <a:miter lim="800000"/>
          </a:ln>
        </p:spPr>
        <p:txBody>
          <a:bodyPr lIns="90170" tIns="46990" rIns="90170" bIns="46990"/>
          <a:lstStyle/>
          <a:p>
            <a:pPr>
              <a:buFont typeface="Wingdings 2" pitchFamily="18" charset="2"/>
              <a:buNone/>
            </a:pPr>
            <a:endParaRPr lang="zh-CN" altLang="en-US" sz="1800" smtClean="0"/>
          </a:p>
          <a:p>
            <a:pPr>
              <a:buFont typeface="Wingdings 2" pitchFamily="18" charset="2"/>
              <a:buNone/>
            </a:pPr>
            <a:endParaRPr lang="zh-CN" altLang="en-US" sz="1800" smtClean="0"/>
          </a:p>
          <a:p>
            <a:pPr>
              <a:buFont typeface="Wingdings 2" pitchFamily="18" charset="2"/>
              <a:buNone/>
            </a:pPr>
            <a:endParaRPr lang="zh-CN" altLang="en-US" sz="1800" smtClean="0"/>
          </a:p>
          <a:p>
            <a:pPr>
              <a:buFont typeface="Wingdings 2" pitchFamily="18" charset="2"/>
              <a:buNone/>
            </a:pPr>
            <a:endParaRPr lang="zh-CN" altLang="en-US" sz="1800" smtClean="0"/>
          </a:p>
          <a:p>
            <a:pPr>
              <a:buFont typeface="Wingdings 2" pitchFamily="18" charset="2"/>
              <a:buNone/>
            </a:pPr>
            <a:endParaRPr lang="zh-CN" altLang="en-US" sz="1800" smtClean="0"/>
          </a:p>
          <a:p>
            <a:pPr>
              <a:buFont typeface="Wingdings 2" pitchFamily="18" charset="2"/>
              <a:buNone/>
            </a:pPr>
            <a:endParaRPr lang="zh-CN" altLang="en-US" sz="1800" smtClean="0"/>
          </a:p>
          <a:p>
            <a:pPr>
              <a:buFont typeface="Wingdings 2" pitchFamily="18" charset="2"/>
              <a:buNone/>
            </a:pPr>
            <a:r>
              <a:rPr lang="zh-CN" altLang="en-US" sz="2400" b="1" smtClean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  </a:t>
            </a:r>
            <a:endParaRPr lang="zh-CN" altLang="en-US" sz="2400" b="1" smtClean="0">
              <a:solidFill>
                <a:srgbClr val="0000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grpSp>
        <p:nvGrpSpPr>
          <p:cNvPr id="17411" name="组合 16387"/>
          <p:cNvGrpSpPr>
            <a:grpSpLocks noChangeAspect="1"/>
          </p:cNvGrpSpPr>
          <p:nvPr/>
        </p:nvGrpSpPr>
        <p:grpSpPr bwMode="auto">
          <a:xfrm>
            <a:off x="468313" y="1870075"/>
            <a:ext cx="2306637" cy="1835150"/>
            <a:chOff x="0" y="0"/>
            <a:chExt cx="5658" cy="4008"/>
          </a:xfrm>
        </p:grpSpPr>
        <p:pic>
          <p:nvPicPr>
            <p:cNvPr id="17412" name="图片 16388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5658" cy="4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3" name="图片 16389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-480000">
              <a:off x="1370" y="1584"/>
              <a:ext cx="1622" cy="1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4" name="图片 16390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-480000">
              <a:off x="2824" y="752"/>
              <a:ext cx="2276" cy="2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5" name="图片 16391" descr="536760234512d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19260000" flipH="1">
              <a:off x="3722" y="1584"/>
              <a:ext cx="1378" cy="1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7416" name="内容占位符 16392" descr="5367602fae3cf"/>
          <p:cNvPicPr>
            <a:picLocks noChangeAspect="1" noChangeArrowheads="1"/>
          </p:cNvPicPr>
          <p:nvPr>
            <p:ph idx="1"/>
          </p:nvPr>
        </p:nvPicPr>
        <p:blipFill>
          <a:blip r:embed="rId5" cstate="email"/>
          <a:srcRect/>
          <a:stretch>
            <a:fillRect/>
          </a:stretch>
        </p:blipFill>
        <p:spPr>
          <a:xfrm rot="20820000">
            <a:off x="1181100" y="2787650"/>
            <a:ext cx="676275" cy="355600"/>
          </a:xfrm>
        </p:spPr>
      </p:pic>
      <p:pic>
        <p:nvPicPr>
          <p:cNvPr id="17417" name="内容占位符 16393" descr="5367602fae3cf"/>
          <p:cNvPicPr>
            <a:picLocks noChangeAspect="1" noChangeArrowheads="1"/>
          </p:cNvPicPr>
          <p:nvPr>
            <p:ph idx="1"/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519238" y="2609850"/>
            <a:ext cx="658812" cy="346075"/>
          </a:xfrm>
        </p:spPr>
      </p:pic>
      <p:pic>
        <p:nvPicPr>
          <p:cNvPr id="17418" name="内容占位符 16394" descr="5367602fae3cf"/>
          <p:cNvPicPr>
            <a:picLocks noChangeAspect="1" noChangeArrowheads="1"/>
          </p:cNvPicPr>
          <p:nvPr>
            <p:ph idx="1"/>
          </p:nvPr>
        </p:nvPicPr>
        <p:blipFill>
          <a:blip r:embed="rId7" cstate="email"/>
          <a:srcRect/>
          <a:stretch>
            <a:fillRect/>
          </a:stretch>
        </p:blipFill>
        <p:spPr>
          <a:xfrm rot="19320000">
            <a:off x="2151063" y="2473325"/>
            <a:ext cx="596900" cy="314325"/>
          </a:xfrm>
        </p:spPr>
      </p:pic>
      <p:sp>
        <p:nvSpPr>
          <p:cNvPr id="17419" name="矩形 16395"/>
          <p:cNvSpPr>
            <a:spLocks noGrp="1" noChangeArrowheads="1"/>
          </p:cNvSpPr>
          <p:nvPr/>
        </p:nvSpPr>
        <p:spPr bwMode="auto">
          <a:xfrm>
            <a:off x="3113088" y="1411288"/>
            <a:ext cx="2994025" cy="474186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170" tIns="46990" rIns="90170" bIns="46990"/>
          <a:lstStyle/>
          <a:p>
            <a:pPr marL="342900" indent="-257175">
              <a:lnSpc>
                <a:spcPct val="80000"/>
              </a:lnSpc>
              <a:spcBef>
                <a:spcPts val="1800"/>
              </a:spcBef>
              <a:buClr>
                <a:schemeClr val="accent1"/>
              </a:buClr>
              <a:buSzPct val="80000"/>
            </a:pPr>
            <a:endParaRPr lang="zh-CN" altLang="en-US">
              <a:solidFill>
                <a:schemeClr val="accent1"/>
              </a:solidFill>
              <a:ea typeface="幼圆" pitchFamily="49" charset="-122"/>
            </a:endParaRPr>
          </a:p>
          <a:p>
            <a:pPr marL="342900" indent="-257175">
              <a:lnSpc>
                <a:spcPct val="80000"/>
              </a:lnSpc>
              <a:spcBef>
                <a:spcPts val="1800"/>
              </a:spcBef>
              <a:buClr>
                <a:schemeClr val="accent1"/>
              </a:buClr>
              <a:buSzPct val="80000"/>
            </a:pPr>
            <a:endParaRPr lang="zh-CN" altLang="en-US">
              <a:solidFill>
                <a:schemeClr val="accent1"/>
              </a:solidFill>
              <a:ea typeface="幼圆" pitchFamily="49" charset="-122"/>
            </a:endParaRPr>
          </a:p>
          <a:p>
            <a:pPr marL="342900" indent="-257175">
              <a:lnSpc>
                <a:spcPct val="80000"/>
              </a:lnSpc>
              <a:spcBef>
                <a:spcPts val="1800"/>
              </a:spcBef>
              <a:buClr>
                <a:schemeClr val="accent1"/>
              </a:buClr>
              <a:buSzPct val="80000"/>
            </a:pPr>
            <a:endParaRPr lang="zh-CN" altLang="en-US">
              <a:solidFill>
                <a:schemeClr val="accent1"/>
              </a:solidFill>
              <a:ea typeface="幼圆" pitchFamily="49" charset="-122"/>
            </a:endParaRPr>
          </a:p>
          <a:p>
            <a:pPr marL="342900" indent="-257175">
              <a:lnSpc>
                <a:spcPct val="80000"/>
              </a:lnSpc>
              <a:spcBef>
                <a:spcPts val="1800"/>
              </a:spcBef>
              <a:buClr>
                <a:schemeClr val="accent1"/>
              </a:buClr>
              <a:buSzPct val="80000"/>
            </a:pPr>
            <a:endParaRPr lang="zh-CN" altLang="en-US">
              <a:solidFill>
                <a:schemeClr val="accent1"/>
              </a:solidFill>
              <a:ea typeface="幼圆" pitchFamily="49" charset="-122"/>
            </a:endParaRPr>
          </a:p>
          <a:p>
            <a:pPr marL="342900" indent="-257175">
              <a:lnSpc>
                <a:spcPct val="80000"/>
              </a:lnSpc>
              <a:spcBef>
                <a:spcPts val="1800"/>
              </a:spcBef>
              <a:buClr>
                <a:schemeClr val="accent1"/>
              </a:buClr>
              <a:buSzPct val="80000"/>
            </a:pPr>
            <a:endParaRPr lang="zh-CN" altLang="en-US">
              <a:solidFill>
                <a:schemeClr val="accent1"/>
              </a:solidFill>
              <a:ea typeface="幼圆" pitchFamily="49" charset="-122"/>
            </a:endParaRPr>
          </a:p>
          <a:p>
            <a:pPr marL="342900" indent="-257175">
              <a:lnSpc>
                <a:spcPct val="80000"/>
              </a:lnSpc>
              <a:spcBef>
                <a:spcPts val="1800"/>
              </a:spcBef>
              <a:buClr>
                <a:schemeClr val="accent1"/>
              </a:buClr>
              <a:buSzPct val="80000"/>
            </a:pPr>
            <a:endParaRPr lang="zh-CN" altLang="en-US">
              <a:solidFill>
                <a:schemeClr val="accent1"/>
              </a:solidFill>
              <a:ea typeface="幼圆" pitchFamily="49" charset="-122"/>
            </a:endParaRPr>
          </a:p>
          <a:p>
            <a:pPr marL="342900" indent="-257175">
              <a:lnSpc>
                <a:spcPct val="80000"/>
              </a:lnSpc>
              <a:spcBef>
                <a:spcPts val="1800"/>
              </a:spcBef>
              <a:buClr>
                <a:schemeClr val="accent1"/>
              </a:buClr>
              <a:buSzPct val="80000"/>
            </a:pPr>
            <a:r>
              <a:rPr lang="zh-CN" altLang="en-US" sz="2400" b="1">
                <a:solidFill>
                  <a:schemeClr val="accent1"/>
                </a:solidFill>
                <a:ea typeface="微软雅黑" panose="020B0503020204020204" pitchFamily="34" charset="-122"/>
              </a:rPr>
              <a:t>   </a:t>
            </a:r>
            <a:endParaRPr lang="zh-CN" altLang="en-US" sz="2400" b="1">
              <a:solidFill>
                <a:schemeClr val="accent1"/>
              </a:solidFill>
              <a:ea typeface="微软雅黑" panose="020B0503020204020204" pitchFamily="34" charset="-122"/>
            </a:endParaRPr>
          </a:p>
          <a:p>
            <a:pPr marL="342900" indent="-257175">
              <a:lnSpc>
                <a:spcPct val="80000"/>
              </a:lnSpc>
              <a:spcBef>
                <a:spcPts val="1800"/>
              </a:spcBef>
              <a:buClr>
                <a:schemeClr val="accent1"/>
              </a:buClr>
              <a:buSzPct val="80000"/>
            </a:pPr>
            <a:r>
              <a:rPr lang="zh-CN" altLang="en-US" sz="2400" b="1">
                <a:solidFill>
                  <a:schemeClr val="accent1"/>
                </a:solidFill>
                <a:ea typeface="微软雅黑" panose="020B0503020204020204" pitchFamily="34" charset="-122"/>
              </a:rPr>
              <a:t>         </a:t>
            </a:r>
            <a:endParaRPr lang="zh-CN" altLang="en-US" sz="2400" b="1">
              <a:solidFill>
                <a:srgbClr val="0000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7420" name="矩形 16396"/>
          <p:cNvSpPr>
            <a:spLocks noGrp="1" noChangeArrowheads="1"/>
          </p:cNvSpPr>
          <p:nvPr/>
        </p:nvSpPr>
        <p:spPr bwMode="auto">
          <a:xfrm>
            <a:off x="6099175" y="1412875"/>
            <a:ext cx="2882900" cy="47418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170" tIns="46990" rIns="90170" bIns="46990"/>
          <a:lstStyle/>
          <a:p>
            <a:pPr marL="342900" indent="-257175">
              <a:spcBef>
                <a:spcPts val="1800"/>
              </a:spcBef>
              <a:buClr>
                <a:schemeClr val="accent1"/>
              </a:buClr>
              <a:buSzPct val="80000"/>
            </a:pPr>
            <a:endParaRPr lang="zh-CN" altLang="en-US" b="1">
              <a:solidFill>
                <a:schemeClr val="accent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342900" indent="-257175">
              <a:spcBef>
                <a:spcPts val="1800"/>
              </a:spcBef>
              <a:buClr>
                <a:schemeClr val="accent1"/>
              </a:buClr>
              <a:buSzPct val="80000"/>
            </a:pPr>
            <a:endParaRPr lang="zh-CN" altLang="en-US" b="1">
              <a:solidFill>
                <a:schemeClr val="accent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342900" indent="-257175">
              <a:spcBef>
                <a:spcPts val="1800"/>
              </a:spcBef>
              <a:buClr>
                <a:schemeClr val="accent1"/>
              </a:buClr>
              <a:buSzPct val="80000"/>
            </a:pPr>
            <a:endParaRPr lang="zh-CN" altLang="en-US" b="1">
              <a:solidFill>
                <a:schemeClr val="accent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342900" indent="-257175">
              <a:spcBef>
                <a:spcPts val="1800"/>
              </a:spcBef>
              <a:buClr>
                <a:schemeClr val="accent1"/>
              </a:buClr>
              <a:buSzPct val="80000"/>
            </a:pPr>
            <a:endParaRPr lang="zh-CN" altLang="en-US" b="1">
              <a:solidFill>
                <a:schemeClr val="accent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342900" indent="-257175">
              <a:spcBef>
                <a:spcPts val="1800"/>
              </a:spcBef>
              <a:buClr>
                <a:schemeClr val="accent1"/>
              </a:buClr>
              <a:buSzPct val="80000"/>
            </a:pPr>
            <a:endParaRPr lang="zh-CN" altLang="en-US" b="1">
              <a:solidFill>
                <a:schemeClr val="accent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342900" indent="-257175">
              <a:spcBef>
                <a:spcPts val="1800"/>
              </a:spcBef>
              <a:buClr>
                <a:schemeClr val="accent1"/>
              </a:buClr>
              <a:buSzPct val="80000"/>
            </a:pPr>
            <a:endParaRPr lang="zh-CN" altLang="en-US" b="1">
              <a:solidFill>
                <a:schemeClr val="accent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342900" indent="-257175">
              <a:spcBef>
                <a:spcPts val="1800"/>
              </a:spcBef>
              <a:buClr>
                <a:schemeClr val="accent1"/>
              </a:buClr>
              <a:buSzPct val="80000"/>
            </a:pPr>
            <a:r>
              <a:rPr lang="zh-CN" altLang="en-US" sz="2400" b="1">
                <a:solidFill>
                  <a:schemeClr val="accent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    </a:t>
            </a:r>
            <a:endParaRPr lang="zh-CN" altLang="en-US" sz="2400" b="1">
              <a:solidFill>
                <a:srgbClr val="000000"/>
              </a:solidFill>
              <a:latin typeface="仿宋_GB2312" pitchFamily="49" charset="-122"/>
              <a:ea typeface="仿宋_GB2312" pitchFamily="49" charset="-122"/>
              <a:sym typeface="Arial" panose="020B0604020202020204" pitchFamily="34" charset="0"/>
            </a:endParaRPr>
          </a:p>
        </p:txBody>
      </p:sp>
      <p:pic>
        <p:nvPicPr>
          <p:cNvPr id="17421" name="图片 16397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EFDFB"/>
              </a:clrFrom>
              <a:clrTo>
                <a:srgbClr val="FEFD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98800" y="1870075"/>
            <a:ext cx="2994025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2" name="图片 16398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D4C7B4"/>
              </a:clrFrom>
              <a:clrTo>
                <a:srgbClr val="D4C7B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56325" y="2005013"/>
            <a:ext cx="2776538" cy="156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23" name="文本框 16399"/>
          <p:cNvSpPr txBox="1">
            <a:spLocks noChangeArrowheads="1"/>
          </p:cNvSpPr>
          <p:nvPr/>
        </p:nvSpPr>
        <p:spPr bwMode="auto">
          <a:xfrm>
            <a:off x="468313" y="4056063"/>
            <a:ext cx="2481262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制一个长方体无盖鱼缸，求所需玻璃的面积。</a:t>
            </a:r>
            <a:endParaRPr lang="zh-CN" altLang="en-US" sz="2400" b="1">
              <a:solidFill>
                <a:srgbClr val="000000"/>
              </a:solidFill>
              <a:latin typeface="仿宋_GB2312" pitchFamily="49" charset="-122"/>
              <a:ea typeface="仿宋_GB2312" pitchFamily="49" charset="-122"/>
            </a:endParaRPr>
          </a:p>
          <a:p>
            <a:endParaRPr lang="zh-CN" altLang="en-US" b="1">
              <a:solidFill>
                <a:srgbClr val="0000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7424" name="文本框 16400"/>
          <p:cNvSpPr txBox="1">
            <a:spLocks noChangeArrowheads="1"/>
          </p:cNvSpPr>
          <p:nvPr/>
        </p:nvSpPr>
        <p:spPr bwMode="auto">
          <a:xfrm>
            <a:off x="3460750" y="4056063"/>
            <a:ext cx="2433638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  <a:sym typeface="Arial" panose="020B0604020202020204" pitchFamily="34" charset="0"/>
              </a:rPr>
              <a:t>给一个长方体罐头盒贴包装纸，求包装纸的面积。</a:t>
            </a:r>
            <a:endParaRPr lang="zh-CN" altLang="en-US" sz="2400" b="1">
              <a:solidFill>
                <a:srgbClr val="000000"/>
              </a:solidFill>
              <a:latin typeface="仿宋_GB2312" pitchFamily="49" charset="-122"/>
              <a:ea typeface="仿宋_GB2312" pitchFamily="49" charset="-122"/>
              <a:sym typeface="Arial" panose="020B0604020202020204" pitchFamily="34" charset="0"/>
            </a:endParaRPr>
          </a:p>
          <a:p>
            <a:endParaRPr lang="zh-CN" altLang="en-US" b="1">
              <a:solidFill>
                <a:srgbClr val="000000"/>
              </a:solidFill>
              <a:latin typeface="仿宋_GB2312" pitchFamily="49" charset="-122"/>
              <a:ea typeface="仿宋_GB2312" pitchFamily="49" charset="-122"/>
              <a:sym typeface="Arial" panose="020B0604020202020204" pitchFamily="34" charset="0"/>
            </a:endParaRPr>
          </a:p>
        </p:txBody>
      </p:sp>
      <p:sp>
        <p:nvSpPr>
          <p:cNvPr id="17425" name="文本框 16401"/>
          <p:cNvSpPr txBox="1">
            <a:spLocks noChangeArrowheads="1"/>
          </p:cNvSpPr>
          <p:nvPr/>
        </p:nvSpPr>
        <p:spPr bwMode="auto">
          <a:xfrm>
            <a:off x="6359525" y="4056063"/>
            <a:ext cx="2327275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  <a:sym typeface="Arial" panose="020B0604020202020204" pitchFamily="34" charset="0"/>
              </a:rPr>
              <a:t>给挂式空调做外罩时，大约要用多少布料。</a:t>
            </a:r>
            <a:endParaRPr lang="zh-CN" altLang="en-US" sz="2400" b="1">
              <a:solidFill>
                <a:srgbClr val="000000"/>
              </a:solidFill>
              <a:latin typeface="仿宋_GB2312" pitchFamily="49" charset="-122"/>
              <a:ea typeface="仿宋_GB2312" pitchFamily="49" charset="-122"/>
              <a:sym typeface="Arial" panose="020B0604020202020204" pitchFamily="34" charset="0"/>
            </a:endParaRPr>
          </a:p>
          <a:p>
            <a:endParaRPr lang="zh-CN" altLang="en-US" b="1">
              <a:solidFill>
                <a:srgbClr val="000000"/>
              </a:solidFill>
              <a:latin typeface="仿宋_GB2312" pitchFamily="49" charset="-122"/>
              <a:ea typeface="仿宋_GB2312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1740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solidFill>
                  <a:srgbClr val="000000"/>
                </a:solidFill>
                <a:ea typeface="仿宋_GB2312" pitchFamily="49" charset="-122"/>
                <a:sym typeface="Arial" panose="020B0604020202020204" pitchFamily="34" charset="0"/>
              </a:rPr>
              <a:t>（二）哪个图形不能拼成正方体</a:t>
            </a:r>
            <a:endParaRPr lang="zh-CN" altLang="en-US" b="1" smtClean="0">
              <a:solidFill>
                <a:srgbClr val="000000"/>
              </a:solidFill>
              <a:ea typeface="仿宋_GB2312" pitchFamily="49" charset="-122"/>
              <a:sym typeface="Arial" panose="020B0604020202020204" pitchFamily="34" charset="0"/>
            </a:endParaRPr>
          </a:p>
        </p:txBody>
      </p:sp>
      <p:sp>
        <p:nvSpPr>
          <p:cNvPr id="18434" name="矩形 17410"/>
          <p:cNvSpPr>
            <a:spLocks noGrp="1" noChangeArrowheads="1"/>
          </p:cNvSpPr>
          <p:nvPr/>
        </p:nvSpPr>
        <p:spPr bwMode="auto">
          <a:xfrm>
            <a:off x="130175" y="1411288"/>
            <a:ext cx="2968625" cy="474186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170" tIns="46990" rIns="90170" bIns="46990"/>
          <a:lstStyle/>
          <a:p>
            <a:pPr marL="342900" indent="-257175">
              <a:spcBef>
                <a:spcPts val="1800"/>
              </a:spcBef>
              <a:buClr>
                <a:schemeClr val="accent1"/>
              </a:buClr>
              <a:buSzPct val="80000"/>
            </a:pPr>
            <a:endParaRPr lang="zh-CN" altLang="en-US">
              <a:solidFill>
                <a:schemeClr val="accent1"/>
              </a:solidFill>
              <a:ea typeface="幼圆" pitchFamily="49" charset="-122"/>
            </a:endParaRPr>
          </a:p>
          <a:p>
            <a:pPr marL="342900" indent="-257175">
              <a:spcBef>
                <a:spcPts val="1800"/>
              </a:spcBef>
              <a:buClr>
                <a:schemeClr val="accent1"/>
              </a:buClr>
              <a:buSzPct val="80000"/>
            </a:pPr>
            <a:endParaRPr lang="zh-CN" altLang="en-US">
              <a:solidFill>
                <a:schemeClr val="accent1"/>
              </a:solidFill>
              <a:ea typeface="幼圆" pitchFamily="49" charset="-122"/>
            </a:endParaRPr>
          </a:p>
          <a:p>
            <a:pPr marL="342900" indent="-257175">
              <a:spcBef>
                <a:spcPts val="1800"/>
              </a:spcBef>
              <a:buClr>
                <a:schemeClr val="accent1"/>
              </a:buClr>
              <a:buSzPct val="80000"/>
            </a:pPr>
            <a:endParaRPr lang="zh-CN" altLang="en-US">
              <a:solidFill>
                <a:schemeClr val="accent1"/>
              </a:solidFill>
              <a:ea typeface="幼圆" pitchFamily="49" charset="-122"/>
            </a:endParaRPr>
          </a:p>
          <a:p>
            <a:pPr marL="342900" indent="-257175">
              <a:spcBef>
                <a:spcPts val="1800"/>
              </a:spcBef>
              <a:buClr>
                <a:schemeClr val="accent1"/>
              </a:buClr>
              <a:buSzPct val="80000"/>
            </a:pPr>
            <a:endParaRPr lang="zh-CN" altLang="en-US">
              <a:solidFill>
                <a:schemeClr val="accent1"/>
              </a:solidFill>
              <a:ea typeface="幼圆" pitchFamily="49" charset="-122"/>
            </a:endParaRPr>
          </a:p>
          <a:p>
            <a:pPr marL="342900" indent="-257175">
              <a:spcBef>
                <a:spcPts val="1800"/>
              </a:spcBef>
              <a:buClr>
                <a:schemeClr val="accent1"/>
              </a:buClr>
              <a:buSzPct val="80000"/>
            </a:pPr>
            <a:endParaRPr lang="zh-CN" altLang="en-US">
              <a:solidFill>
                <a:schemeClr val="accent1"/>
              </a:solidFill>
              <a:ea typeface="幼圆" pitchFamily="49" charset="-122"/>
            </a:endParaRPr>
          </a:p>
          <a:p>
            <a:pPr marL="342900" indent="-257175">
              <a:spcBef>
                <a:spcPts val="1800"/>
              </a:spcBef>
              <a:buClr>
                <a:schemeClr val="accent1"/>
              </a:buClr>
              <a:buSzPct val="80000"/>
            </a:pPr>
            <a:endParaRPr lang="zh-CN" altLang="en-US">
              <a:solidFill>
                <a:schemeClr val="accent1"/>
              </a:solidFill>
              <a:ea typeface="幼圆" pitchFamily="49" charset="-122"/>
            </a:endParaRPr>
          </a:p>
          <a:p>
            <a:pPr marL="342900" indent="-257175">
              <a:spcBef>
                <a:spcPts val="1800"/>
              </a:spcBef>
              <a:buClr>
                <a:schemeClr val="accent1"/>
              </a:buClr>
              <a:buSzPct val="80000"/>
            </a:pPr>
            <a:r>
              <a:rPr lang="zh-CN" altLang="en-US" sz="2400" b="1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  </a:t>
            </a:r>
            <a:endParaRPr lang="zh-CN" altLang="en-US">
              <a:solidFill>
                <a:schemeClr val="accent1"/>
              </a:solidFill>
              <a:ea typeface="幼圆" pitchFamily="49" charset="-122"/>
            </a:endParaRPr>
          </a:p>
        </p:txBody>
      </p:sp>
      <p:sp>
        <p:nvSpPr>
          <p:cNvPr id="18435" name="矩形 17411"/>
          <p:cNvSpPr>
            <a:spLocks noGrp="1" noChangeArrowheads="1"/>
          </p:cNvSpPr>
          <p:nvPr/>
        </p:nvSpPr>
        <p:spPr bwMode="auto">
          <a:xfrm>
            <a:off x="3113088" y="1411288"/>
            <a:ext cx="2994025" cy="474186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170" tIns="46990" rIns="90170" bIns="46990"/>
          <a:lstStyle/>
          <a:p>
            <a:pPr marL="342900" indent="-257175">
              <a:lnSpc>
                <a:spcPct val="80000"/>
              </a:lnSpc>
              <a:spcBef>
                <a:spcPts val="1800"/>
              </a:spcBef>
              <a:buClr>
                <a:schemeClr val="accent1"/>
              </a:buClr>
              <a:buSzPct val="80000"/>
            </a:pPr>
            <a:endParaRPr lang="zh-CN" altLang="en-US">
              <a:solidFill>
                <a:schemeClr val="accent1"/>
              </a:solidFill>
              <a:ea typeface="幼圆" pitchFamily="49" charset="-122"/>
            </a:endParaRPr>
          </a:p>
          <a:p>
            <a:pPr marL="342900" indent="-257175">
              <a:lnSpc>
                <a:spcPct val="80000"/>
              </a:lnSpc>
              <a:spcBef>
                <a:spcPts val="1800"/>
              </a:spcBef>
              <a:buClr>
                <a:schemeClr val="accent1"/>
              </a:buClr>
              <a:buSzPct val="80000"/>
            </a:pPr>
            <a:endParaRPr lang="zh-CN" altLang="en-US">
              <a:solidFill>
                <a:schemeClr val="accent1"/>
              </a:solidFill>
              <a:ea typeface="幼圆" pitchFamily="49" charset="-122"/>
            </a:endParaRPr>
          </a:p>
          <a:p>
            <a:pPr marL="342900" indent="-257175">
              <a:lnSpc>
                <a:spcPct val="80000"/>
              </a:lnSpc>
              <a:spcBef>
                <a:spcPts val="1800"/>
              </a:spcBef>
              <a:buClr>
                <a:schemeClr val="accent1"/>
              </a:buClr>
              <a:buSzPct val="80000"/>
            </a:pPr>
            <a:endParaRPr lang="zh-CN" altLang="en-US">
              <a:solidFill>
                <a:schemeClr val="accent1"/>
              </a:solidFill>
              <a:ea typeface="幼圆" pitchFamily="49" charset="-122"/>
            </a:endParaRPr>
          </a:p>
          <a:p>
            <a:pPr marL="342900" indent="-257175">
              <a:lnSpc>
                <a:spcPct val="80000"/>
              </a:lnSpc>
              <a:spcBef>
                <a:spcPts val="1800"/>
              </a:spcBef>
              <a:buClr>
                <a:schemeClr val="accent1"/>
              </a:buClr>
              <a:buSzPct val="80000"/>
            </a:pPr>
            <a:endParaRPr lang="zh-CN" altLang="en-US">
              <a:solidFill>
                <a:schemeClr val="accent1"/>
              </a:solidFill>
              <a:ea typeface="幼圆" pitchFamily="49" charset="-122"/>
            </a:endParaRPr>
          </a:p>
          <a:p>
            <a:pPr marL="342900" indent="-257175">
              <a:lnSpc>
                <a:spcPct val="80000"/>
              </a:lnSpc>
              <a:spcBef>
                <a:spcPts val="1800"/>
              </a:spcBef>
              <a:buClr>
                <a:schemeClr val="accent1"/>
              </a:buClr>
              <a:buSzPct val="80000"/>
            </a:pPr>
            <a:endParaRPr lang="zh-CN" altLang="en-US">
              <a:solidFill>
                <a:schemeClr val="accent1"/>
              </a:solidFill>
              <a:ea typeface="幼圆" pitchFamily="49" charset="-122"/>
            </a:endParaRPr>
          </a:p>
          <a:p>
            <a:pPr marL="342900" indent="-257175">
              <a:lnSpc>
                <a:spcPct val="80000"/>
              </a:lnSpc>
              <a:spcBef>
                <a:spcPts val="1800"/>
              </a:spcBef>
              <a:buClr>
                <a:schemeClr val="accent1"/>
              </a:buClr>
              <a:buSzPct val="80000"/>
            </a:pPr>
            <a:endParaRPr lang="zh-CN" altLang="en-US">
              <a:solidFill>
                <a:schemeClr val="accent1"/>
              </a:solidFill>
              <a:ea typeface="幼圆" pitchFamily="49" charset="-122"/>
            </a:endParaRPr>
          </a:p>
          <a:p>
            <a:pPr marL="342900" indent="-257175">
              <a:lnSpc>
                <a:spcPct val="80000"/>
              </a:lnSpc>
              <a:spcBef>
                <a:spcPts val="1800"/>
              </a:spcBef>
              <a:buClr>
                <a:schemeClr val="accent1"/>
              </a:buClr>
              <a:buSzPct val="80000"/>
            </a:pPr>
            <a:r>
              <a:rPr lang="zh-CN" altLang="en-US" sz="2400" b="1">
                <a:solidFill>
                  <a:schemeClr val="accent1"/>
                </a:solidFill>
                <a:ea typeface="微软雅黑" panose="020B0503020204020204" pitchFamily="34" charset="-122"/>
              </a:rPr>
              <a:t>   </a:t>
            </a:r>
            <a:endParaRPr lang="zh-CN" altLang="en-US" sz="2400" b="1">
              <a:solidFill>
                <a:schemeClr val="accent1"/>
              </a:solidFill>
              <a:ea typeface="微软雅黑" panose="020B0503020204020204" pitchFamily="34" charset="-122"/>
            </a:endParaRPr>
          </a:p>
          <a:p>
            <a:pPr marL="342900" indent="-257175">
              <a:lnSpc>
                <a:spcPct val="80000"/>
              </a:lnSpc>
              <a:spcBef>
                <a:spcPts val="1800"/>
              </a:spcBef>
              <a:buClr>
                <a:schemeClr val="accent1"/>
              </a:buClr>
              <a:buSzPct val="80000"/>
            </a:pPr>
            <a:r>
              <a:rPr lang="zh-CN" altLang="en-US" sz="2400" b="1">
                <a:solidFill>
                  <a:schemeClr val="accent1"/>
                </a:solidFill>
                <a:ea typeface="微软雅黑" panose="020B0503020204020204" pitchFamily="34" charset="-122"/>
              </a:rPr>
              <a:t>         </a:t>
            </a:r>
            <a:endParaRPr lang="zh-CN" altLang="en-US" sz="2400" b="1">
              <a:solidFill>
                <a:srgbClr val="0000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8436" name="矩形 17412"/>
          <p:cNvSpPr>
            <a:spLocks noGrp="1" noChangeArrowheads="1"/>
          </p:cNvSpPr>
          <p:nvPr/>
        </p:nvSpPr>
        <p:spPr bwMode="auto">
          <a:xfrm>
            <a:off x="6099175" y="1412875"/>
            <a:ext cx="2882900" cy="47418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170" tIns="46990" rIns="90170" bIns="46990"/>
          <a:lstStyle/>
          <a:p>
            <a:pPr marL="342900" indent="-257175">
              <a:spcBef>
                <a:spcPts val="1800"/>
              </a:spcBef>
              <a:buClr>
                <a:schemeClr val="accent1"/>
              </a:buClr>
              <a:buSzPct val="80000"/>
            </a:pPr>
            <a:endParaRPr lang="zh-CN" altLang="en-US" b="1">
              <a:solidFill>
                <a:schemeClr val="accent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342900" indent="-257175">
              <a:spcBef>
                <a:spcPts val="1800"/>
              </a:spcBef>
              <a:buClr>
                <a:schemeClr val="accent1"/>
              </a:buClr>
              <a:buSzPct val="80000"/>
            </a:pPr>
            <a:endParaRPr lang="zh-CN" altLang="en-US" b="1">
              <a:solidFill>
                <a:schemeClr val="accent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342900" indent="-257175">
              <a:spcBef>
                <a:spcPts val="1800"/>
              </a:spcBef>
              <a:buClr>
                <a:schemeClr val="accent1"/>
              </a:buClr>
              <a:buSzPct val="80000"/>
            </a:pPr>
            <a:endParaRPr lang="zh-CN" altLang="en-US" b="1">
              <a:solidFill>
                <a:schemeClr val="accent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342900" indent="-257175">
              <a:spcBef>
                <a:spcPts val="1800"/>
              </a:spcBef>
              <a:buClr>
                <a:schemeClr val="accent1"/>
              </a:buClr>
              <a:buSzPct val="80000"/>
            </a:pPr>
            <a:endParaRPr lang="zh-CN" altLang="en-US" b="1">
              <a:solidFill>
                <a:schemeClr val="accent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342900" indent="-257175">
              <a:spcBef>
                <a:spcPts val="1800"/>
              </a:spcBef>
              <a:buClr>
                <a:schemeClr val="accent1"/>
              </a:buClr>
              <a:buSzPct val="80000"/>
            </a:pPr>
            <a:endParaRPr lang="zh-CN" altLang="en-US" b="1">
              <a:solidFill>
                <a:schemeClr val="accent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342900" indent="-257175">
              <a:spcBef>
                <a:spcPts val="1800"/>
              </a:spcBef>
              <a:buClr>
                <a:schemeClr val="accent1"/>
              </a:buClr>
              <a:buSzPct val="80000"/>
            </a:pPr>
            <a:endParaRPr lang="zh-CN" altLang="en-US" b="1">
              <a:solidFill>
                <a:schemeClr val="accent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342900" indent="-257175">
              <a:spcBef>
                <a:spcPts val="1800"/>
              </a:spcBef>
              <a:buClr>
                <a:schemeClr val="accent1"/>
              </a:buClr>
              <a:buSzPct val="80000"/>
            </a:pPr>
            <a:r>
              <a:rPr lang="zh-CN" altLang="en-US" sz="2400" b="1">
                <a:solidFill>
                  <a:schemeClr val="accent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    </a:t>
            </a:r>
            <a:endParaRPr lang="zh-CN" altLang="en-US" sz="2400" b="1">
              <a:solidFill>
                <a:srgbClr val="000000"/>
              </a:solidFill>
              <a:latin typeface="仿宋_GB2312" pitchFamily="49" charset="-122"/>
              <a:ea typeface="仿宋_GB2312" pitchFamily="49" charset="-122"/>
              <a:sym typeface="Arial" panose="020B0604020202020204" pitchFamily="34" charset="0"/>
            </a:endParaRPr>
          </a:p>
        </p:txBody>
      </p:sp>
      <p:grpSp>
        <p:nvGrpSpPr>
          <p:cNvPr id="18437" name="组合 17413"/>
          <p:cNvGrpSpPr/>
          <p:nvPr/>
        </p:nvGrpSpPr>
        <p:grpSpPr bwMode="auto">
          <a:xfrm>
            <a:off x="468313" y="2155825"/>
            <a:ext cx="1966912" cy="2598738"/>
            <a:chOff x="0" y="0"/>
            <a:chExt cx="3096" cy="4091"/>
          </a:xfrm>
        </p:grpSpPr>
        <p:sp>
          <p:nvSpPr>
            <p:cNvPr id="18438" name="矩形 17414"/>
            <p:cNvSpPr>
              <a:spLocks noChangeArrowheads="1"/>
            </p:cNvSpPr>
            <p:nvPr/>
          </p:nvSpPr>
          <p:spPr bwMode="auto">
            <a:xfrm>
              <a:off x="0" y="1023"/>
              <a:ext cx="1032" cy="1023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39" name="矩形 17415"/>
            <p:cNvSpPr>
              <a:spLocks noChangeArrowheads="1"/>
            </p:cNvSpPr>
            <p:nvPr/>
          </p:nvSpPr>
          <p:spPr bwMode="auto">
            <a:xfrm>
              <a:off x="1032" y="2046"/>
              <a:ext cx="1032" cy="1023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0" name="矩形 17416"/>
            <p:cNvSpPr>
              <a:spLocks noChangeArrowheads="1"/>
            </p:cNvSpPr>
            <p:nvPr/>
          </p:nvSpPr>
          <p:spPr bwMode="auto">
            <a:xfrm>
              <a:off x="1032" y="1023"/>
              <a:ext cx="1032" cy="1023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1" name="矩形 17417"/>
            <p:cNvSpPr>
              <a:spLocks noChangeArrowheads="1"/>
            </p:cNvSpPr>
            <p:nvPr/>
          </p:nvSpPr>
          <p:spPr bwMode="auto">
            <a:xfrm>
              <a:off x="1032" y="0"/>
              <a:ext cx="1032" cy="1023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2" name="矩形 17418"/>
            <p:cNvSpPr>
              <a:spLocks noChangeArrowheads="1"/>
            </p:cNvSpPr>
            <p:nvPr/>
          </p:nvSpPr>
          <p:spPr bwMode="auto">
            <a:xfrm>
              <a:off x="2064" y="2046"/>
              <a:ext cx="1032" cy="1023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3" name="矩形 17419"/>
            <p:cNvSpPr>
              <a:spLocks noChangeArrowheads="1"/>
            </p:cNvSpPr>
            <p:nvPr/>
          </p:nvSpPr>
          <p:spPr bwMode="auto">
            <a:xfrm>
              <a:off x="1032" y="3069"/>
              <a:ext cx="1032" cy="1023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44" name="组合 17420"/>
          <p:cNvGrpSpPr/>
          <p:nvPr/>
        </p:nvGrpSpPr>
        <p:grpSpPr bwMode="auto">
          <a:xfrm>
            <a:off x="3313113" y="2665413"/>
            <a:ext cx="2620962" cy="1947862"/>
            <a:chOff x="0" y="0"/>
            <a:chExt cx="4128" cy="3068"/>
          </a:xfrm>
        </p:grpSpPr>
        <p:sp>
          <p:nvSpPr>
            <p:cNvPr id="18445" name="矩形 17421"/>
            <p:cNvSpPr>
              <a:spLocks noChangeArrowheads="1"/>
            </p:cNvSpPr>
            <p:nvPr/>
          </p:nvSpPr>
          <p:spPr bwMode="auto">
            <a:xfrm>
              <a:off x="0" y="0"/>
              <a:ext cx="1032" cy="1023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6" name="矩形 17422"/>
            <p:cNvSpPr>
              <a:spLocks noChangeArrowheads="1"/>
            </p:cNvSpPr>
            <p:nvPr/>
          </p:nvSpPr>
          <p:spPr bwMode="auto">
            <a:xfrm>
              <a:off x="1032" y="0"/>
              <a:ext cx="1032" cy="1023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7" name="矩形 17423"/>
            <p:cNvSpPr>
              <a:spLocks noChangeArrowheads="1"/>
            </p:cNvSpPr>
            <p:nvPr/>
          </p:nvSpPr>
          <p:spPr bwMode="auto">
            <a:xfrm>
              <a:off x="1032" y="1023"/>
              <a:ext cx="1032" cy="1023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8" name="矩形 17424"/>
            <p:cNvSpPr>
              <a:spLocks noChangeArrowheads="1"/>
            </p:cNvSpPr>
            <p:nvPr/>
          </p:nvSpPr>
          <p:spPr bwMode="auto">
            <a:xfrm>
              <a:off x="2064" y="2046"/>
              <a:ext cx="1032" cy="1023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9" name="矩形 17425"/>
            <p:cNvSpPr>
              <a:spLocks noChangeArrowheads="1"/>
            </p:cNvSpPr>
            <p:nvPr/>
          </p:nvSpPr>
          <p:spPr bwMode="auto">
            <a:xfrm>
              <a:off x="3096" y="1023"/>
              <a:ext cx="1032" cy="1023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0" name="矩形 17426"/>
            <p:cNvSpPr>
              <a:spLocks noChangeArrowheads="1"/>
            </p:cNvSpPr>
            <p:nvPr/>
          </p:nvSpPr>
          <p:spPr bwMode="auto">
            <a:xfrm>
              <a:off x="2064" y="1023"/>
              <a:ext cx="1032" cy="1023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51" name="组合 17427"/>
          <p:cNvGrpSpPr/>
          <p:nvPr/>
        </p:nvGrpSpPr>
        <p:grpSpPr bwMode="auto">
          <a:xfrm>
            <a:off x="6276975" y="3113088"/>
            <a:ext cx="2622550" cy="1316037"/>
            <a:chOff x="0" y="0"/>
            <a:chExt cx="4128" cy="2073"/>
          </a:xfrm>
        </p:grpSpPr>
        <p:sp>
          <p:nvSpPr>
            <p:cNvPr id="18452" name="矩形 17428"/>
            <p:cNvSpPr>
              <a:spLocks noChangeArrowheads="1"/>
            </p:cNvSpPr>
            <p:nvPr/>
          </p:nvSpPr>
          <p:spPr bwMode="auto">
            <a:xfrm>
              <a:off x="1032" y="1051"/>
              <a:ext cx="1032" cy="1023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3" name="矩形 17429"/>
            <p:cNvSpPr>
              <a:spLocks noChangeArrowheads="1"/>
            </p:cNvSpPr>
            <p:nvPr/>
          </p:nvSpPr>
          <p:spPr bwMode="auto">
            <a:xfrm>
              <a:off x="1" y="0"/>
              <a:ext cx="1032" cy="1023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4" name="矩形 17430"/>
            <p:cNvSpPr>
              <a:spLocks noChangeArrowheads="1"/>
            </p:cNvSpPr>
            <p:nvPr/>
          </p:nvSpPr>
          <p:spPr bwMode="auto">
            <a:xfrm>
              <a:off x="3096" y="0"/>
              <a:ext cx="1032" cy="1023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5" name="矩形 17431"/>
            <p:cNvSpPr>
              <a:spLocks noChangeArrowheads="1"/>
            </p:cNvSpPr>
            <p:nvPr/>
          </p:nvSpPr>
          <p:spPr bwMode="auto">
            <a:xfrm>
              <a:off x="0" y="1051"/>
              <a:ext cx="1032" cy="1023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6" name="矩形 17432"/>
            <p:cNvSpPr>
              <a:spLocks noChangeArrowheads="1"/>
            </p:cNvSpPr>
            <p:nvPr/>
          </p:nvSpPr>
          <p:spPr bwMode="auto">
            <a:xfrm>
              <a:off x="2064" y="1051"/>
              <a:ext cx="1032" cy="1023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7" name="矩形 17433"/>
            <p:cNvSpPr>
              <a:spLocks noChangeArrowheads="1"/>
            </p:cNvSpPr>
            <p:nvPr/>
          </p:nvSpPr>
          <p:spPr bwMode="auto">
            <a:xfrm>
              <a:off x="3096" y="1051"/>
              <a:ext cx="1032" cy="1023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35" name="文本框 17434"/>
          <p:cNvSpPr txBox="1">
            <a:spLocks noChangeArrowheads="1"/>
          </p:cNvSpPr>
          <p:nvPr/>
        </p:nvSpPr>
        <p:spPr bwMode="auto">
          <a:xfrm>
            <a:off x="1089025" y="5200650"/>
            <a:ext cx="690563" cy="70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sym typeface="仿宋_GB2312" pitchFamily="49" charset="-122"/>
              </a:rPr>
              <a:t>√</a:t>
            </a:r>
            <a:endParaRPr lang="en-US" altLang="zh-CN" sz="4000" b="1">
              <a:solidFill>
                <a:srgbClr val="FF0000"/>
              </a:solidFill>
              <a:sym typeface="仿宋_GB2312" pitchFamily="49" charset="-122"/>
            </a:endParaRPr>
          </a:p>
        </p:txBody>
      </p:sp>
      <p:sp>
        <p:nvSpPr>
          <p:cNvPr id="17436" name="文本框 17435"/>
          <p:cNvSpPr txBox="1">
            <a:spLocks noChangeArrowheads="1"/>
          </p:cNvSpPr>
          <p:nvPr/>
        </p:nvSpPr>
        <p:spPr bwMode="auto">
          <a:xfrm>
            <a:off x="4278313" y="5200650"/>
            <a:ext cx="690562" cy="70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sym typeface="仿宋_GB2312" pitchFamily="49" charset="-122"/>
              </a:rPr>
              <a:t>√</a:t>
            </a:r>
            <a:endParaRPr lang="en-US" altLang="zh-CN"/>
          </a:p>
        </p:txBody>
      </p:sp>
      <p:sp>
        <p:nvSpPr>
          <p:cNvPr id="17437" name="文本框 17436"/>
          <p:cNvSpPr txBox="1">
            <a:spLocks noChangeArrowheads="1"/>
          </p:cNvSpPr>
          <p:nvPr/>
        </p:nvSpPr>
        <p:spPr bwMode="auto">
          <a:xfrm>
            <a:off x="7242175" y="5200650"/>
            <a:ext cx="692150" cy="70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sym typeface="仿宋_GB2312" pitchFamily="49" charset="-122"/>
              </a:rPr>
              <a:t>×</a:t>
            </a:r>
            <a:endParaRPr lang="en-US" altLang="zh-CN" sz="4000" b="1">
              <a:solidFill>
                <a:srgbClr val="FF0000"/>
              </a:solidFill>
              <a:sym typeface="仿宋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35" grpId="0" bldLvl="0"/>
      <p:bldP spid="17436" grpId="0" bldLvl="0"/>
      <p:bldP spid="17437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843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本 课 小 结</a:t>
            </a:r>
            <a:endParaRPr lang="zh-CN" altLang="en-US" b="1" smtClean="0">
              <a:solidFill>
                <a:srgbClr val="0000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9458" name="文本框 18434"/>
          <p:cNvSpPr txBox="1">
            <a:spLocks noChangeArrowheads="1"/>
          </p:cNvSpPr>
          <p:nvPr/>
        </p:nvSpPr>
        <p:spPr bwMode="auto">
          <a:xfrm>
            <a:off x="1292225" y="2298700"/>
            <a:ext cx="6727825" cy="1189038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US" altLang="zh-CN" sz="2400" b="1">
              <a:solidFill>
                <a:schemeClr val="bg1"/>
              </a:solidFill>
              <a:ea typeface="仿宋_GB2312" pitchFamily="49" charset="-122"/>
            </a:endParaRPr>
          </a:p>
          <a:p>
            <a:pPr algn="ctr"/>
            <a:r>
              <a:rPr lang="zh-CN" altLang="en-US" sz="2400" b="1">
                <a:solidFill>
                  <a:schemeClr val="bg1"/>
                </a:solidFill>
                <a:ea typeface="仿宋_GB2312" pitchFamily="49" charset="-122"/>
              </a:rPr>
              <a:t>通过这节课，你们学到了什么知识？</a:t>
            </a:r>
            <a:endParaRPr lang="zh-CN" altLang="en-US" sz="2400" b="1">
              <a:solidFill>
                <a:schemeClr val="bg1"/>
              </a:solidFill>
              <a:ea typeface="仿宋_GB2312" pitchFamily="49" charset="-122"/>
            </a:endParaRPr>
          </a:p>
          <a:p>
            <a:endParaRPr lang="zh-CN" altLang="en-US" sz="2400" b="1">
              <a:solidFill>
                <a:schemeClr val="bg1"/>
              </a:solidFill>
              <a:ea typeface="仿宋_GB2312" pitchFamily="49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矩形 5"/>
          <p:cNvSpPr>
            <a:spLocks noChangeArrowheads="1"/>
          </p:cNvSpPr>
          <p:nvPr/>
        </p:nvSpPr>
        <p:spPr bwMode="auto">
          <a:xfrm>
            <a:off x="2530475" y="3035300"/>
            <a:ext cx="5006975" cy="787400"/>
          </a:xfrm>
          <a:prstGeom prst="rect">
            <a:avLst/>
          </a:prstGeom>
          <a:solidFill>
            <a:srgbClr val="68E3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2" charset="0"/>
            </a:endParaRPr>
          </a:p>
        </p:txBody>
      </p:sp>
      <p:sp>
        <p:nvSpPr>
          <p:cNvPr id="21506" name="矩形 6"/>
          <p:cNvSpPr>
            <a:spLocks noChangeArrowheads="1"/>
          </p:cNvSpPr>
          <p:nvPr/>
        </p:nvSpPr>
        <p:spPr bwMode="auto">
          <a:xfrm>
            <a:off x="2530475" y="3822700"/>
            <a:ext cx="5006975" cy="4603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anose="020F0502020204030204" pitchFamily="2" charset="0"/>
            </a:endParaRPr>
          </a:p>
        </p:txBody>
      </p:sp>
      <p:sp>
        <p:nvSpPr>
          <p:cNvPr id="21507" name="任意多边形 7"/>
          <p:cNvSpPr>
            <a:spLocks noChangeArrowheads="1"/>
          </p:cNvSpPr>
          <p:nvPr/>
        </p:nvSpPr>
        <p:spPr bwMode="auto">
          <a:xfrm>
            <a:off x="2214563" y="2063750"/>
            <a:ext cx="238125" cy="323850"/>
          </a:xfrm>
          <a:custGeom>
            <a:avLst/>
            <a:gdLst>
              <a:gd name="T0" fmla="*/ 0 w 238125"/>
              <a:gd name="T1" fmla="*/ 66675 h 323850"/>
              <a:gd name="T2" fmla="*/ 114300 w 238125"/>
              <a:gd name="T3" fmla="*/ 0 h 323850"/>
              <a:gd name="T4" fmla="*/ 238125 w 238125"/>
              <a:gd name="T5" fmla="*/ 285750 h 323850"/>
              <a:gd name="T6" fmla="*/ 176212 w 238125"/>
              <a:gd name="T7" fmla="*/ 323850 h 323850"/>
              <a:gd name="T8" fmla="*/ 0 w 238125"/>
              <a:gd name="T9" fmla="*/ 66675 h 323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8125" h="323850">
                <a:moveTo>
                  <a:pt x="0" y="66675"/>
                </a:moveTo>
                <a:lnTo>
                  <a:pt x="114300" y="0"/>
                </a:lnTo>
                <a:lnTo>
                  <a:pt x="238125" y="285750"/>
                </a:lnTo>
                <a:lnTo>
                  <a:pt x="176212" y="323850"/>
                </a:lnTo>
                <a:lnTo>
                  <a:pt x="0" y="66675"/>
                </a:lnTo>
                <a:close/>
              </a:path>
            </a:pathLst>
          </a:custGeom>
          <a:solidFill>
            <a:srgbClr val="68E317"/>
          </a:solidFill>
          <a:ln>
            <a:noFill/>
          </a:ln>
          <a:effectLst>
            <a:outerShdw dist="12700" dir="8100000" algn="ctr" rotWithShape="0">
              <a:srgbClr val="00000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08" name="任意多边形 8"/>
          <p:cNvSpPr>
            <a:spLocks noChangeArrowheads="1"/>
          </p:cNvSpPr>
          <p:nvPr/>
        </p:nvSpPr>
        <p:spPr bwMode="auto">
          <a:xfrm>
            <a:off x="1619250" y="1906588"/>
            <a:ext cx="676275" cy="528637"/>
          </a:xfrm>
          <a:custGeom>
            <a:avLst/>
            <a:gdLst>
              <a:gd name="T0" fmla="*/ 0 w 676275"/>
              <a:gd name="T1" fmla="*/ 142875 h 528637"/>
              <a:gd name="T2" fmla="*/ 104775 w 676275"/>
              <a:gd name="T3" fmla="*/ 0 h 528637"/>
              <a:gd name="T4" fmla="*/ 676275 w 676275"/>
              <a:gd name="T5" fmla="*/ 481012 h 528637"/>
              <a:gd name="T6" fmla="*/ 642938 w 676275"/>
              <a:gd name="T7" fmla="*/ 528637 h 528637"/>
              <a:gd name="T8" fmla="*/ 0 w 676275"/>
              <a:gd name="T9" fmla="*/ 142875 h 5286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6275" h="528637">
                <a:moveTo>
                  <a:pt x="0" y="142875"/>
                </a:moveTo>
                <a:lnTo>
                  <a:pt x="104775" y="0"/>
                </a:lnTo>
                <a:lnTo>
                  <a:pt x="676275" y="481012"/>
                </a:lnTo>
                <a:lnTo>
                  <a:pt x="642938" y="528637"/>
                </a:lnTo>
                <a:lnTo>
                  <a:pt x="0" y="142875"/>
                </a:lnTo>
                <a:close/>
              </a:path>
            </a:pathLst>
          </a:custGeom>
          <a:solidFill>
            <a:srgbClr val="47D0E4"/>
          </a:solidFill>
          <a:ln>
            <a:noFill/>
          </a:ln>
          <a:effectLst>
            <a:outerShdw dist="12700" dir="8100000" algn="ctr" rotWithShape="0">
              <a:srgbClr val="00000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09" name="任意多边形 9"/>
          <p:cNvSpPr>
            <a:spLocks noChangeArrowheads="1"/>
          </p:cNvSpPr>
          <p:nvPr/>
        </p:nvSpPr>
        <p:spPr bwMode="auto">
          <a:xfrm>
            <a:off x="1524000" y="2382838"/>
            <a:ext cx="538163" cy="204787"/>
          </a:xfrm>
          <a:custGeom>
            <a:avLst/>
            <a:gdLst>
              <a:gd name="T0" fmla="*/ 0 w 538163"/>
              <a:gd name="T1" fmla="*/ 142875 h 204787"/>
              <a:gd name="T2" fmla="*/ 19050 w 538163"/>
              <a:gd name="T3" fmla="*/ 0 h 204787"/>
              <a:gd name="T4" fmla="*/ 538163 w 538163"/>
              <a:gd name="T5" fmla="*/ 142875 h 204787"/>
              <a:gd name="T6" fmla="*/ 519113 w 538163"/>
              <a:gd name="T7" fmla="*/ 204787 h 204787"/>
              <a:gd name="T8" fmla="*/ 0 w 538163"/>
              <a:gd name="T9" fmla="*/ 142875 h 2047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8163" h="204787">
                <a:moveTo>
                  <a:pt x="0" y="142875"/>
                </a:moveTo>
                <a:lnTo>
                  <a:pt x="19050" y="0"/>
                </a:lnTo>
                <a:lnTo>
                  <a:pt x="538163" y="142875"/>
                </a:lnTo>
                <a:lnTo>
                  <a:pt x="519113" y="204787"/>
                </a:lnTo>
                <a:lnTo>
                  <a:pt x="0" y="142875"/>
                </a:lnTo>
                <a:close/>
              </a:path>
            </a:pathLst>
          </a:custGeom>
          <a:solidFill>
            <a:srgbClr val="47D0E4"/>
          </a:solidFill>
          <a:ln>
            <a:noFill/>
          </a:ln>
          <a:effectLst>
            <a:outerShdw dist="12700" dir="8100000" algn="ctr" rotWithShape="0">
              <a:srgbClr val="000000">
                <a:alpha val="2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0" name="文本框 10"/>
          <p:cNvSpPr txBox="1">
            <a:spLocks noChangeArrowheads="1"/>
          </p:cNvSpPr>
          <p:nvPr/>
        </p:nvSpPr>
        <p:spPr bwMode="auto">
          <a:xfrm>
            <a:off x="2530475" y="3035300"/>
            <a:ext cx="5006975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buClr>
                <a:schemeClr val="accent1"/>
              </a:buClr>
              <a:buSzPct val="80000"/>
            </a:pPr>
            <a:r>
              <a:rPr lang="en-US" altLang="zh-CN" sz="2800" b="1">
                <a:solidFill>
                  <a:srgbClr val="FFFFFF"/>
                </a:solidFill>
                <a:latin typeface="Britannic Bold" pitchFamily="34" charset="0"/>
                <a:ea typeface="微软雅黑" panose="020B0503020204020204" pitchFamily="34" charset="-122"/>
              </a:rPr>
              <a:t>THANKS</a:t>
            </a:r>
            <a:r>
              <a:rPr lang="zh-CN" altLang="en-US" sz="2800" b="1">
                <a:solidFill>
                  <a:srgbClr val="FFFFFF"/>
                </a:solidFill>
                <a:latin typeface="Britannic Bol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2800" b="1">
                <a:solidFill>
                  <a:srgbClr val="FFFFFF"/>
                </a:solidFill>
                <a:latin typeface="Britannic Bold" pitchFamily="34" charset="0"/>
                <a:ea typeface="微软雅黑" panose="020B0503020204020204" pitchFamily="34" charset="-122"/>
              </a:rPr>
              <a:t>EVERYBODY</a:t>
            </a:r>
            <a:endParaRPr lang="en-US" altLang="zh-CN" sz="2800" b="1">
              <a:solidFill>
                <a:srgbClr val="FFFFFF"/>
              </a:solidFill>
              <a:latin typeface="Britannic Bold" pitchFamily="34" charset="0"/>
              <a:ea typeface="微软雅黑" panose="020B0503020204020204" pitchFamily="34" charset="-122"/>
            </a:endParaRPr>
          </a:p>
        </p:txBody>
      </p:sp>
      <p:sp>
        <p:nvSpPr>
          <p:cNvPr id="21511" name="文本框 11"/>
          <p:cNvSpPr txBox="1">
            <a:spLocks noChangeArrowheads="1"/>
          </p:cNvSpPr>
          <p:nvPr/>
        </p:nvSpPr>
        <p:spPr bwMode="auto">
          <a:xfrm>
            <a:off x="2530475" y="2435225"/>
            <a:ext cx="5006975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buClr>
                <a:schemeClr val="accent1"/>
              </a:buClr>
              <a:buSzPct val="80000"/>
            </a:pPr>
            <a:r>
              <a:rPr lang="zh-CN" altLang="en-US" sz="2800" b="1">
                <a:latin typeface="Britannic Bold" pitchFamily="34" charset="0"/>
                <a:ea typeface="仿宋_GB2312" pitchFamily="49" charset="-122"/>
                <a:sym typeface="Arial" panose="020B0604020202020204" pitchFamily="34" charset="0"/>
              </a:rPr>
              <a:t>谢谢大家！</a:t>
            </a:r>
            <a:endParaRPr lang="zh-CN" altLang="en-US" sz="2800" b="1">
              <a:latin typeface="Britannic Bold" pitchFamily="34" charset="0"/>
              <a:ea typeface="仿宋_GB2312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立方体 5121"/>
          <p:cNvSpPr>
            <a:spLocks noChangeArrowheads="1"/>
          </p:cNvSpPr>
          <p:nvPr/>
        </p:nvSpPr>
        <p:spPr bwMode="auto">
          <a:xfrm>
            <a:off x="1817688" y="2130425"/>
            <a:ext cx="2728912" cy="1584325"/>
          </a:xfrm>
          <a:prstGeom prst="cube">
            <a:avLst>
              <a:gd name="adj" fmla="val 25000"/>
            </a:avLst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0" name="立方体 5122"/>
          <p:cNvSpPr>
            <a:spLocks noChangeArrowheads="1"/>
          </p:cNvSpPr>
          <p:nvPr/>
        </p:nvSpPr>
        <p:spPr bwMode="auto">
          <a:xfrm>
            <a:off x="5908675" y="2130425"/>
            <a:ext cx="1638300" cy="1584325"/>
          </a:xfrm>
          <a:prstGeom prst="cube">
            <a:avLst>
              <a:gd name="adj" fmla="val 25000"/>
            </a:avLst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4" name="文本框 5123"/>
          <p:cNvSpPr txBox="1">
            <a:spLocks noChangeArrowheads="1"/>
          </p:cNvSpPr>
          <p:nvPr/>
        </p:nvSpPr>
        <p:spPr bwMode="auto">
          <a:xfrm>
            <a:off x="1103313" y="701675"/>
            <a:ext cx="296068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000000"/>
                </a:solidFill>
                <a:ea typeface="仿宋_GB2312" pitchFamily="49" charset="-122"/>
              </a:rPr>
              <a:t>面</a:t>
            </a:r>
            <a:endParaRPr lang="zh-CN" altLang="en-US" sz="4400" b="1">
              <a:solidFill>
                <a:srgbClr val="000000"/>
              </a:solidFill>
              <a:ea typeface="仿宋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ldLvl="0"/>
      <p:bldP spid="5124" grpId="1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标题 716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dirty="0" smtClean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问  </a:t>
            </a:r>
            <a:r>
              <a:rPr lang="zh-CN" altLang="en-US" sz="3600" b="1" dirty="0" smtClean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题：</a:t>
            </a:r>
            <a:endParaRPr lang="zh-CN" altLang="en-US" sz="3600" b="1" dirty="0" smtClean="0">
              <a:solidFill>
                <a:srgbClr val="0000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7171" name="文本占位符 7170"/>
          <p:cNvSpPr>
            <a:spLocks noGrp="1"/>
          </p:cNvSpPr>
          <p:nvPr>
            <p:ph type="body" idx="4294967295"/>
          </p:nvPr>
        </p:nvSpPr>
        <p:spPr>
          <a:xfrm>
            <a:off x="912813" y="1187450"/>
            <a:ext cx="8218487" cy="4043363"/>
          </a:xfrm>
        </p:spPr>
        <p:txBody>
          <a:bodyPr/>
          <a:lstStyle/>
          <a:p>
            <a:pPr marL="1905" indent="-173355">
              <a:buFont typeface="Wingdings 2" pitchFamily="18" charset="2"/>
              <a:buNone/>
            </a:pPr>
            <a:endParaRPr lang="zh-CN" altLang="en-US" noProof="1"/>
          </a:p>
          <a:p>
            <a:pPr marL="1905" indent="-173355">
              <a:buFont typeface="Wingdings 2" pitchFamily="18" charset="2"/>
              <a:buNone/>
            </a:pPr>
            <a:endParaRPr lang="zh-CN" altLang="en-US" noProof="1"/>
          </a:p>
          <a:p>
            <a:pPr marL="1905" indent="-173355">
              <a:buFont typeface="Wingdings 2" pitchFamily="18" charset="2"/>
              <a:buNone/>
            </a:pPr>
            <a:r>
              <a:rPr lang="zh-CN" altLang="en-US" sz="3200" b="1" noProof="1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1、什么叫长方体和正方体的表面积？</a:t>
            </a:r>
            <a:endParaRPr lang="zh-CN" altLang="en-US" sz="3200" b="1" noProof="1">
              <a:solidFill>
                <a:srgbClr val="000000"/>
              </a:solidFill>
              <a:latin typeface="仿宋_GB2312" pitchFamily="49" charset="-122"/>
              <a:ea typeface="仿宋_GB2312" pitchFamily="49" charset="-122"/>
            </a:endParaRPr>
          </a:p>
          <a:p>
            <a:pPr marL="1905" indent="83820"/>
            <a:endParaRPr lang="zh-CN" altLang="en-US" sz="3600" b="1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905" indent="-173355">
              <a:buFont typeface="Wingdings 2" pitchFamily="18" charset="2"/>
              <a:buNone/>
            </a:pPr>
            <a:r>
              <a:rPr lang="zh-CN" altLang="en-US" sz="3200" b="1" noProof="1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2、怎样求长方体和正方体的表面积？</a:t>
            </a:r>
            <a:endParaRPr lang="zh-CN" altLang="en-US" sz="3200" b="1" noProof="1">
              <a:solidFill>
                <a:srgbClr val="000000"/>
              </a:solidFill>
              <a:latin typeface="仿宋_GB2312" pitchFamily="49" charset="-122"/>
              <a:ea typeface="仿宋_GB2312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标题 819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b="1" dirty="0" smtClean="0">
                <a:solidFill>
                  <a:srgbClr val="000000"/>
                </a:solidFill>
                <a:ea typeface="仿宋_GB2312" pitchFamily="49" charset="-122"/>
              </a:rPr>
              <a:t>分别做一只这样的纸盒需要多少平方厘米的硬纸板？</a:t>
            </a:r>
            <a:endParaRPr lang="zh-CN" altLang="en-US" sz="2400" b="1" dirty="0" smtClean="0">
              <a:solidFill>
                <a:srgbClr val="000000"/>
              </a:solidFill>
              <a:ea typeface="仿宋_GB2312" pitchFamily="49" charset="-122"/>
            </a:endParaRPr>
          </a:p>
        </p:txBody>
      </p:sp>
      <p:sp>
        <p:nvSpPr>
          <p:cNvPr id="9218" name="文本占位符 8194"/>
          <p:cNvSpPr>
            <a:spLocks noGrp="1" noChangeArrowheads="1"/>
          </p:cNvSpPr>
          <p:nvPr>
            <p:ph type="body" sz="half" idx="1"/>
          </p:nvPr>
        </p:nvSpPr>
        <p:spPr>
          <a:xfrm>
            <a:off x="469900" y="1187450"/>
            <a:ext cx="4184650" cy="4968875"/>
          </a:xfrm>
          <a:ln>
            <a:solidFill>
              <a:srgbClr val="FF0000"/>
            </a:solidFill>
            <a:miter lim="800000"/>
          </a:ln>
        </p:spPr>
        <p:txBody>
          <a:bodyPr lIns="90170" tIns="46990" rIns="90170" bIns="46990"/>
          <a:lstStyle/>
          <a:p>
            <a:endParaRPr lang="zh-CN" altLang="en-US" sz="1800" smtClean="0"/>
          </a:p>
          <a:p>
            <a:endParaRPr lang="zh-CN" altLang="en-US" sz="1800" smtClean="0"/>
          </a:p>
          <a:p>
            <a:endParaRPr lang="zh-CN" altLang="en-US" sz="1800" smtClean="0"/>
          </a:p>
          <a:p>
            <a:endParaRPr lang="zh-CN" altLang="en-US" sz="1800" smtClean="0"/>
          </a:p>
          <a:p>
            <a:endParaRPr lang="zh-CN" altLang="en-US" sz="1800" smtClean="0"/>
          </a:p>
        </p:txBody>
      </p:sp>
      <p:sp>
        <p:nvSpPr>
          <p:cNvPr id="9219" name="文本占位符 8195"/>
          <p:cNvSpPr>
            <a:spLocks noGrp="1" noChangeArrowheads="1"/>
          </p:cNvSpPr>
          <p:nvPr>
            <p:ph type="body" sz="half" idx="2"/>
          </p:nvPr>
        </p:nvSpPr>
        <p:spPr>
          <a:xfrm>
            <a:off x="4654550" y="1187450"/>
            <a:ext cx="4032250" cy="4967288"/>
          </a:xfrm>
          <a:ln>
            <a:solidFill>
              <a:srgbClr val="FF0000"/>
            </a:solidFill>
            <a:miter lim="800000"/>
          </a:ln>
        </p:spPr>
        <p:txBody>
          <a:bodyPr lIns="90170" tIns="46990" rIns="90170" bIns="46990"/>
          <a:lstStyle/>
          <a:p>
            <a:pPr>
              <a:buFont typeface="Wingdings 2" pitchFamily="18" charset="2"/>
              <a:buNone/>
            </a:pPr>
            <a:endParaRPr lang="zh-CN" altLang="en-US" sz="1800" smtClean="0"/>
          </a:p>
          <a:p>
            <a:pPr>
              <a:buFont typeface="Wingdings 2" pitchFamily="18" charset="2"/>
              <a:buNone/>
            </a:pPr>
            <a:endParaRPr lang="zh-CN" altLang="en-US" sz="1800" smtClean="0"/>
          </a:p>
          <a:p>
            <a:pPr>
              <a:buFont typeface="Wingdings 2" pitchFamily="18" charset="2"/>
              <a:buNone/>
            </a:pPr>
            <a:endParaRPr lang="zh-CN" altLang="en-US" sz="1800" smtClean="0"/>
          </a:p>
          <a:p>
            <a:pPr>
              <a:buFont typeface="Wingdings 2" pitchFamily="18" charset="2"/>
              <a:buNone/>
            </a:pPr>
            <a:endParaRPr lang="zh-CN" altLang="en-US" sz="1800" smtClean="0"/>
          </a:p>
          <a:p>
            <a:pPr>
              <a:buFont typeface="Wingdings 2" pitchFamily="18" charset="2"/>
              <a:buNone/>
            </a:pPr>
            <a:endParaRPr lang="zh-CN" altLang="en-US" sz="1800" smtClean="0"/>
          </a:p>
          <a:p>
            <a:pPr>
              <a:buFont typeface="Wingdings 2" pitchFamily="18" charset="2"/>
              <a:buNone/>
            </a:pPr>
            <a:endParaRPr lang="zh-CN" altLang="en-US" sz="1800" smtClean="0"/>
          </a:p>
        </p:txBody>
      </p:sp>
      <p:sp>
        <p:nvSpPr>
          <p:cNvPr id="8197" name="文本框 8196"/>
          <p:cNvSpPr txBox="1">
            <a:spLocks noChangeArrowheads="1"/>
          </p:cNvSpPr>
          <p:nvPr/>
        </p:nvSpPr>
        <p:spPr bwMode="auto">
          <a:xfrm>
            <a:off x="469900" y="4189413"/>
            <a:ext cx="41862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2571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1800"/>
              </a:spcBef>
              <a:buClr>
                <a:schemeClr val="accent1"/>
              </a:buClr>
              <a:buSzPct val="80000"/>
              <a:buFont typeface="Wingdings 2" pitchFamily="18" charset="2"/>
              <a:buNone/>
            </a:pPr>
            <a:r>
              <a:rPr lang="zh-CN" altLang="en-US" sz="20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  <a:sym typeface="Arial" panose="020B0604020202020204" pitchFamily="34" charset="0"/>
              </a:rPr>
              <a:t>方法二：12×2+8×2+6×2=52 (cm</a:t>
            </a:r>
            <a:r>
              <a:rPr lang="zh-CN" altLang="en-US" sz="2000" b="1" baseline="30000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  <a:sym typeface="Arial" panose="020B0604020202020204" pitchFamily="34" charset="0"/>
              </a:rPr>
              <a:t>2</a:t>
            </a:r>
            <a:r>
              <a:rPr lang="zh-CN" altLang="en-US" sz="20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  <a:sym typeface="Arial" panose="020B0604020202020204" pitchFamily="34" charset="0"/>
              </a:rPr>
              <a:t>)</a:t>
            </a:r>
            <a:endParaRPr lang="zh-CN" altLang="en-US" sz="2000" b="1" dirty="0">
              <a:solidFill>
                <a:srgbClr val="000000"/>
              </a:solidFill>
              <a:latin typeface="仿宋_GB2312" pitchFamily="49" charset="-122"/>
              <a:ea typeface="仿宋_GB2312" pitchFamily="49" charset="-122"/>
              <a:sym typeface="Arial" panose="020B0604020202020204" pitchFamily="34" charset="0"/>
            </a:endParaRPr>
          </a:p>
        </p:txBody>
      </p:sp>
      <p:sp>
        <p:nvSpPr>
          <p:cNvPr id="8198" name="文本框 8197"/>
          <p:cNvSpPr txBox="1">
            <a:spLocks noChangeArrowheads="1"/>
          </p:cNvSpPr>
          <p:nvPr/>
        </p:nvSpPr>
        <p:spPr bwMode="auto">
          <a:xfrm>
            <a:off x="468313" y="4899025"/>
            <a:ext cx="41862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2571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  <a:sym typeface="Arial" panose="020B0604020202020204" pitchFamily="34" charset="0"/>
              </a:rPr>
              <a:t>方法三：(12+8+6)×2=52 (cm</a:t>
            </a:r>
            <a:r>
              <a:rPr lang="zh-CN" altLang="en-US" sz="2000" b="1" baseline="30000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  <a:sym typeface="Arial" panose="020B0604020202020204" pitchFamily="34" charset="0"/>
              </a:rPr>
              <a:t>2</a:t>
            </a:r>
            <a:r>
              <a:rPr lang="zh-CN" altLang="en-US" sz="20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  <a:sym typeface="Arial" panose="020B0604020202020204" pitchFamily="34" charset="0"/>
              </a:rPr>
              <a:t>)</a:t>
            </a:r>
            <a:endParaRPr lang="zh-CN" altLang="en-US" sz="2000" b="1" dirty="0">
              <a:solidFill>
                <a:srgbClr val="000000"/>
              </a:solidFill>
              <a:latin typeface="仿宋_GB2312" pitchFamily="49" charset="-122"/>
              <a:ea typeface="仿宋_GB2312" pitchFamily="49" charset="-122"/>
              <a:sym typeface="Arial" panose="020B0604020202020204" pitchFamily="34" charset="0"/>
            </a:endParaRPr>
          </a:p>
        </p:txBody>
      </p:sp>
      <p:sp>
        <p:nvSpPr>
          <p:cNvPr id="8199" name="文本框 8198"/>
          <p:cNvSpPr txBox="1">
            <a:spLocks noChangeArrowheads="1"/>
          </p:cNvSpPr>
          <p:nvPr/>
        </p:nvSpPr>
        <p:spPr bwMode="auto">
          <a:xfrm>
            <a:off x="469900" y="3457575"/>
            <a:ext cx="43672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2571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  <a:sym typeface="Arial" panose="020B0604020202020204" pitchFamily="34" charset="0"/>
              </a:rPr>
              <a:t>方法一：12+12+8+8+6+6=52 (cm</a:t>
            </a:r>
            <a:r>
              <a:rPr lang="zh-CN" altLang="en-US" sz="2000" b="1" baseline="30000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  <a:sym typeface="Arial" panose="020B0604020202020204" pitchFamily="34" charset="0"/>
              </a:rPr>
              <a:t>2</a:t>
            </a:r>
            <a:r>
              <a:rPr lang="zh-CN" altLang="en-US" sz="20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  <a:sym typeface="Arial" panose="020B0604020202020204" pitchFamily="34" charset="0"/>
              </a:rPr>
              <a:t>)</a:t>
            </a:r>
            <a:endParaRPr lang="zh-CN" altLang="en-US" sz="2000" b="1" dirty="0">
              <a:solidFill>
                <a:srgbClr val="000000"/>
              </a:solidFill>
              <a:latin typeface="仿宋_GB2312" pitchFamily="49" charset="-122"/>
              <a:ea typeface="仿宋_GB2312" pitchFamily="49" charset="-122"/>
              <a:sym typeface="Arial" panose="020B0604020202020204" pitchFamily="34" charset="0"/>
            </a:endParaRPr>
          </a:p>
        </p:txBody>
      </p:sp>
      <p:sp>
        <p:nvSpPr>
          <p:cNvPr id="8200" name="文本框 8199"/>
          <p:cNvSpPr txBox="1">
            <a:spLocks noChangeArrowheads="1"/>
          </p:cNvSpPr>
          <p:nvPr/>
        </p:nvSpPr>
        <p:spPr bwMode="auto">
          <a:xfrm>
            <a:off x="4654550" y="3533775"/>
            <a:ext cx="41862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2571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1800"/>
              </a:spcBef>
              <a:buClr>
                <a:schemeClr val="accent1"/>
              </a:buClr>
              <a:buSzPct val="80000"/>
              <a:buFont typeface="Wingdings 2" pitchFamily="18" charset="2"/>
              <a:buNone/>
            </a:pPr>
            <a:r>
              <a:rPr lang="zh-CN" altLang="en-US" sz="2000" b="1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  <a:sym typeface="Arial" panose="020B0604020202020204" pitchFamily="34" charset="0"/>
              </a:rPr>
              <a:t>方法一：9+9+9+9+9+9=54 (cm</a:t>
            </a:r>
            <a:r>
              <a:rPr lang="zh-CN" altLang="en-US" sz="2000" b="1" baseline="3000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  <a:sym typeface="Arial" panose="020B0604020202020204" pitchFamily="34" charset="0"/>
              </a:rPr>
              <a:t>2</a:t>
            </a:r>
            <a:r>
              <a:rPr lang="zh-CN" altLang="en-US" sz="2000" b="1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  <a:sym typeface="Arial" panose="020B0604020202020204" pitchFamily="34" charset="0"/>
              </a:rPr>
              <a:t>)</a:t>
            </a:r>
            <a:endParaRPr lang="zh-CN" altLang="en-US" sz="2000" b="1">
              <a:solidFill>
                <a:srgbClr val="000000"/>
              </a:solidFill>
              <a:latin typeface="仿宋_GB2312" pitchFamily="49" charset="-122"/>
              <a:ea typeface="仿宋_GB2312" pitchFamily="49" charset="-122"/>
              <a:sym typeface="Arial" panose="020B0604020202020204" pitchFamily="34" charset="0"/>
            </a:endParaRPr>
          </a:p>
        </p:txBody>
      </p:sp>
      <p:sp>
        <p:nvSpPr>
          <p:cNvPr id="8201" name="文本框 8200"/>
          <p:cNvSpPr txBox="1">
            <a:spLocks noChangeArrowheads="1"/>
          </p:cNvSpPr>
          <p:nvPr/>
        </p:nvSpPr>
        <p:spPr bwMode="auto">
          <a:xfrm>
            <a:off x="4656138" y="4189413"/>
            <a:ext cx="41846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2571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  <a:sym typeface="Arial" panose="020B0604020202020204" pitchFamily="34" charset="0"/>
              </a:rPr>
              <a:t>方法二：9×6=54 (cm</a:t>
            </a:r>
            <a:r>
              <a:rPr lang="zh-CN" altLang="en-US" sz="2000" b="1" baseline="3000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  <a:sym typeface="Arial" panose="020B0604020202020204" pitchFamily="34" charset="0"/>
              </a:rPr>
              <a:t>2</a:t>
            </a:r>
            <a:r>
              <a:rPr lang="zh-CN" altLang="en-US" sz="2000" b="1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  <a:sym typeface="Arial" panose="020B0604020202020204" pitchFamily="34" charset="0"/>
              </a:rPr>
              <a:t>)</a:t>
            </a:r>
            <a:endParaRPr lang="zh-CN" altLang="en-US" sz="2000" b="1">
              <a:solidFill>
                <a:srgbClr val="000000"/>
              </a:solidFill>
              <a:latin typeface="仿宋_GB2312" pitchFamily="49" charset="-122"/>
              <a:ea typeface="仿宋_GB2312" pitchFamily="49" charset="-122"/>
              <a:sym typeface="Arial" panose="020B0604020202020204" pitchFamily="34" charset="0"/>
            </a:endParaRPr>
          </a:p>
        </p:txBody>
      </p:sp>
      <p:sp>
        <p:nvSpPr>
          <p:cNvPr id="9225" name="立方体 8201"/>
          <p:cNvSpPr>
            <a:spLocks noChangeArrowheads="1"/>
          </p:cNvSpPr>
          <p:nvPr/>
        </p:nvSpPr>
        <p:spPr bwMode="auto">
          <a:xfrm>
            <a:off x="927100" y="1414463"/>
            <a:ext cx="3125788" cy="1484312"/>
          </a:xfrm>
          <a:prstGeom prst="cube">
            <a:avLst>
              <a:gd name="adj" fmla="val 43468"/>
            </a:avLst>
          </a:prstGeom>
          <a:solidFill>
            <a:schemeClr val="hlink"/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26" name="文本框 8202"/>
          <p:cNvSpPr txBox="1">
            <a:spLocks noChangeArrowheads="1"/>
          </p:cNvSpPr>
          <p:nvPr/>
        </p:nvSpPr>
        <p:spPr bwMode="auto">
          <a:xfrm>
            <a:off x="1909763" y="1516063"/>
            <a:ext cx="1584325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 b="1"/>
              <a:t>12 cm</a:t>
            </a:r>
            <a:r>
              <a:rPr lang="zh-CN" altLang="en-US" sz="2000" b="1" baseline="30000"/>
              <a:t>2</a:t>
            </a:r>
            <a:endParaRPr lang="zh-CN" altLang="en-US" sz="2000" b="1" baseline="30000"/>
          </a:p>
        </p:txBody>
      </p:sp>
      <p:sp>
        <p:nvSpPr>
          <p:cNvPr id="9227" name="文本框 8203"/>
          <p:cNvSpPr txBox="1">
            <a:spLocks noChangeArrowheads="1"/>
          </p:cNvSpPr>
          <p:nvPr/>
        </p:nvSpPr>
        <p:spPr bwMode="auto">
          <a:xfrm rot="-2820000">
            <a:off x="3437732" y="1859756"/>
            <a:ext cx="785812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b="1"/>
              <a:t>6 cm</a:t>
            </a:r>
            <a:r>
              <a:rPr lang="zh-CN" altLang="en-US" b="1" baseline="30000"/>
              <a:t>2</a:t>
            </a:r>
            <a:endParaRPr lang="zh-CN" altLang="en-US" b="1" baseline="30000"/>
          </a:p>
        </p:txBody>
      </p:sp>
      <p:sp>
        <p:nvSpPr>
          <p:cNvPr id="9228" name="文本框 8204"/>
          <p:cNvSpPr txBox="1">
            <a:spLocks noChangeArrowheads="1"/>
          </p:cNvSpPr>
          <p:nvPr/>
        </p:nvSpPr>
        <p:spPr bwMode="auto">
          <a:xfrm>
            <a:off x="1909763" y="2268538"/>
            <a:ext cx="1584325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 b="1"/>
              <a:t>8 cm</a:t>
            </a:r>
            <a:r>
              <a:rPr lang="zh-CN" altLang="en-US" sz="2000" b="1" baseline="30000"/>
              <a:t>2</a:t>
            </a:r>
            <a:endParaRPr lang="zh-CN" altLang="en-US" sz="2000" b="1" baseline="30000"/>
          </a:p>
        </p:txBody>
      </p:sp>
      <p:grpSp>
        <p:nvGrpSpPr>
          <p:cNvPr id="9229" name="组合 8205"/>
          <p:cNvGrpSpPr/>
          <p:nvPr/>
        </p:nvGrpSpPr>
        <p:grpSpPr bwMode="auto">
          <a:xfrm>
            <a:off x="5883275" y="1414463"/>
            <a:ext cx="1911350" cy="1708150"/>
            <a:chOff x="0" y="0"/>
            <a:chExt cx="3010" cy="2690"/>
          </a:xfrm>
        </p:grpSpPr>
        <p:sp>
          <p:nvSpPr>
            <p:cNvPr id="9230" name="立方体 8206"/>
            <p:cNvSpPr>
              <a:spLocks noChangeArrowheads="1"/>
            </p:cNvSpPr>
            <p:nvPr/>
          </p:nvSpPr>
          <p:spPr bwMode="auto">
            <a:xfrm>
              <a:off x="0" y="0"/>
              <a:ext cx="3011" cy="2691"/>
            </a:xfrm>
            <a:prstGeom prst="cube">
              <a:avLst>
                <a:gd name="adj" fmla="val 25000"/>
              </a:avLst>
            </a:prstGeom>
            <a:solidFill>
              <a:schemeClr val="hlink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1" name="文本框 8207"/>
            <p:cNvSpPr txBox="1">
              <a:spLocks noChangeArrowheads="1"/>
            </p:cNvSpPr>
            <p:nvPr/>
          </p:nvSpPr>
          <p:spPr bwMode="auto">
            <a:xfrm>
              <a:off x="535" y="1217"/>
              <a:ext cx="1678" cy="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/>
                <a:t>9 cm</a:t>
              </a:r>
              <a:r>
                <a:rPr lang="zh-CN" altLang="en-US" sz="2000" b="1" baseline="30000"/>
                <a:t>2</a:t>
              </a:r>
              <a:endParaRPr lang="zh-CN" altLang="en-US" sz="2000" b="1" baseline="300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1" bldLvl="0"/>
      <p:bldP spid="8198" grpId="1" bldLvl="0"/>
      <p:bldP spid="8199" grpId="1" bldLvl="0"/>
      <p:bldP spid="8200" grpId="1" bldLvl="0"/>
      <p:bldP spid="8201" grpId="1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9217"/>
          <p:cNvSpPr txBox="1">
            <a:spLocks noChangeArrowheads="1"/>
          </p:cNvSpPr>
          <p:nvPr/>
        </p:nvSpPr>
        <p:spPr bwMode="auto">
          <a:xfrm>
            <a:off x="590550" y="2687638"/>
            <a:ext cx="796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  <a:sym typeface="Arial" panose="020B0604020202020204" pitchFamily="34" charset="0"/>
              </a:rPr>
              <a:t>长方体或正方体6个面的总面积，叫做它的表面积</a:t>
            </a:r>
            <a:r>
              <a:rPr lang="zh-CN" altLang="en-US" sz="2400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  <a:sym typeface="Arial" panose="020B0604020202020204" pitchFamily="34" charset="0"/>
              </a:rPr>
              <a:t>。</a:t>
            </a:r>
            <a:endParaRPr lang="zh-CN" altLang="en-US" sz="2400" dirty="0">
              <a:solidFill>
                <a:srgbClr val="000000"/>
              </a:solidFill>
              <a:latin typeface="仿宋_GB2312" pitchFamily="49" charset="-122"/>
              <a:ea typeface="仿宋_GB2312" pitchFamily="49" charset="-122"/>
              <a:sym typeface="Arial" panose="020B0604020202020204" pitchFamily="34" charset="0"/>
            </a:endParaRPr>
          </a:p>
        </p:txBody>
      </p:sp>
      <p:pic>
        <p:nvPicPr>
          <p:cNvPr id="10242" name="图片 9218" descr="53b27e8ea20ed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7800" y="119063"/>
            <a:ext cx="2889250" cy="207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标题 10241"/>
          <p:cNvSpPr>
            <a:spLocks noGrp="1" noChangeArrowheads="1"/>
          </p:cNvSpPr>
          <p:nvPr>
            <p:ph type="title"/>
          </p:nvPr>
        </p:nvSpPr>
        <p:spPr>
          <a:xfrm>
            <a:off x="958850" y="414338"/>
            <a:ext cx="8218488" cy="711200"/>
          </a:xfrm>
        </p:spPr>
        <p:txBody>
          <a:bodyPr/>
          <a:lstStyle/>
          <a:p>
            <a:pPr algn="r"/>
            <a:r>
              <a:rPr lang="zh-CN" altLang="en-US" b="1" smtClean="0">
                <a:solidFill>
                  <a:srgbClr val="000000"/>
                </a:solidFill>
                <a:ea typeface="仿宋_GB2312" pitchFamily="49" charset="-122"/>
              </a:rPr>
              <a:t>做一只这样的纸盒需要多少平方厘米的硬纸板？</a:t>
            </a:r>
            <a:endParaRPr lang="zh-CN" altLang="en-US" b="1" smtClean="0">
              <a:solidFill>
                <a:srgbClr val="000000"/>
              </a:solidFill>
              <a:ea typeface="仿宋_GB2312" pitchFamily="49" charset="-122"/>
            </a:endParaRPr>
          </a:p>
        </p:txBody>
      </p:sp>
      <p:grpSp>
        <p:nvGrpSpPr>
          <p:cNvPr id="11266" name="组合 10242"/>
          <p:cNvGrpSpPr/>
          <p:nvPr/>
        </p:nvGrpSpPr>
        <p:grpSpPr bwMode="auto">
          <a:xfrm>
            <a:off x="2703513" y="1435100"/>
            <a:ext cx="3630612" cy="1878013"/>
            <a:chOff x="0" y="0"/>
            <a:chExt cx="5719" cy="2957"/>
          </a:xfrm>
        </p:grpSpPr>
        <p:sp>
          <p:nvSpPr>
            <p:cNvPr id="11267" name="文本框 10243"/>
            <p:cNvSpPr txBox="1">
              <a:spLocks noChangeArrowheads="1"/>
            </p:cNvSpPr>
            <p:nvPr/>
          </p:nvSpPr>
          <p:spPr bwMode="auto">
            <a:xfrm>
              <a:off x="1030" y="2333"/>
              <a:ext cx="1431" cy="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/>
                <a:t>4 cm</a:t>
              </a:r>
              <a:endParaRPr lang="zh-CN" altLang="en-US" sz="2000" b="1"/>
            </a:p>
          </p:txBody>
        </p:sp>
        <p:sp>
          <p:nvSpPr>
            <p:cNvPr id="11268" name="文本框 10244"/>
            <p:cNvSpPr txBox="1">
              <a:spLocks noChangeArrowheads="1"/>
            </p:cNvSpPr>
            <p:nvPr/>
          </p:nvSpPr>
          <p:spPr bwMode="auto">
            <a:xfrm rot="-2640000">
              <a:off x="4127" y="1446"/>
              <a:ext cx="1592" cy="6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/>
                <a:t>3 cm</a:t>
              </a:r>
              <a:endParaRPr lang="zh-CN" altLang="en-US" sz="2000" b="1"/>
            </a:p>
          </p:txBody>
        </p:sp>
        <p:sp>
          <p:nvSpPr>
            <p:cNvPr id="11269" name="立方体 10245"/>
            <p:cNvSpPr>
              <a:spLocks noChangeArrowheads="1"/>
            </p:cNvSpPr>
            <p:nvPr/>
          </p:nvSpPr>
          <p:spPr bwMode="auto">
            <a:xfrm>
              <a:off x="0" y="0"/>
              <a:ext cx="4923" cy="2333"/>
            </a:xfrm>
            <a:prstGeom prst="cube">
              <a:avLst>
                <a:gd name="adj" fmla="val 43468"/>
              </a:avLst>
            </a:prstGeom>
            <a:solidFill>
              <a:schemeClr val="hlink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0" name="文本框 10246"/>
            <p:cNvSpPr txBox="1">
              <a:spLocks noChangeArrowheads="1"/>
            </p:cNvSpPr>
            <p:nvPr/>
          </p:nvSpPr>
          <p:spPr bwMode="auto">
            <a:xfrm>
              <a:off x="2461" y="1447"/>
              <a:ext cx="1431" cy="6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/>
                <a:t>2 cm</a:t>
              </a:r>
              <a:endParaRPr lang="zh-CN" altLang="en-US" sz="2000" b="1"/>
            </a:p>
          </p:txBody>
        </p:sp>
      </p:grpSp>
      <p:sp>
        <p:nvSpPr>
          <p:cNvPr id="10248" name="文本框 10247"/>
          <p:cNvSpPr txBox="1">
            <a:spLocks noChangeArrowheads="1"/>
          </p:cNvSpPr>
          <p:nvPr/>
        </p:nvSpPr>
        <p:spPr bwMode="auto">
          <a:xfrm>
            <a:off x="630238" y="3597275"/>
            <a:ext cx="7818437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1、在长方体学具上分别标出“上、下、前、后、左、右”六个面。</a:t>
            </a:r>
            <a:endParaRPr lang="zh-CN" altLang="en-US" sz="2400" b="1" dirty="0">
              <a:solidFill>
                <a:srgbClr val="0000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0249" name="文本框 10248"/>
          <p:cNvSpPr txBox="1">
            <a:spLocks noChangeArrowheads="1"/>
          </p:cNvSpPr>
          <p:nvPr/>
        </p:nvSpPr>
        <p:spPr bwMode="auto">
          <a:xfrm>
            <a:off x="630238" y="4602163"/>
            <a:ext cx="7818437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  <a:sym typeface="Arial" panose="020B0604020202020204" pitchFamily="34" charset="0"/>
              </a:rPr>
              <a:t>2、通过拆一拆的方式进行探究，观察展开后的长方体的哪些面的面积相等，每个面的长和宽与长方体的长、宽、高是什么关系。</a:t>
            </a:r>
            <a:endParaRPr lang="zh-CN" altLang="en-US" sz="2400" b="1" dirty="0">
              <a:solidFill>
                <a:srgbClr val="000000"/>
              </a:solidFill>
              <a:latin typeface="仿宋_GB2312" pitchFamily="49" charset="-122"/>
              <a:ea typeface="仿宋_GB2312" pitchFamily="49" charset="-122"/>
              <a:sym typeface="Arial" panose="020B0604020202020204" pitchFamily="34" charset="0"/>
            </a:endParaRPr>
          </a:p>
        </p:txBody>
      </p:sp>
      <p:sp>
        <p:nvSpPr>
          <p:cNvPr id="11273" name="文本框 10249"/>
          <p:cNvSpPr txBox="1">
            <a:spLocks noChangeArrowheads="1"/>
          </p:cNvSpPr>
          <p:nvPr/>
        </p:nvSpPr>
        <p:spPr bwMode="auto">
          <a:xfrm>
            <a:off x="765175" y="414338"/>
            <a:ext cx="669925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r>
              <a:rPr lang="zh-CN" altLang="en-US" sz="3200" b="1" dirty="0">
                <a:solidFill>
                  <a:srgbClr val="00CC00"/>
                </a:solidFill>
                <a:ea typeface="微软雅黑" panose="020B0503020204020204" pitchFamily="34" charset="-122"/>
              </a:rPr>
              <a:t>长 方 体</a:t>
            </a:r>
            <a:endParaRPr lang="zh-CN" altLang="en-US" sz="3200" b="1" dirty="0">
              <a:solidFill>
                <a:srgbClr val="00CC00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8" grpId="0" bldLvl="0"/>
      <p:bldP spid="10249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立方体 11265"/>
          <p:cNvSpPr>
            <a:spLocks noChangeArrowheads="1"/>
          </p:cNvSpPr>
          <p:nvPr/>
        </p:nvSpPr>
        <p:spPr bwMode="auto">
          <a:xfrm>
            <a:off x="1863725" y="1892300"/>
            <a:ext cx="3429000" cy="1468438"/>
          </a:xfrm>
          <a:prstGeom prst="cube">
            <a:avLst>
              <a:gd name="adj" fmla="val 47644"/>
            </a:avLst>
          </a:prstGeom>
          <a:solidFill>
            <a:srgbClr val="33CCCC"/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1267" name="组合 11266"/>
          <p:cNvGrpSpPr/>
          <p:nvPr/>
        </p:nvGrpSpPr>
        <p:grpSpPr bwMode="auto">
          <a:xfrm>
            <a:off x="1863725" y="987425"/>
            <a:ext cx="3429000" cy="1619250"/>
            <a:chOff x="0" y="0"/>
            <a:chExt cx="5400" cy="2506"/>
          </a:xfrm>
        </p:grpSpPr>
        <p:sp>
          <p:nvSpPr>
            <p:cNvPr id="12291" name="平行四边形 11267"/>
            <p:cNvSpPr>
              <a:spLocks noChangeArrowheads="1"/>
            </p:cNvSpPr>
            <p:nvPr/>
          </p:nvSpPr>
          <p:spPr bwMode="auto">
            <a:xfrm>
              <a:off x="0" y="1426"/>
              <a:ext cx="5401" cy="1080"/>
            </a:xfrm>
            <a:prstGeom prst="parallelogram">
              <a:avLst>
                <a:gd name="adj" fmla="val 102959"/>
              </a:avLst>
            </a:prstGeom>
            <a:solidFill>
              <a:schemeClr val="hlink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2" name="直接连接符 11268"/>
            <p:cNvSpPr>
              <a:spLocks noChangeShapeType="1"/>
            </p:cNvSpPr>
            <p:nvPr/>
          </p:nvSpPr>
          <p:spPr bwMode="auto">
            <a:xfrm>
              <a:off x="1078" y="1426"/>
              <a:ext cx="1" cy="10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2293" name="组合 11269"/>
            <p:cNvGrpSpPr/>
            <p:nvPr/>
          </p:nvGrpSpPr>
          <p:grpSpPr bwMode="auto">
            <a:xfrm>
              <a:off x="1079" y="0"/>
              <a:ext cx="4320" cy="1426"/>
              <a:chOff x="0" y="0"/>
              <a:chExt cx="4320" cy="1426"/>
            </a:xfrm>
          </p:grpSpPr>
          <p:sp>
            <p:nvSpPr>
              <p:cNvPr id="12294" name="矩形 1127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20" cy="1426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rgbClr val="000000"/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295" name="文本框 11271"/>
              <p:cNvSpPr txBox="1">
                <a:spLocks noChangeArrowheads="1"/>
              </p:cNvSpPr>
              <p:nvPr/>
            </p:nvSpPr>
            <p:spPr bwMode="auto">
              <a:xfrm>
                <a:off x="1815" y="324"/>
                <a:ext cx="1037" cy="8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800" b="1"/>
                  <a:t>上</a:t>
                </a:r>
                <a:endParaRPr lang="zh-CN" altLang="en-US" sz="2800" b="1"/>
              </a:p>
            </p:txBody>
          </p:sp>
        </p:grpSp>
      </p:grpSp>
      <p:grpSp>
        <p:nvGrpSpPr>
          <p:cNvPr id="11273" name="组合 11272"/>
          <p:cNvGrpSpPr/>
          <p:nvPr/>
        </p:nvGrpSpPr>
        <p:grpSpPr bwMode="auto">
          <a:xfrm>
            <a:off x="1454150" y="2089150"/>
            <a:ext cx="4254500" cy="1808163"/>
            <a:chOff x="0" y="0"/>
            <a:chExt cx="6701" cy="2848"/>
          </a:xfrm>
        </p:grpSpPr>
        <p:sp>
          <p:nvSpPr>
            <p:cNvPr id="12297" name="平行四边形 11273"/>
            <p:cNvSpPr>
              <a:spLocks noChangeArrowheads="1"/>
            </p:cNvSpPr>
            <p:nvPr/>
          </p:nvSpPr>
          <p:spPr bwMode="auto">
            <a:xfrm rot="-2700000">
              <a:off x="0" y="447"/>
              <a:ext cx="2369" cy="808"/>
            </a:xfrm>
            <a:prstGeom prst="parallelogram">
              <a:avLst>
                <a:gd name="adj" fmla="val 102455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8" name="平行四边形 11274"/>
            <p:cNvSpPr>
              <a:spLocks noChangeArrowheads="1"/>
            </p:cNvSpPr>
            <p:nvPr/>
          </p:nvSpPr>
          <p:spPr bwMode="auto">
            <a:xfrm>
              <a:off x="643" y="816"/>
              <a:ext cx="5401" cy="1188"/>
            </a:xfrm>
            <a:prstGeom prst="parallelogram">
              <a:avLst>
                <a:gd name="adj" fmla="val 90147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9" name="平行四边形 11275"/>
            <p:cNvSpPr>
              <a:spLocks noChangeArrowheads="1"/>
            </p:cNvSpPr>
            <p:nvPr/>
          </p:nvSpPr>
          <p:spPr bwMode="auto">
            <a:xfrm rot="-2700000">
              <a:off x="4287" y="421"/>
              <a:ext cx="2414" cy="854"/>
            </a:xfrm>
            <a:prstGeom prst="parallelogram">
              <a:avLst>
                <a:gd name="adj" fmla="val 98594"/>
              </a:avLst>
            </a:prstGeom>
            <a:solidFill>
              <a:srgbClr val="008080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0" name="平行四边形 11276"/>
            <p:cNvSpPr>
              <a:spLocks noChangeArrowheads="1"/>
            </p:cNvSpPr>
            <p:nvPr/>
          </p:nvSpPr>
          <p:spPr bwMode="auto">
            <a:xfrm>
              <a:off x="43" y="2008"/>
              <a:ext cx="4920" cy="841"/>
            </a:xfrm>
            <a:prstGeom prst="parallelogram">
              <a:avLst>
                <a:gd name="adj" fmla="val 76161"/>
              </a:avLst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1" name="文本框 11277"/>
            <p:cNvSpPr txBox="1">
              <a:spLocks noChangeArrowheads="1"/>
            </p:cNvSpPr>
            <p:nvPr/>
          </p:nvSpPr>
          <p:spPr bwMode="auto">
            <a:xfrm>
              <a:off x="2006" y="2008"/>
              <a:ext cx="993" cy="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b="1" i="1"/>
                <a:t>前</a:t>
              </a:r>
              <a:endParaRPr lang="zh-CN" altLang="en-US" sz="2800" b="1" i="1"/>
            </a:p>
          </p:txBody>
        </p:sp>
        <p:sp>
          <p:nvSpPr>
            <p:cNvPr id="12302" name="文本框 11278"/>
            <p:cNvSpPr txBox="1">
              <a:spLocks noChangeArrowheads="1"/>
            </p:cNvSpPr>
            <p:nvPr/>
          </p:nvSpPr>
          <p:spPr bwMode="auto">
            <a:xfrm>
              <a:off x="3000" y="0"/>
              <a:ext cx="993" cy="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b="1"/>
                <a:t>后</a:t>
              </a:r>
              <a:endParaRPr lang="zh-CN" altLang="en-US" sz="2800" b="1"/>
            </a:p>
          </p:txBody>
        </p:sp>
        <p:sp>
          <p:nvSpPr>
            <p:cNvPr id="12303" name="文本框 11279"/>
            <p:cNvSpPr txBox="1">
              <a:spLocks noChangeArrowheads="1"/>
            </p:cNvSpPr>
            <p:nvPr/>
          </p:nvSpPr>
          <p:spPr bwMode="auto">
            <a:xfrm>
              <a:off x="2519" y="867"/>
              <a:ext cx="1361" cy="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b="1" i="1"/>
                <a:t>下</a:t>
              </a:r>
              <a:endParaRPr lang="zh-CN" altLang="en-US" sz="2800" b="1" i="1"/>
            </a:p>
          </p:txBody>
        </p:sp>
      </p:grpSp>
      <p:grpSp>
        <p:nvGrpSpPr>
          <p:cNvPr id="11281" name="组合 11280"/>
          <p:cNvGrpSpPr/>
          <p:nvPr/>
        </p:nvGrpSpPr>
        <p:grpSpPr bwMode="auto">
          <a:xfrm>
            <a:off x="1235075" y="1892300"/>
            <a:ext cx="4684713" cy="1592263"/>
            <a:chOff x="0" y="0"/>
            <a:chExt cx="7379" cy="2506"/>
          </a:xfrm>
        </p:grpSpPr>
        <p:sp>
          <p:nvSpPr>
            <p:cNvPr id="12305" name="平行四边形 11281"/>
            <p:cNvSpPr>
              <a:spLocks noChangeArrowheads="1"/>
            </p:cNvSpPr>
            <p:nvPr/>
          </p:nvSpPr>
          <p:spPr bwMode="auto">
            <a:xfrm rot="-2460000">
              <a:off x="305" y="618"/>
              <a:ext cx="2369" cy="926"/>
            </a:xfrm>
            <a:prstGeom prst="parallelogram">
              <a:avLst>
                <a:gd name="adj" fmla="val 89399"/>
              </a:avLst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6" name="矩形 11282"/>
            <p:cNvSpPr>
              <a:spLocks noChangeArrowheads="1"/>
            </p:cNvSpPr>
            <p:nvPr/>
          </p:nvSpPr>
          <p:spPr bwMode="auto">
            <a:xfrm>
              <a:off x="2071" y="0"/>
              <a:ext cx="4320" cy="1124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7" name="平行四边形 11283"/>
            <p:cNvSpPr>
              <a:spLocks noChangeArrowheads="1"/>
            </p:cNvSpPr>
            <p:nvPr/>
          </p:nvSpPr>
          <p:spPr bwMode="auto">
            <a:xfrm>
              <a:off x="993" y="1118"/>
              <a:ext cx="5398" cy="1194"/>
            </a:xfrm>
            <a:prstGeom prst="parallelogram">
              <a:avLst>
                <a:gd name="adj" fmla="val 93119"/>
              </a:avLst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8" name="文本框 11284"/>
            <p:cNvSpPr txBox="1">
              <a:spLocks noChangeArrowheads="1"/>
            </p:cNvSpPr>
            <p:nvPr/>
          </p:nvSpPr>
          <p:spPr bwMode="auto">
            <a:xfrm>
              <a:off x="3652" y="302"/>
              <a:ext cx="1275" cy="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b="1"/>
                <a:t>后</a:t>
              </a:r>
              <a:endParaRPr lang="zh-CN" altLang="en-US" sz="2800" b="1"/>
            </a:p>
          </p:txBody>
        </p:sp>
        <p:sp>
          <p:nvSpPr>
            <p:cNvPr id="12309" name="文本框 11285"/>
            <p:cNvSpPr txBox="1">
              <a:spLocks noChangeArrowheads="1"/>
            </p:cNvSpPr>
            <p:nvPr/>
          </p:nvSpPr>
          <p:spPr bwMode="auto">
            <a:xfrm>
              <a:off x="3156" y="1404"/>
              <a:ext cx="993" cy="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b="1" i="1"/>
                <a:t>下</a:t>
              </a:r>
              <a:endParaRPr lang="zh-CN" altLang="en-US" sz="2800" b="1" i="1"/>
            </a:p>
          </p:txBody>
        </p:sp>
        <p:sp>
          <p:nvSpPr>
            <p:cNvPr id="12310" name="平行四边形 11286"/>
            <p:cNvSpPr>
              <a:spLocks noChangeArrowheads="1"/>
            </p:cNvSpPr>
            <p:nvPr/>
          </p:nvSpPr>
          <p:spPr bwMode="auto">
            <a:xfrm rot="600000">
              <a:off x="0" y="924"/>
              <a:ext cx="1979" cy="1388"/>
            </a:xfrm>
            <a:prstGeom prst="parallelogram">
              <a:avLst>
                <a:gd name="adj" fmla="val 64544"/>
              </a:avLst>
            </a:prstGeom>
            <a:solidFill>
              <a:schemeClr val="hlink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1" name="文本框 11287"/>
            <p:cNvSpPr txBox="1">
              <a:spLocks noChangeArrowheads="1"/>
            </p:cNvSpPr>
            <p:nvPr/>
          </p:nvSpPr>
          <p:spPr bwMode="auto">
            <a:xfrm>
              <a:off x="346" y="1137"/>
              <a:ext cx="648" cy="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b="1" i="1"/>
                <a:t>左</a:t>
              </a:r>
              <a:endParaRPr lang="zh-CN" altLang="en-US" sz="2800" b="1" i="1"/>
            </a:p>
          </p:txBody>
        </p:sp>
        <p:sp>
          <p:nvSpPr>
            <p:cNvPr id="12312" name="平行四边形 11288"/>
            <p:cNvSpPr>
              <a:spLocks noChangeArrowheads="1"/>
            </p:cNvSpPr>
            <p:nvPr/>
          </p:nvSpPr>
          <p:spPr bwMode="auto">
            <a:xfrm rot="600000">
              <a:off x="5401" y="1118"/>
              <a:ext cx="1979" cy="1388"/>
            </a:xfrm>
            <a:prstGeom prst="parallelogram">
              <a:avLst>
                <a:gd name="adj" fmla="val 64544"/>
              </a:avLst>
            </a:prstGeom>
            <a:solidFill>
              <a:schemeClr val="hlink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3" name="文本框 11289"/>
            <p:cNvSpPr txBox="1">
              <a:spLocks noChangeArrowheads="1"/>
            </p:cNvSpPr>
            <p:nvPr/>
          </p:nvSpPr>
          <p:spPr bwMode="auto">
            <a:xfrm>
              <a:off x="6067" y="1404"/>
              <a:ext cx="648" cy="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b="1" i="1"/>
                <a:t>右</a:t>
              </a:r>
              <a:endParaRPr lang="zh-CN" altLang="en-US" sz="2800" b="1" i="1"/>
            </a:p>
          </p:txBody>
        </p:sp>
      </p:grpSp>
      <p:grpSp>
        <p:nvGrpSpPr>
          <p:cNvPr id="11291" name="组合 11290"/>
          <p:cNvGrpSpPr/>
          <p:nvPr/>
        </p:nvGrpSpPr>
        <p:grpSpPr bwMode="auto">
          <a:xfrm>
            <a:off x="5003800" y="1866900"/>
            <a:ext cx="4319588" cy="3592513"/>
            <a:chOff x="0" y="0"/>
            <a:chExt cx="6802" cy="5658"/>
          </a:xfrm>
        </p:grpSpPr>
        <p:sp>
          <p:nvSpPr>
            <p:cNvPr id="12315" name="矩形 11291"/>
            <p:cNvSpPr>
              <a:spLocks noChangeArrowheads="1"/>
            </p:cNvSpPr>
            <p:nvPr/>
          </p:nvSpPr>
          <p:spPr bwMode="auto">
            <a:xfrm>
              <a:off x="1015" y="0"/>
              <a:ext cx="4449" cy="174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6" name="矩形 11292"/>
            <p:cNvSpPr>
              <a:spLocks noChangeArrowheads="1"/>
            </p:cNvSpPr>
            <p:nvPr/>
          </p:nvSpPr>
          <p:spPr bwMode="auto">
            <a:xfrm>
              <a:off x="1015" y="4578"/>
              <a:ext cx="4449" cy="1080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7" name="矩形 11293"/>
            <p:cNvSpPr>
              <a:spLocks noChangeArrowheads="1"/>
            </p:cNvSpPr>
            <p:nvPr/>
          </p:nvSpPr>
          <p:spPr bwMode="auto">
            <a:xfrm>
              <a:off x="1015" y="1749"/>
              <a:ext cx="4449" cy="1080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8" name="矩形 11294"/>
            <p:cNvSpPr>
              <a:spLocks noChangeArrowheads="1"/>
            </p:cNvSpPr>
            <p:nvPr/>
          </p:nvSpPr>
          <p:spPr bwMode="auto">
            <a:xfrm>
              <a:off x="5464" y="2829"/>
              <a:ext cx="992" cy="1749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9" name="矩形 11295"/>
            <p:cNvSpPr>
              <a:spLocks noChangeArrowheads="1"/>
            </p:cNvSpPr>
            <p:nvPr/>
          </p:nvSpPr>
          <p:spPr bwMode="auto">
            <a:xfrm>
              <a:off x="23" y="2829"/>
              <a:ext cx="992" cy="1749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0" name="矩形 11296"/>
            <p:cNvSpPr>
              <a:spLocks noChangeArrowheads="1"/>
            </p:cNvSpPr>
            <p:nvPr/>
          </p:nvSpPr>
          <p:spPr bwMode="auto">
            <a:xfrm>
              <a:off x="1015" y="2829"/>
              <a:ext cx="4449" cy="174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1" name="文本框 11297"/>
            <p:cNvSpPr txBox="1">
              <a:spLocks noChangeArrowheads="1"/>
            </p:cNvSpPr>
            <p:nvPr/>
          </p:nvSpPr>
          <p:spPr bwMode="auto">
            <a:xfrm>
              <a:off x="2613" y="550"/>
              <a:ext cx="1339" cy="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b="1"/>
                <a:t>上</a:t>
              </a:r>
              <a:endParaRPr lang="zh-CN" altLang="en-US" sz="2800" b="1"/>
            </a:p>
          </p:txBody>
        </p:sp>
        <p:sp>
          <p:nvSpPr>
            <p:cNvPr id="12322" name="文本框 11298"/>
            <p:cNvSpPr txBox="1">
              <a:spLocks noChangeArrowheads="1"/>
            </p:cNvSpPr>
            <p:nvPr/>
          </p:nvSpPr>
          <p:spPr bwMode="auto">
            <a:xfrm>
              <a:off x="2613" y="2013"/>
              <a:ext cx="1339" cy="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b="1"/>
                <a:t>后</a:t>
              </a:r>
              <a:endParaRPr lang="zh-CN" altLang="en-US" sz="2800" b="1"/>
            </a:p>
          </p:txBody>
        </p:sp>
        <p:sp>
          <p:nvSpPr>
            <p:cNvPr id="12323" name="文本框 11299"/>
            <p:cNvSpPr txBox="1">
              <a:spLocks noChangeArrowheads="1"/>
            </p:cNvSpPr>
            <p:nvPr/>
          </p:nvSpPr>
          <p:spPr bwMode="auto">
            <a:xfrm>
              <a:off x="2613" y="3472"/>
              <a:ext cx="1339" cy="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b="1"/>
                <a:t>下</a:t>
              </a:r>
              <a:endParaRPr lang="zh-CN" altLang="en-US" sz="2800" b="1"/>
            </a:p>
          </p:txBody>
        </p:sp>
        <p:sp>
          <p:nvSpPr>
            <p:cNvPr id="12324" name="文本框 11300"/>
            <p:cNvSpPr txBox="1">
              <a:spLocks noChangeArrowheads="1"/>
            </p:cNvSpPr>
            <p:nvPr/>
          </p:nvSpPr>
          <p:spPr bwMode="auto">
            <a:xfrm>
              <a:off x="2613" y="4842"/>
              <a:ext cx="1339" cy="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b="1"/>
                <a:t>前</a:t>
              </a:r>
              <a:endParaRPr lang="zh-CN" altLang="en-US" sz="2800" b="1"/>
            </a:p>
          </p:txBody>
        </p:sp>
        <p:sp>
          <p:nvSpPr>
            <p:cNvPr id="12325" name="文本框 11301"/>
            <p:cNvSpPr txBox="1">
              <a:spLocks noChangeArrowheads="1"/>
            </p:cNvSpPr>
            <p:nvPr/>
          </p:nvSpPr>
          <p:spPr bwMode="auto">
            <a:xfrm>
              <a:off x="0" y="3472"/>
              <a:ext cx="1339" cy="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b="1"/>
                <a:t>左</a:t>
              </a:r>
              <a:endParaRPr lang="zh-CN" altLang="en-US" sz="2800" b="1"/>
            </a:p>
          </p:txBody>
        </p:sp>
        <p:sp>
          <p:nvSpPr>
            <p:cNvPr id="12326" name="文本框 11302"/>
            <p:cNvSpPr txBox="1">
              <a:spLocks noChangeArrowheads="1"/>
            </p:cNvSpPr>
            <p:nvPr/>
          </p:nvSpPr>
          <p:spPr bwMode="auto">
            <a:xfrm>
              <a:off x="5464" y="3472"/>
              <a:ext cx="1339" cy="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b="1"/>
                <a:t>右</a:t>
              </a:r>
              <a:endParaRPr lang="zh-CN" altLang="en-US" sz="2800" b="1"/>
            </a:p>
          </p:txBody>
        </p:sp>
      </p:grpSp>
      <p:sp>
        <p:nvSpPr>
          <p:cNvPr id="11304" name="文本框 11303"/>
          <p:cNvSpPr txBox="1">
            <a:spLocks noChangeArrowheads="1"/>
          </p:cNvSpPr>
          <p:nvPr/>
        </p:nvSpPr>
        <p:spPr bwMode="auto">
          <a:xfrm>
            <a:off x="1235075" y="4184650"/>
            <a:ext cx="275425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上、下面：长</a:t>
            </a:r>
            <a:r>
              <a:rPr lang="zh-CN" altLang="en-US" sz="24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  <a:sym typeface="Arial" panose="020B0604020202020204" pitchFamily="34" charset="0"/>
              </a:rPr>
              <a:t>×</a:t>
            </a:r>
            <a:r>
              <a:rPr lang="zh-CN" altLang="en-US" sz="24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宽</a:t>
            </a:r>
            <a:endParaRPr lang="zh-CN" altLang="en-US" sz="2400" b="1" dirty="0">
              <a:solidFill>
                <a:srgbClr val="0000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1305" name="文本框 11304"/>
          <p:cNvSpPr txBox="1">
            <a:spLocks noChangeArrowheads="1"/>
          </p:cNvSpPr>
          <p:nvPr/>
        </p:nvSpPr>
        <p:spPr bwMode="auto">
          <a:xfrm>
            <a:off x="1235075" y="5459413"/>
            <a:ext cx="275425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左、右面：宽</a:t>
            </a:r>
            <a:r>
              <a:rPr lang="zh-CN" altLang="en-US" sz="24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  <a:sym typeface="Arial" panose="020B0604020202020204" pitchFamily="34" charset="0"/>
              </a:rPr>
              <a:t>×</a:t>
            </a:r>
            <a:r>
              <a:rPr lang="zh-CN" altLang="en-US" sz="24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高</a:t>
            </a:r>
            <a:endParaRPr lang="zh-CN" altLang="en-US" sz="2400" b="1" dirty="0">
              <a:solidFill>
                <a:srgbClr val="0000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1306" name="文本框 11305"/>
          <p:cNvSpPr txBox="1">
            <a:spLocks noChangeArrowheads="1"/>
          </p:cNvSpPr>
          <p:nvPr/>
        </p:nvSpPr>
        <p:spPr bwMode="auto">
          <a:xfrm>
            <a:off x="1235075" y="4833938"/>
            <a:ext cx="2723279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前、后面：长</a:t>
            </a:r>
            <a:r>
              <a:rPr lang="zh-CN" altLang="en-US" sz="24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  <a:sym typeface="Arial" panose="020B0604020202020204" pitchFamily="34" charset="0"/>
              </a:rPr>
              <a:t>×</a:t>
            </a:r>
            <a:r>
              <a:rPr lang="zh-CN" altLang="en-US" sz="24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高</a:t>
            </a:r>
            <a:endParaRPr lang="zh-CN" altLang="en-US" sz="2400" b="1" dirty="0">
              <a:solidFill>
                <a:srgbClr val="0000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1307" name="文本框 11306"/>
          <p:cNvSpPr txBox="1">
            <a:spLocks noChangeArrowheads="1"/>
          </p:cNvSpPr>
          <p:nvPr/>
        </p:nvSpPr>
        <p:spPr bwMode="auto">
          <a:xfrm>
            <a:off x="6815138" y="1230313"/>
            <a:ext cx="1225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ea typeface="仿宋_GB2312" pitchFamily="49" charset="-122"/>
              </a:rPr>
              <a:t>长</a:t>
            </a:r>
            <a:endParaRPr lang="zh-CN" altLang="en-US" sz="2400" b="1">
              <a:solidFill>
                <a:srgbClr val="000000"/>
              </a:solidFill>
              <a:ea typeface="仿宋_GB2312" pitchFamily="49" charset="-122"/>
            </a:endParaRPr>
          </a:p>
        </p:txBody>
      </p:sp>
      <p:sp>
        <p:nvSpPr>
          <p:cNvPr id="11308" name="文本框 11307"/>
          <p:cNvSpPr txBox="1">
            <a:spLocks noChangeArrowheads="1"/>
          </p:cNvSpPr>
          <p:nvPr/>
        </p:nvSpPr>
        <p:spPr bwMode="auto">
          <a:xfrm>
            <a:off x="8510588" y="2149475"/>
            <a:ext cx="1225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ea typeface="仿宋_GB2312" pitchFamily="49" charset="-122"/>
              </a:rPr>
              <a:t>宽</a:t>
            </a:r>
            <a:endParaRPr lang="zh-CN" altLang="en-US" sz="2400" b="1">
              <a:solidFill>
                <a:srgbClr val="000000"/>
              </a:solidFill>
              <a:ea typeface="仿宋_GB2312" pitchFamily="49" charset="-122"/>
            </a:endParaRPr>
          </a:p>
        </p:txBody>
      </p:sp>
      <p:sp>
        <p:nvSpPr>
          <p:cNvPr id="11309" name="文本框 11308"/>
          <p:cNvSpPr txBox="1">
            <a:spLocks noChangeArrowheads="1"/>
          </p:cNvSpPr>
          <p:nvPr/>
        </p:nvSpPr>
        <p:spPr bwMode="auto">
          <a:xfrm>
            <a:off x="5003800" y="4833938"/>
            <a:ext cx="1225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ea typeface="仿宋_GB2312" pitchFamily="49" charset="-122"/>
              </a:rPr>
              <a:t>高</a:t>
            </a:r>
            <a:endParaRPr lang="zh-CN" altLang="en-US" sz="2400" b="1">
              <a:solidFill>
                <a:srgbClr val="000000"/>
              </a:solidFill>
              <a:ea typeface="仿宋_GB2312" pitchFamily="49" charset="-122"/>
            </a:endParaRPr>
          </a:p>
        </p:txBody>
      </p:sp>
      <p:sp>
        <p:nvSpPr>
          <p:cNvPr id="11310" name="文本框 11309"/>
          <p:cNvSpPr txBox="1">
            <a:spLocks noChangeArrowheads="1"/>
          </p:cNvSpPr>
          <p:nvPr/>
        </p:nvSpPr>
        <p:spPr bwMode="auto">
          <a:xfrm>
            <a:off x="6815138" y="5688013"/>
            <a:ext cx="1225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ea typeface="仿宋_GB2312" pitchFamily="49" charset="-122"/>
              </a:rPr>
              <a:t>长</a:t>
            </a:r>
            <a:endParaRPr lang="zh-CN" altLang="en-US" sz="2400" b="1">
              <a:solidFill>
                <a:srgbClr val="000000"/>
              </a:solidFill>
              <a:ea typeface="仿宋_GB2312" pitchFamily="49" charset="-122"/>
            </a:endParaRPr>
          </a:p>
        </p:txBody>
      </p:sp>
      <p:sp>
        <p:nvSpPr>
          <p:cNvPr id="11311" name="文本框 11310"/>
          <p:cNvSpPr txBox="1">
            <a:spLocks noChangeArrowheads="1"/>
          </p:cNvSpPr>
          <p:nvPr/>
        </p:nvSpPr>
        <p:spPr bwMode="auto">
          <a:xfrm>
            <a:off x="4391025" y="3956050"/>
            <a:ext cx="13176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ea typeface="仿宋_GB2312" pitchFamily="49" charset="-122"/>
              </a:rPr>
              <a:t>宽</a:t>
            </a:r>
            <a:endParaRPr lang="zh-CN" altLang="en-US" sz="2400" b="1">
              <a:solidFill>
                <a:srgbClr val="000000"/>
              </a:solidFill>
              <a:ea typeface="仿宋_GB2312" pitchFamily="49" charset="-122"/>
            </a:endParaRPr>
          </a:p>
        </p:txBody>
      </p:sp>
      <p:sp>
        <p:nvSpPr>
          <p:cNvPr id="11312" name="上弧形箭头 11311"/>
          <p:cNvSpPr>
            <a:spLocks noChangeArrowheads="1"/>
          </p:cNvSpPr>
          <p:nvPr/>
        </p:nvSpPr>
        <p:spPr bwMode="auto">
          <a:xfrm>
            <a:off x="4700588" y="987425"/>
            <a:ext cx="1528762" cy="700088"/>
          </a:xfrm>
          <a:prstGeom prst="curvedDownArrow">
            <a:avLst>
              <a:gd name="adj1" fmla="val 43673"/>
              <a:gd name="adj2" fmla="val 87347"/>
              <a:gd name="adj3" fmla="val 33329"/>
            </a:avLst>
          </a:prstGeom>
          <a:solidFill>
            <a:srgbClr val="99CC0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13" name="文本框 11312"/>
          <p:cNvSpPr txBox="1">
            <a:spLocks noChangeArrowheads="1"/>
          </p:cNvSpPr>
          <p:nvPr/>
        </p:nvSpPr>
        <p:spPr bwMode="auto">
          <a:xfrm>
            <a:off x="3006725" y="3360738"/>
            <a:ext cx="1225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ea typeface="仿宋_GB2312" pitchFamily="49" charset="-122"/>
              </a:rPr>
              <a:t>长</a:t>
            </a:r>
            <a:endParaRPr lang="zh-CN" altLang="en-US" sz="2400" b="1">
              <a:solidFill>
                <a:srgbClr val="000000"/>
              </a:solidFill>
              <a:ea typeface="仿宋_GB2312" pitchFamily="49" charset="-122"/>
            </a:endParaRPr>
          </a:p>
        </p:txBody>
      </p:sp>
      <p:sp>
        <p:nvSpPr>
          <p:cNvPr id="11314" name="文本框 11313"/>
          <p:cNvSpPr txBox="1">
            <a:spLocks noChangeArrowheads="1"/>
          </p:cNvSpPr>
          <p:nvPr/>
        </p:nvSpPr>
        <p:spPr bwMode="auto">
          <a:xfrm>
            <a:off x="5003800" y="2835275"/>
            <a:ext cx="1225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ea typeface="仿宋_GB2312" pitchFamily="49" charset="-122"/>
              </a:rPr>
              <a:t>宽</a:t>
            </a:r>
            <a:endParaRPr lang="zh-CN" altLang="en-US" sz="2400" b="1">
              <a:solidFill>
                <a:srgbClr val="000000"/>
              </a:solidFill>
              <a:ea typeface="仿宋_GB2312" pitchFamily="49" charset="-122"/>
            </a:endParaRPr>
          </a:p>
        </p:txBody>
      </p:sp>
      <p:sp>
        <p:nvSpPr>
          <p:cNvPr id="11315" name="文本框 11314"/>
          <p:cNvSpPr txBox="1">
            <a:spLocks noChangeArrowheads="1"/>
          </p:cNvSpPr>
          <p:nvPr/>
        </p:nvSpPr>
        <p:spPr bwMode="auto">
          <a:xfrm>
            <a:off x="4089400" y="2735263"/>
            <a:ext cx="12255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ea typeface="仿宋_GB2312" pitchFamily="49" charset="-122"/>
              </a:rPr>
              <a:t>高</a:t>
            </a:r>
            <a:endParaRPr lang="zh-CN" altLang="en-US" sz="2400" b="1">
              <a:solidFill>
                <a:srgbClr val="000000"/>
              </a:solidFill>
              <a:ea typeface="仿宋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1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7" dur="5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3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3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04" grpId="0" bldLvl="0"/>
      <p:bldP spid="11305" grpId="0" bldLvl="0"/>
      <p:bldP spid="11306" grpId="0" bldLvl="0"/>
      <p:bldP spid="11307" grpId="0" bldLvl="0"/>
      <p:bldP spid="11308" grpId="0" bldLvl="0"/>
      <p:bldP spid="11309" grpId="0" bldLvl="0"/>
      <p:bldP spid="11310" grpId="0" bldLvl="0"/>
      <p:bldP spid="11311" grpId="0" bldLvl="0"/>
      <p:bldP spid="11313" grpId="0" bldLvl="0"/>
      <p:bldP spid="11314" grpId="0" bldLvl="0"/>
      <p:bldP spid="11315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228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solidFill>
                  <a:srgbClr val="000000"/>
                </a:solidFill>
                <a:ea typeface="仿宋_GB2312" pitchFamily="49" charset="-122"/>
              </a:rPr>
              <a:t>做一只这样的纸盒需要多少平方厘米的硬纸板？</a:t>
            </a:r>
            <a:endParaRPr lang="zh-CN" altLang="en-US" b="1" smtClean="0">
              <a:solidFill>
                <a:srgbClr val="000000"/>
              </a:solidFill>
              <a:ea typeface="仿宋_GB2312" pitchFamily="49" charset="-122"/>
            </a:endParaRPr>
          </a:p>
        </p:txBody>
      </p:sp>
      <p:sp>
        <p:nvSpPr>
          <p:cNvPr id="13314" name="矩形 12290"/>
          <p:cNvSpPr>
            <a:spLocks noGrp="1" noChangeArrowheads="1"/>
          </p:cNvSpPr>
          <p:nvPr/>
        </p:nvSpPr>
        <p:spPr bwMode="auto">
          <a:xfrm>
            <a:off x="1979613" y="422275"/>
            <a:ext cx="6710362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2400" b="1">
              <a:solidFill>
                <a:srgbClr val="000000"/>
              </a:solidFill>
              <a:ea typeface="仿宋_GB2312" pitchFamily="49" charset="-122"/>
            </a:endParaRPr>
          </a:p>
        </p:txBody>
      </p:sp>
      <p:sp>
        <p:nvSpPr>
          <p:cNvPr id="13315" name="文本框 12291"/>
          <p:cNvSpPr txBox="1">
            <a:spLocks noChangeArrowheads="1"/>
          </p:cNvSpPr>
          <p:nvPr/>
        </p:nvSpPr>
        <p:spPr bwMode="auto">
          <a:xfrm>
            <a:off x="619125" y="3481388"/>
            <a:ext cx="836136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上下每个面，长______，宽______，面积是______。</a:t>
            </a:r>
            <a:endParaRPr lang="zh-CN" altLang="en-US" sz="2800" b="1">
              <a:solidFill>
                <a:srgbClr val="0000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3316" name="文本框 12292"/>
          <p:cNvSpPr txBox="1">
            <a:spLocks noChangeArrowheads="1"/>
          </p:cNvSpPr>
          <p:nvPr/>
        </p:nvSpPr>
        <p:spPr bwMode="auto">
          <a:xfrm>
            <a:off x="619125" y="5197475"/>
            <a:ext cx="807085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  <a:sym typeface="Arial" panose="020B0604020202020204" pitchFamily="34" charset="0"/>
              </a:rPr>
              <a:t>左右每个面，长</a:t>
            </a:r>
            <a:r>
              <a:rPr lang="zh-CN" altLang="en-US" sz="2800" b="1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______，</a:t>
            </a:r>
            <a:r>
              <a:rPr lang="zh-CN" altLang="en-US" sz="2800" b="1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  <a:sym typeface="Arial" panose="020B0604020202020204" pitchFamily="34" charset="0"/>
              </a:rPr>
              <a:t>宽</a:t>
            </a:r>
            <a:r>
              <a:rPr lang="zh-CN" altLang="en-US" sz="2800" b="1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______，</a:t>
            </a:r>
            <a:r>
              <a:rPr lang="zh-CN" altLang="en-US" sz="2800" b="1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  <a:sym typeface="Arial" panose="020B0604020202020204" pitchFamily="34" charset="0"/>
              </a:rPr>
              <a:t>面积是</a:t>
            </a:r>
            <a:r>
              <a:rPr lang="zh-CN" altLang="en-US" sz="2800" b="1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______</a:t>
            </a:r>
            <a:r>
              <a:rPr lang="zh-CN" altLang="en-US" sz="2800" b="1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  <a:sym typeface="Arial" panose="020B0604020202020204" pitchFamily="34" charset="0"/>
              </a:rPr>
              <a:t>。</a:t>
            </a:r>
            <a:endParaRPr lang="zh-CN" altLang="en-US" sz="2800" b="1">
              <a:solidFill>
                <a:srgbClr val="000000"/>
              </a:solidFill>
              <a:latin typeface="仿宋_GB2312" pitchFamily="49" charset="-122"/>
              <a:ea typeface="仿宋_GB2312" pitchFamily="49" charset="-122"/>
              <a:sym typeface="Arial" panose="020B0604020202020204" pitchFamily="34" charset="0"/>
            </a:endParaRPr>
          </a:p>
        </p:txBody>
      </p:sp>
      <p:sp>
        <p:nvSpPr>
          <p:cNvPr id="13317" name="文本框 12293"/>
          <p:cNvSpPr txBox="1">
            <a:spLocks noChangeArrowheads="1"/>
          </p:cNvSpPr>
          <p:nvPr/>
        </p:nvSpPr>
        <p:spPr bwMode="auto">
          <a:xfrm>
            <a:off x="619125" y="4333875"/>
            <a:ext cx="836136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  <a:sym typeface="Arial" panose="020B0604020202020204" pitchFamily="34" charset="0"/>
              </a:rPr>
              <a:t>前后每个面，长</a:t>
            </a:r>
            <a:r>
              <a:rPr lang="zh-CN" altLang="en-US" sz="2800" b="1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______，</a:t>
            </a:r>
            <a:r>
              <a:rPr lang="zh-CN" altLang="en-US" sz="2800" b="1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  <a:sym typeface="Arial" panose="020B0604020202020204" pitchFamily="34" charset="0"/>
              </a:rPr>
              <a:t>宽</a:t>
            </a:r>
            <a:r>
              <a:rPr lang="zh-CN" altLang="en-US" sz="2800" b="1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______，</a:t>
            </a:r>
            <a:r>
              <a:rPr lang="zh-CN" altLang="en-US" sz="2800" b="1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  <a:sym typeface="Arial" panose="020B0604020202020204" pitchFamily="34" charset="0"/>
              </a:rPr>
              <a:t>面积是</a:t>
            </a:r>
            <a:r>
              <a:rPr lang="zh-CN" altLang="en-US" sz="2800" b="1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______。</a:t>
            </a:r>
            <a:endParaRPr lang="zh-CN" altLang="en-US" sz="2800" b="1">
              <a:solidFill>
                <a:srgbClr val="0000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2295" name="文本框 12294"/>
          <p:cNvSpPr txBox="1">
            <a:spLocks noChangeArrowheads="1"/>
          </p:cNvSpPr>
          <p:nvPr/>
        </p:nvSpPr>
        <p:spPr bwMode="auto">
          <a:xfrm>
            <a:off x="3386138" y="3540125"/>
            <a:ext cx="8159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 cm</a:t>
            </a:r>
            <a:endParaRPr lang="zh-CN" altLang="en-US" sz="2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6" name="文本框 12295"/>
          <p:cNvSpPr txBox="1">
            <a:spLocks noChangeArrowheads="1"/>
          </p:cNvSpPr>
          <p:nvPr/>
        </p:nvSpPr>
        <p:spPr bwMode="auto">
          <a:xfrm>
            <a:off x="4991100" y="5197475"/>
            <a:ext cx="817563" cy="39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cm</a:t>
            </a:r>
            <a:endParaRPr lang="zh-CN" altLang="en-US" sz="2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7" name="文本框 12296"/>
          <p:cNvSpPr txBox="1">
            <a:spLocks noChangeArrowheads="1"/>
          </p:cNvSpPr>
          <p:nvPr/>
        </p:nvSpPr>
        <p:spPr bwMode="auto">
          <a:xfrm>
            <a:off x="3386138" y="5197475"/>
            <a:ext cx="8159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cm</a:t>
            </a:r>
            <a:endParaRPr lang="zh-CN" altLang="en-US" sz="2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8" name="文本框 12297"/>
          <p:cNvSpPr txBox="1">
            <a:spLocks noChangeArrowheads="1"/>
          </p:cNvSpPr>
          <p:nvPr/>
        </p:nvSpPr>
        <p:spPr bwMode="auto">
          <a:xfrm>
            <a:off x="4991100" y="4333875"/>
            <a:ext cx="817563" cy="39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cm</a:t>
            </a:r>
            <a:endParaRPr lang="zh-CN" altLang="en-US" sz="2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9" name="文本框 12298"/>
          <p:cNvSpPr txBox="1">
            <a:spLocks noChangeArrowheads="1"/>
          </p:cNvSpPr>
          <p:nvPr/>
        </p:nvSpPr>
        <p:spPr bwMode="auto">
          <a:xfrm>
            <a:off x="3386138" y="4333875"/>
            <a:ext cx="8159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 cm</a:t>
            </a:r>
            <a:endParaRPr lang="zh-CN" altLang="en-US" sz="2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00" name="文本框 12299"/>
          <p:cNvSpPr txBox="1">
            <a:spLocks noChangeArrowheads="1"/>
          </p:cNvSpPr>
          <p:nvPr/>
        </p:nvSpPr>
        <p:spPr bwMode="auto">
          <a:xfrm>
            <a:off x="7561263" y="3540125"/>
            <a:ext cx="11255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 cm</a:t>
            </a:r>
            <a:r>
              <a:rPr lang="zh-CN" altLang="en-US" sz="2000" b="1" baseline="30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b="1" baseline="30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01" name="文本框 12300"/>
          <p:cNvSpPr txBox="1">
            <a:spLocks noChangeArrowheads="1"/>
          </p:cNvSpPr>
          <p:nvPr/>
        </p:nvSpPr>
        <p:spPr bwMode="auto">
          <a:xfrm>
            <a:off x="4991100" y="3540125"/>
            <a:ext cx="817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cm</a:t>
            </a:r>
            <a:endParaRPr lang="zh-CN" altLang="en-US" sz="2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02" name="文本框 12301"/>
          <p:cNvSpPr txBox="1">
            <a:spLocks noChangeArrowheads="1"/>
          </p:cNvSpPr>
          <p:nvPr/>
        </p:nvSpPr>
        <p:spPr bwMode="auto">
          <a:xfrm>
            <a:off x="7561263" y="4333875"/>
            <a:ext cx="11255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 cm</a:t>
            </a:r>
            <a:r>
              <a:rPr lang="zh-CN" altLang="en-US" sz="2000" b="1" baseline="30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b="1" baseline="30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03" name="文本框 12302"/>
          <p:cNvSpPr txBox="1">
            <a:spLocks noChangeArrowheads="1"/>
          </p:cNvSpPr>
          <p:nvPr/>
        </p:nvSpPr>
        <p:spPr bwMode="auto">
          <a:xfrm>
            <a:off x="7561263" y="5197475"/>
            <a:ext cx="11255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 cm</a:t>
            </a:r>
            <a:r>
              <a:rPr lang="zh-CN" altLang="en-US" sz="2000" b="1" baseline="30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b="1" baseline="30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327" name="组合 12303"/>
          <p:cNvGrpSpPr/>
          <p:nvPr/>
        </p:nvGrpSpPr>
        <p:grpSpPr bwMode="auto">
          <a:xfrm>
            <a:off x="2724150" y="1395413"/>
            <a:ext cx="3632200" cy="1878012"/>
            <a:chOff x="0" y="0"/>
            <a:chExt cx="5719" cy="2957"/>
          </a:xfrm>
        </p:grpSpPr>
        <p:sp>
          <p:nvSpPr>
            <p:cNvPr id="13328" name="文本框 12304"/>
            <p:cNvSpPr txBox="1">
              <a:spLocks noChangeArrowheads="1"/>
            </p:cNvSpPr>
            <p:nvPr/>
          </p:nvSpPr>
          <p:spPr bwMode="auto">
            <a:xfrm>
              <a:off x="1030" y="2333"/>
              <a:ext cx="1431" cy="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/>
                <a:t>4 cm</a:t>
              </a:r>
              <a:endParaRPr lang="zh-CN" altLang="en-US" sz="2000" b="1"/>
            </a:p>
          </p:txBody>
        </p:sp>
        <p:sp>
          <p:nvSpPr>
            <p:cNvPr id="13329" name="文本框 12305"/>
            <p:cNvSpPr txBox="1">
              <a:spLocks noChangeArrowheads="1"/>
            </p:cNvSpPr>
            <p:nvPr/>
          </p:nvSpPr>
          <p:spPr bwMode="auto">
            <a:xfrm rot="-2640000">
              <a:off x="4127" y="1446"/>
              <a:ext cx="1592" cy="6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/>
                <a:t>3 cm</a:t>
              </a:r>
              <a:endParaRPr lang="zh-CN" altLang="en-US" sz="2000" b="1"/>
            </a:p>
          </p:txBody>
        </p:sp>
        <p:sp>
          <p:nvSpPr>
            <p:cNvPr id="13330" name="立方体 12306"/>
            <p:cNvSpPr>
              <a:spLocks noChangeArrowheads="1"/>
            </p:cNvSpPr>
            <p:nvPr/>
          </p:nvSpPr>
          <p:spPr bwMode="auto">
            <a:xfrm>
              <a:off x="0" y="0"/>
              <a:ext cx="4923" cy="2333"/>
            </a:xfrm>
            <a:prstGeom prst="cube">
              <a:avLst>
                <a:gd name="adj" fmla="val 43468"/>
              </a:avLst>
            </a:prstGeom>
            <a:solidFill>
              <a:schemeClr val="hlink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1" name="文本框 12307"/>
            <p:cNvSpPr txBox="1">
              <a:spLocks noChangeArrowheads="1"/>
            </p:cNvSpPr>
            <p:nvPr/>
          </p:nvSpPr>
          <p:spPr bwMode="auto">
            <a:xfrm>
              <a:off x="2461" y="1447"/>
              <a:ext cx="1431" cy="6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/>
                <a:t>2 cm</a:t>
              </a:r>
              <a:endParaRPr lang="zh-CN" altLang="en-US" sz="2000" b="1"/>
            </a:p>
          </p:txBody>
        </p:sp>
      </p:grpSp>
      <p:sp>
        <p:nvSpPr>
          <p:cNvPr id="12309" name="直接连接符 12308"/>
          <p:cNvSpPr>
            <a:spLocks noChangeShapeType="1"/>
          </p:cNvSpPr>
          <p:nvPr/>
        </p:nvSpPr>
        <p:spPr bwMode="auto">
          <a:xfrm>
            <a:off x="2724150" y="2857500"/>
            <a:ext cx="248285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0" name="直接连接符 12309"/>
          <p:cNvSpPr>
            <a:spLocks noChangeShapeType="1"/>
          </p:cNvSpPr>
          <p:nvPr/>
        </p:nvSpPr>
        <p:spPr bwMode="auto">
          <a:xfrm flipV="1">
            <a:off x="5207000" y="2220913"/>
            <a:ext cx="650875" cy="63658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1" name="直接连接符 12310"/>
          <p:cNvSpPr>
            <a:spLocks noChangeShapeType="1"/>
          </p:cNvSpPr>
          <p:nvPr/>
        </p:nvSpPr>
        <p:spPr bwMode="auto">
          <a:xfrm>
            <a:off x="5207000" y="2038350"/>
            <a:ext cx="0" cy="8191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3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3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50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3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0" dur="2000" fill="hold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8" dur="5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 bldLvl="0"/>
      <p:bldP spid="12296" grpId="0" bldLvl="0"/>
      <p:bldP spid="12297" grpId="0" bldLvl="0"/>
      <p:bldP spid="12298" grpId="0" bldLvl="0"/>
      <p:bldP spid="12299" grpId="0" bldLvl="0"/>
      <p:bldP spid="12300" grpId="0" bldLvl="0"/>
      <p:bldP spid="12301" grpId="0" bldLvl="0"/>
      <p:bldP spid="12302" grpId="0" bldLvl="0"/>
      <p:bldP spid="12303" grpId="0" bldLvl="0"/>
      <p:bldP spid="12309" grpId="0" animBg="1"/>
      <p:bldP spid="12309" grpId="1" animBg="1"/>
      <p:bldP spid="12309" grpId="2" animBg="1"/>
      <p:bldP spid="12310" grpId="0" animBg="1"/>
      <p:bldP spid="12310" grpId="1" animBg="1"/>
      <p:bldP spid="12310" grpId="2" animBg="1"/>
      <p:bldP spid="12311" grpId="0" animBg="1"/>
      <p:bldP spid="12311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133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solidFill>
                  <a:srgbClr val="000000"/>
                </a:solidFill>
                <a:ea typeface="仿宋_GB2312" pitchFamily="49" charset="-122"/>
              </a:rPr>
              <a:t>做一只这样的纸盒需要多少平方厘米的硬纸板？</a:t>
            </a:r>
            <a:endParaRPr lang="zh-CN" altLang="en-US" b="1" smtClean="0">
              <a:solidFill>
                <a:srgbClr val="000000"/>
              </a:solidFill>
              <a:ea typeface="仿宋_GB2312" pitchFamily="49" charset="-122"/>
            </a:endParaRPr>
          </a:p>
        </p:txBody>
      </p:sp>
      <p:sp>
        <p:nvSpPr>
          <p:cNvPr id="14338" name="矩形 13314"/>
          <p:cNvSpPr>
            <a:spLocks noGrp="1" noChangeArrowheads="1"/>
          </p:cNvSpPr>
          <p:nvPr/>
        </p:nvSpPr>
        <p:spPr bwMode="auto">
          <a:xfrm>
            <a:off x="1979613" y="422275"/>
            <a:ext cx="6710362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2400" b="1">
              <a:solidFill>
                <a:srgbClr val="000000"/>
              </a:solidFill>
              <a:ea typeface="仿宋_GB2312" pitchFamily="49" charset="-122"/>
            </a:endParaRPr>
          </a:p>
        </p:txBody>
      </p:sp>
      <p:sp>
        <p:nvSpPr>
          <p:cNvPr id="14339" name="文本框 13315"/>
          <p:cNvSpPr txBox="1">
            <a:spLocks noChangeArrowheads="1"/>
          </p:cNvSpPr>
          <p:nvPr/>
        </p:nvSpPr>
        <p:spPr bwMode="auto">
          <a:xfrm>
            <a:off x="987425" y="2108200"/>
            <a:ext cx="31972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ea typeface="仿宋_GB2312" pitchFamily="49" charset="-122"/>
                <a:sym typeface="Arial" panose="020B0604020202020204" pitchFamily="34" charset="0"/>
              </a:rPr>
              <a:t>这个纸盒的表面积是：</a:t>
            </a:r>
            <a:endParaRPr lang="zh-CN" altLang="en-US" sz="2400" b="1">
              <a:solidFill>
                <a:srgbClr val="000000"/>
              </a:solidFill>
              <a:ea typeface="仿宋_GB2312" pitchFamily="49" charset="-122"/>
              <a:sym typeface="Arial" panose="020B0604020202020204" pitchFamily="34" charset="0"/>
            </a:endParaRPr>
          </a:p>
        </p:txBody>
      </p:sp>
      <p:grpSp>
        <p:nvGrpSpPr>
          <p:cNvPr id="13317" name="组合 13316"/>
          <p:cNvGrpSpPr/>
          <p:nvPr/>
        </p:nvGrpSpPr>
        <p:grpSpPr bwMode="auto">
          <a:xfrm>
            <a:off x="809625" y="3014663"/>
            <a:ext cx="6953250" cy="2925762"/>
            <a:chOff x="0" y="0"/>
            <a:chExt cx="10950" cy="4607"/>
          </a:xfrm>
        </p:grpSpPr>
        <p:sp>
          <p:nvSpPr>
            <p:cNvPr id="14341" name="文本框 13317"/>
            <p:cNvSpPr txBox="1">
              <a:spLocks noChangeArrowheads="1"/>
            </p:cNvSpPr>
            <p:nvPr/>
          </p:nvSpPr>
          <p:spPr bwMode="auto">
            <a:xfrm>
              <a:off x="0" y="0"/>
              <a:ext cx="8465" cy="3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b="1">
                  <a:solidFill>
                    <a:srgbClr val="000000"/>
                  </a:solidFill>
                  <a:latin typeface="仿宋_GB2312" pitchFamily="49" charset="-122"/>
                  <a:ea typeface="仿宋_GB2312" pitchFamily="49" charset="-122"/>
                  <a:sym typeface="Arial" panose="020B0604020202020204" pitchFamily="34" charset="0"/>
                </a:rPr>
                <a:t>（</a:t>
              </a:r>
              <a:r>
                <a:rPr lang="zh-CN" altLang="en-US" sz="2800" b="1">
                  <a:solidFill>
                    <a:srgbClr val="FF0000"/>
                  </a:solidFill>
                  <a:latin typeface="仿宋_GB2312" pitchFamily="49" charset="-122"/>
                  <a:ea typeface="仿宋_GB2312" pitchFamily="49" charset="-122"/>
                  <a:sym typeface="Arial" panose="020B0604020202020204" pitchFamily="34" charset="0"/>
                </a:rPr>
                <a:t>4×3+4×2+3×2</a:t>
              </a:r>
              <a:r>
                <a:rPr lang="zh-CN" altLang="en-US" sz="2800" b="1">
                  <a:solidFill>
                    <a:srgbClr val="000000"/>
                  </a:solidFill>
                  <a:latin typeface="仿宋_GB2312" pitchFamily="49" charset="-122"/>
                  <a:ea typeface="仿宋_GB2312" pitchFamily="49" charset="-122"/>
                  <a:sym typeface="Arial" panose="020B0604020202020204" pitchFamily="34" charset="0"/>
                </a:rPr>
                <a:t>）×2</a:t>
              </a:r>
              <a:endParaRPr lang="zh-CN" altLang="en-US" sz="2800" b="1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  <a:sym typeface="Arial" panose="020B0604020202020204" pitchFamily="34" charset="0"/>
              </a:endParaRPr>
            </a:p>
            <a:p>
              <a:endParaRPr lang="zh-CN" altLang="en-US" sz="2800" b="1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  <a:sym typeface="Arial" panose="020B0604020202020204" pitchFamily="34" charset="0"/>
              </a:endParaRPr>
            </a:p>
            <a:p>
              <a:r>
                <a:rPr lang="zh-CN" altLang="en-US" sz="2800" b="1">
                  <a:solidFill>
                    <a:srgbClr val="000000"/>
                  </a:solidFill>
                  <a:latin typeface="仿宋_GB2312" pitchFamily="49" charset="-122"/>
                  <a:ea typeface="仿宋_GB2312" pitchFamily="49" charset="-122"/>
                  <a:sym typeface="Arial" panose="020B0604020202020204" pitchFamily="34" charset="0"/>
                </a:rPr>
                <a:t>=26×2</a:t>
              </a:r>
              <a:endParaRPr lang="zh-CN" altLang="en-US" sz="2800" b="1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  <a:sym typeface="Arial" panose="020B0604020202020204" pitchFamily="34" charset="0"/>
              </a:endParaRPr>
            </a:p>
            <a:p>
              <a:endParaRPr lang="zh-CN" altLang="en-US" sz="2800" b="1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  <a:sym typeface="Arial" panose="020B0604020202020204" pitchFamily="34" charset="0"/>
              </a:endParaRPr>
            </a:p>
            <a:p>
              <a:r>
                <a:rPr lang="zh-CN" altLang="en-US" sz="2800" b="1">
                  <a:solidFill>
                    <a:srgbClr val="000000"/>
                  </a:solidFill>
                  <a:latin typeface="仿宋_GB2312" pitchFamily="49" charset="-122"/>
                  <a:ea typeface="仿宋_GB2312" pitchFamily="49" charset="-122"/>
                  <a:sym typeface="Arial" panose="020B0604020202020204" pitchFamily="34" charset="0"/>
                </a:rPr>
                <a:t>=52（cm</a:t>
              </a:r>
              <a:r>
                <a:rPr lang="zh-CN" altLang="en-US" sz="2800" b="1" baseline="30000">
                  <a:solidFill>
                    <a:srgbClr val="000000"/>
                  </a:solidFill>
                  <a:latin typeface="仿宋_GB2312" pitchFamily="49" charset="-122"/>
                  <a:ea typeface="仿宋_GB2312" pitchFamily="49" charset="-122"/>
                  <a:sym typeface="Arial" panose="020B0604020202020204" pitchFamily="34" charset="0"/>
                </a:rPr>
                <a:t>2</a:t>
              </a:r>
              <a:r>
                <a:rPr lang="zh-CN" altLang="en-US" sz="2800" b="1">
                  <a:solidFill>
                    <a:srgbClr val="000000"/>
                  </a:solidFill>
                  <a:latin typeface="仿宋_GB2312" pitchFamily="49" charset="-122"/>
                  <a:ea typeface="仿宋_GB2312" pitchFamily="49" charset="-122"/>
                  <a:sym typeface="Arial" panose="020B0604020202020204" pitchFamily="34" charset="0"/>
                </a:rPr>
                <a:t>）</a:t>
              </a:r>
              <a:endParaRPr lang="zh-CN" altLang="en-US" sz="2800" b="1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4342" name="文本框 13318"/>
            <p:cNvSpPr txBox="1">
              <a:spLocks noChangeArrowheads="1"/>
            </p:cNvSpPr>
            <p:nvPr/>
          </p:nvSpPr>
          <p:spPr bwMode="auto">
            <a:xfrm>
              <a:off x="278" y="3887"/>
              <a:ext cx="10672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rgbClr val="000000"/>
                  </a:solidFill>
                  <a:latin typeface="仿宋_GB2312" pitchFamily="49" charset="-122"/>
                  <a:ea typeface="仿宋_GB2312" pitchFamily="49" charset="-122"/>
                  <a:sym typeface="Arial" panose="020B0604020202020204" pitchFamily="34" charset="0"/>
                </a:rPr>
                <a:t>答：做一只这样的纸盒需要52平方厘米的硬纸板。</a:t>
              </a:r>
              <a:endParaRPr lang="zh-CN" altLang="en-US" sz="2400" b="1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343" name="组合 13319"/>
          <p:cNvGrpSpPr/>
          <p:nvPr/>
        </p:nvGrpSpPr>
        <p:grpSpPr bwMode="auto">
          <a:xfrm>
            <a:off x="5057775" y="1627188"/>
            <a:ext cx="3632200" cy="1878012"/>
            <a:chOff x="0" y="0"/>
            <a:chExt cx="5719" cy="2957"/>
          </a:xfrm>
        </p:grpSpPr>
        <p:sp>
          <p:nvSpPr>
            <p:cNvPr id="14344" name="文本框 13320"/>
            <p:cNvSpPr txBox="1">
              <a:spLocks noChangeArrowheads="1"/>
            </p:cNvSpPr>
            <p:nvPr/>
          </p:nvSpPr>
          <p:spPr bwMode="auto">
            <a:xfrm>
              <a:off x="1030" y="2333"/>
              <a:ext cx="1431" cy="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/>
                <a:t>4 cm</a:t>
              </a:r>
              <a:endParaRPr lang="zh-CN" altLang="en-US" sz="2000" b="1"/>
            </a:p>
          </p:txBody>
        </p:sp>
        <p:sp>
          <p:nvSpPr>
            <p:cNvPr id="14345" name="文本框 13321"/>
            <p:cNvSpPr txBox="1">
              <a:spLocks noChangeArrowheads="1"/>
            </p:cNvSpPr>
            <p:nvPr/>
          </p:nvSpPr>
          <p:spPr bwMode="auto">
            <a:xfrm rot="-2640000">
              <a:off x="4127" y="1446"/>
              <a:ext cx="1592" cy="6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/>
                <a:t>3 cm</a:t>
              </a:r>
              <a:endParaRPr lang="zh-CN" altLang="en-US" sz="2000" b="1"/>
            </a:p>
          </p:txBody>
        </p:sp>
        <p:sp>
          <p:nvSpPr>
            <p:cNvPr id="14346" name="立方体 13322"/>
            <p:cNvSpPr>
              <a:spLocks noChangeArrowheads="1"/>
            </p:cNvSpPr>
            <p:nvPr/>
          </p:nvSpPr>
          <p:spPr bwMode="auto">
            <a:xfrm>
              <a:off x="0" y="0"/>
              <a:ext cx="4923" cy="2333"/>
            </a:xfrm>
            <a:prstGeom prst="cube">
              <a:avLst>
                <a:gd name="adj" fmla="val 43468"/>
              </a:avLst>
            </a:prstGeom>
            <a:solidFill>
              <a:schemeClr val="hlink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7" name="文本框 13323"/>
            <p:cNvSpPr txBox="1">
              <a:spLocks noChangeArrowheads="1"/>
            </p:cNvSpPr>
            <p:nvPr/>
          </p:nvSpPr>
          <p:spPr bwMode="auto">
            <a:xfrm>
              <a:off x="2461" y="1447"/>
              <a:ext cx="1431" cy="6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/>
                <a:t>2 cm</a:t>
              </a:r>
              <a:endParaRPr lang="zh-CN" altLang="en-US" sz="2000" b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abe9546e-33ca-4d1c-9c2c-d60a0306428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5F5F5F"/>
      </a:dk1>
      <a:lt1>
        <a:srgbClr val="FFFFFF"/>
      </a:lt1>
      <a:dk2>
        <a:srgbClr val="4D4D4D"/>
      </a:dk2>
      <a:lt2>
        <a:srgbClr val="FFFFFF"/>
      </a:lt2>
      <a:accent1>
        <a:srgbClr val="549E39"/>
      </a:accent1>
      <a:accent2>
        <a:srgbClr val="8AB833"/>
      </a:accent2>
      <a:accent3>
        <a:srgbClr val="FFFFFF"/>
      </a:accent3>
      <a:accent4>
        <a:srgbClr val="515151"/>
      </a:accent4>
      <a:accent5>
        <a:srgbClr val="B4CCAE"/>
      </a:accent5>
      <a:accent6>
        <a:srgbClr val="7BA52D"/>
      </a:accent6>
      <a:hlink>
        <a:srgbClr val="FFC000"/>
      </a:hlink>
      <a:folHlink>
        <a:srgbClr val="86A795"/>
      </a:folHlink>
    </a:clrScheme>
    <a:fontScheme name="">
      <a:majorFont>
        <a:latin typeface="Arial"/>
        <a:ea typeface="幼圆"/>
        <a:cs typeface=""/>
      </a:majorFont>
      <a:minorFont>
        <a:latin typeface="Arial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950</Words>
  <Application>WPS 演示</Application>
  <PresentationFormat>全屏显示(4:3)</PresentationFormat>
  <Paragraphs>250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1" baseType="lpstr">
      <vt:lpstr>Arial</vt:lpstr>
      <vt:lpstr>宋体</vt:lpstr>
      <vt:lpstr>Wingdings</vt:lpstr>
      <vt:lpstr>幼圆</vt:lpstr>
      <vt:lpstr>Wingdings 2</vt:lpstr>
      <vt:lpstr>Wingdings</vt:lpstr>
      <vt:lpstr>Calibri</vt:lpstr>
      <vt:lpstr>Calibri</vt:lpstr>
      <vt:lpstr>微软雅黑</vt:lpstr>
      <vt:lpstr>仿宋_GB2312</vt:lpstr>
      <vt:lpstr>仿宋</vt:lpstr>
      <vt:lpstr>Britannic Bold</vt:lpstr>
      <vt:lpstr>Segoe Print</vt:lpstr>
      <vt:lpstr>Arial</vt:lpstr>
      <vt:lpstr>Arial Unicode MS</vt:lpstr>
      <vt:lpstr>第一PPT模板网-WWW.1PPT.COM</vt:lpstr>
      <vt:lpstr>长方体和正方体的表面积</vt:lpstr>
      <vt:lpstr>PowerPoint 演示文稿</vt:lpstr>
      <vt:lpstr>问  题：</vt:lpstr>
      <vt:lpstr>分别做一只这样的纸盒需要多少平方厘米的硬纸板？</vt:lpstr>
      <vt:lpstr>PowerPoint 演示文稿</vt:lpstr>
      <vt:lpstr>做一只这样的纸盒需要多少平方厘米的硬纸板？</vt:lpstr>
      <vt:lpstr>PowerPoint 演示文稿</vt:lpstr>
      <vt:lpstr>做一只这样的纸盒需要多少平方厘米的硬纸板？</vt:lpstr>
      <vt:lpstr>做一只这样的纸盒需要多少平方厘米的硬纸板？</vt:lpstr>
      <vt:lpstr>PowerPoint 演示文稿</vt:lpstr>
      <vt:lpstr>想 挑 战 吗？</vt:lpstr>
      <vt:lpstr>（一）说一说该求哪部分的面积</vt:lpstr>
      <vt:lpstr>（二）哪个图形不能拼成正方体</vt:lpstr>
      <vt:lpstr>本 课 小 结</vt:lpstr>
      <vt:lpstr>PowerPoint 演示文稿</vt:lpstr>
    </vt:vector>
  </TitlesOfParts>
  <Company>《长方体和正方体的表面积》长方体和正方体PPT优质课件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dcterms:created xsi:type="dcterms:W3CDTF">2020-02-17T05:30:00Z</dcterms:created>
  <dcterms:modified xsi:type="dcterms:W3CDTF">2023-02-10T04:57:08Z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395DB1879A3F489EB9C1DAC3D030EA43</vt:lpwstr>
  </property>
</Properties>
</file>