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4"/>
  </p:handoutMasterIdLst>
  <p:sldIdLst>
    <p:sldId id="570" r:id="rId4"/>
    <p:sldId id="580" r:id="rId6"/>
    <p:sldId id="581" r:id="rId7"/>
    <p:sldId id="582" r:id="rId8"/>
    <p:sldId id="583" r:id="rId9"/>
    <p:sldId id="584" r:id="rId10"/>
    <p:sldId id="585" r:id="rId11"/>
    <p:sldId id="586" r:id="rId12"/>
    <p:sldId id="595" r:id="rId13"/>
    <p:sldId id="588" r:id="rId14"/>
    <p:sldId id="590" r:id="rId15"/>
    <p:sldId id="589" r:id="rId16"/>
    <p:sldId id="591" r:id="rId17"/>
    <p:sldId id="592" r:id="rId18"/>
    <p:sldId id="593" r:id="rId19"/>
    <p:sldId id="594" r:id="rId20"/>
    <p:sldId id="596" r:id="rId21"/>
    <p:sldId id="548" r:id="rId22"/>
    <p:sldId id="597" r:id="rId23"/>
  </p:sldIdLst>
  <p:sldSz cx="12190095" cy="7021195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indent="-971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indent="-195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indent="-2940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indent="-3924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9CDCF8"/>
    <a:srgbClr val="CC6600"/>
    <a:srgbClr val="FF6600"/>
    <a:srgbClr val="FF9900"/>
    <a:srgbClr val="3366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1356" y="-474"/>
      </p:cViewPr>
      <p:guideLst>
        <p:guide orient="horz" pos="22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C7D2053A-0047-4410-946A-ED87FE311E7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2E373C-44BA-481A-A192-6C5953172C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/>
            </a:lvl1pPr>
          </a:lstStyle>
          <a:p>
            <a:fld id="{C4FD10A5-F18C-438A-A4AF-59EE9B2100E8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2457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4578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1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6228C283-60A8-4712-8950-748256A59833}" type="slidenum">
              <a:rPr altLang="en-US" sz="2200"/>
            </a:fld>
            <a:endParaRPr lang="zh-CN" altLang="en-US" sz="2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B0FD3-DF80-4F53-B196-30E541D9C42C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9518D-5DD6-4B64-9A04-19A351083F41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48F30-7FD3-49A6-8476-FF3B71E7A60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E683D-A6C7-420D-8A54-5C6123018C5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0B3E9-2A71-4AD1-AECB-3BBA11AA4F3B}" type="slidenum">
              <a:rPr altLang="zh-CN"/>
            </a:fld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B95C3-F7E7-4EA3-B5BA-3668FC75558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FF960-07DE-47CF-B725-39DE923379E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56A55-C614-4B7B-BB3D-940E2EDFCE5C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C5B7A-C8CD-4A8D-8F17-B8ABE2A96EF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042C8-1592-44C5-B370-C5504848F171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CA15D-330F-4F40-B872-EDADC9F953E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211829-8730-49A3-95F0-A52F198C4D5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AE946-C59C-4384-A2FD-5FAB6DD6B51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825FE-1BCF-46E5-AF9D-F16B0FFBC4F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50639-17B9-410A-9497-F1CE74AE455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13010-84E0-4184-8CC5-50ABCD2C073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BF992-40EF-4FEC-A326-5749085106E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069C2-9560-4453-BA95-E9644D1ABFA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51311-5597-4FEE-8E8D-72CAF6CEF25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248FC-A308-43E1-BCB9-6C6E48AE445F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63FFD-A5B9-41AF-B166-9DC1706778B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ECF27-63F3-459A-84AF-F96CFDBA25D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1DC24-E429-4C64-808B-9B000A4A4A3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03FC9-C15C-4CF0-AD1D-3A83D945026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1BD1BDBC-4179-4C8F-BE95-53803059A9AC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65686258-557E-46B1-B1B2-AE0716F53016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31"/>
          <p:cNvGrpSpPr/>
          <p:nvPr/>
        </p:nvGrpSpPr>
        <p:grpSpPr bwMode="auto">
          <a:xfrm>
            <a:off x="244475" y="333375"/>
            <a:ext cx="5618163" cy="863600"/>
            <a:chOff x="3418863" y="1489702"/>
            <a:chExt cx="3987225" cy="884601"/>
          </a:xfrm>
        </p:grpSpPr>
        <p:sp>
          <p:nvSpPr>
            <p:cNvPr id="20" name="矩形 19"/>
            <p:cNvSpPr/>
            <p:nvPr/>
          </p:nvSpPr>
          <p:spPr>
            <a:xfrm>
              <a:off x="4559340" y="1570498"/>
              <a:ext cx="2846748" cy="723410"/>
            </a:xfrm>
            <a:prstGeom prst="rect">
              <a:avLst/>
            </a:prstGeom>
          </p:spPr>
          <p:txBody>
            <a:bodyPr lIns="92213" tIns="46106" rIns="92213" bIns="46106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zh-CN" sz="4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</a:rPr>
                <a:t>长方体和正方体</a:t>
              </a:r>
              <a:endParaRPr lang="zh-CN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</a:endParaRPr>
            </a:p>
          </p:txBody>
        </p:sp>
        <p:grpSp>
          <p:nvGrpSpPr>
            <p:cNvPr id="6147" name="组合 22"/>
            <p:cNvGrpSpPr/>
            <p:nvPr/>
          </p:nvGrpSpPr>
          <p:grpSpPr bwMode="auto">
            <a:xfrm>
              <a:off x="3418863" y="1489702"/>
              <a:ext cx="936266" cy="884601"/>
              <a:chOff x="1306635" y="1436608"/>
              <a:chExt cx="608154" cy="648000"/>
            </a:xfrm>
          </p:grpSpPr>
          <p:pic>
            <p:nvPicPr>
              <p:cNvPr id="6148" name="图片 2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06635" y="1436608"/>
                <a:ext cx="608154" cy="64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9" name="文本框 10"/>
              <p:cNvSpPr txBox="1">
                <a:spLocks noChangeArrowheads="1"/>
              </p:cNvSpPr>
              <p:nvPr/>
            </p:nvSpPr>
            <p:spPr bwMode="auto">
              <a:xfrm>
                <a:off x="1488126" y="1473535"/>
                <a:ext cx="285410" cy="528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4000" b="1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-19052" y="1710556"/>
            <a:ext cx="122094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积和体积单位</a:t>
            </a:r>
            <a:endParaRPr lang="zh-CN" altLang="en-US" sz="6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51" name="直接连接符 14"/>
          <p:cNvCxnSpPr>
            <a:cxnSpLocks noChangeShapeType="1"/>
          </p:cNvCxnSpPr>
          <p:nvPr/>
        </p:nvCxnSpPr>
        <p:spPr bwMode="auto">
          <a:xfrm>
            <a:off x="1989930" y="2786063"/>
            <a:ext cx="81915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副标题 6"/>
          <p:cNvSpPr txBox="1">
            <a:spLocks noChangeArrowheads="1"/>
          </p:cNvSpPr>
          <p:nvPr/>
        </p:nvSpPr>
        <p:spPr bwMode="auto">
          <a:xfrm>
            <a:off x="1819274" y="2934692"/>
            <a:ext cx="8532812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五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年级下册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116013" y="1800225"/>
            <a:ext cx="63357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棱长是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1cm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的正方体，体积是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1cm</a:t>
            </a:r>
            <a:r>
              <a:rPr lang="en-US" altLang="zh-CN" sz="28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52" name="组合 18451"/>
          <p:cNvGrpSpPr/>
          <p:nvPr/>
        </p:nvGrpSpPr>
        <p:grpSpPr bwMode="auto">
          <a:xfrm>
            <a:off x="981075" y="3506788"/>
            <a:ext cx="4695825" cy="1422400"/>
            <a:chOff x="295" y="2115"/>
            <a:chExt cx="2958" cy="896"/>
          </a:xfrm>
        </p:grpSpPr>
        <p:pic>
          <p:nvPicPr>
            <p:cNvPr id="24580" name="Picture 19" descr="女天使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5" y="2205"/>
              <a:ext cx="960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1" name="AutoShape 27"/>
            <p:cNvSpPr>
              <a:spLocks noChangeArrowheads="1"/>
            </p:cNvSpPr>
            <p:nvPr/>
          </p:nvSpPr>
          <p:spPr bwMode="auto">
            <a:xfrm>
              <a:off x="1429" y="2115"/>
              <a:ext cx="1824" cy="694"/>
            </a:xfrm>
            <a:prstGeom prst="wedgeRoundRectCallout">
              <a:avLst>
                <a:gd name="adj1" fmla="val -66389"/>
                <a:gd name="adj2" fmla="val -76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一个手指尖的体积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大约是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1cm</a:t>
              </a:r>
              <a:r>
                <a:rPr lang="en-US" altLang="zh-CN" sz="2400" baseline="300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5" name="Picture 11" descr="p-39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26250" y="2894013"/>
            <a:ext cx="23050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3632200" y="795338"/>
            <a:ext cx="59721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接近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立方厘米的物体：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26" name="Picture 4" descr="骰子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7650" y="4100513"/>
            <a:ext cx="2730500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5" descr="花生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57988" y="4100513"/>
            <a:ext cx="3687762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23075" y="1720850"/>
            <a:ext cx="3132138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7650" y="1665288"/>
            <a:ext cx="29908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标题 1"/>
          <p:cNvSpPr>
            <a:spLocks noGrp="1" noChangeArrowheads="1"/>
          </p:cNvSpPr>
          <p:nvPr/>
        </p:nvSpPr>
        <p:spPr bwMode="auto">
          <a:xfrm>
            <a:off x="536575" y="592138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ChangeArrowheads="1"/>
          </p:cNvSpPr>
          <p:nvPr/>
        </p:nvSpPr>
        <p:spPr bwMode="auto">
          <a:xfrm>
            <a:off x="1139825" y="1852613"/>
            <a:ext cx="72723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棱长是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1dm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的正方体，体积是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1dm</a:t>
            </a:r>
            <a:r>
              <a:rPr lang="en-US" altLang="zh-CN" sz="28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217" name="组合 8216"/>
          <p:cNvGrpSpPr/>
          <p:nvPr/>
        </p:nvGrpSpPr>
        <p:grpSpPr bwMode="auto">
          <a:xfrm>
            <a:off x="881063" y="3373438"/>
            <a:ext cx="4470400" cy="1422400"/>
            <a:chOff x="295" y="2115"/>
            <a:chExt cx="2816" cy="896"/>
          </a:xfrm>
        </p:grpSpPr>
        <p:pic>
          <p:nvPicPr>
            <p:cNvPr id="28675" name="Picture 19" descr="女天使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5" y="2205"/>
              <a:ext cx="960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6" name="AutoShape 27"/>
            <p:cNvSpPr>
              <a:spLocks noChangeArrowheads="1"/>
            </p:cNvSpPr>
            <p:nvPr/>
          </p:nvSpPr>
          <p:spPr bwMode="auto">
            <a:xfrm>
              <a:off x="1429" y="2115"/>
              <a:ext cx="1682" cy="673"/>
            </a:xfrm>
            <a:prstGeom prst="wedgeRoundRectCallout">
              <a:avLst>
                <a:gd name="adj1" fmla="val -64486"/>
                <a:gd name="adj2" fmla="val -381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粉笔盒的体积接近于</a:t>
              </a:r>
              <a:r>
                <a:rPr lang="en-US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1dm</a:t>
              </a:r>
              <a:r>
                <a:rPr lang="en-US" altLang="zh-CN" sz="2800" baseline="300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216" name="图片 8215" descr="粉笔盒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04025" y="2916238"/>
            <a:ext cx="395605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3532188" y="1174750"/>
            <a:ext cx="5972175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接近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立方分米的物体：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2" name="Picture 3" descr="茶叶包装盒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3513" y="2405063"/>
            <a:ext cx="2368550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 descr="削笔器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4963" y="2478088"/>
            <a:ext cx="2286000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1177925" y="1801813"/>
            <a:ext cx="72723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棱长是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的正方体，体积是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en-US" altLang="zh-CN" sz="28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1177924" y="3095625"/>
            <a:ext cx="5421337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长的木条做成一个互成直角的架子，放在墙角，看看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en-US" altLang="zh-CN" sz="28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的体积有多大。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75" name="图片 19474" descr="14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23125" y="2743200"/>
            <a:ext cx="3259138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2"/>
          <p:cNvSpPr txBox="1">
            <a:spLocks noChangeArrowheads="1"/>
          </p:cNvSpPr>
          <p:nvPr/>
        </p:nvSpPr>
        <p:spPr bwMode="auto">
          <a:xfrm>
            <a:off x="2926854" y="1414463"/>
            <a:ext cx="59705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接近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立方米的物体：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18" name="Picture 3" descr="桌子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9938" y="2257425"/>
            <a:ext cx="32305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4" descr="电视机包装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6113" y="2257425"/>
            <a:ext cx="4424362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4"/>
          <p:cNvGraphicFramePr>
            <a:graphicFrameLocks noChangeAspect="1"/>
          </p:cNvGraphicFramePr>
          <p:nvPr/>
        </p:nvGraphicFramePr>
        <p:xfrm>
          <a:off x="2647950" y="2903538"/>
          <a:ext cx="1169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5" name="" r:id="rId1" imgW="619125" imgH="161925" progId="Paint.Picture">
                  <p:embed/>
                </p:oleObj>
              </mc:Choice>
              <mc:Fallback>
                <p:oleObj name="" r:id="rId1" imgW="619125" imgH="16192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7950" y="2903538"/>
                        <a:ext cx="1169988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0117" name="Text Box 5"/>
          <p:cNvSpPr txBox="1"/>
          <p:nvPr/>
        </p:nvSpPr>
        <p:spPr>
          <a:xfrm>
            <a:off x="2794000" y="3400425"/>
            <a:ext cx="1752600" cy="59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75" b="1" dirty="0">
                <a:solidFill>
                  <a:srgbClr val="FF0000"/>
                </a:solidFill>
                <a:latin typeface="隶书" panose="02010509060101010101" pitchFamily="49" charset="-122"/>
              </a:rPr>
              <a:t>1cm</a:t>
            </a:r>
            <a:endParaRPr lang="en-US" altLang="zh-CN" sz="3275" b="1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730118" name="Text Box 6"/>
          <p:cNvSpPr txBox="1"/>
          <p:nvPr/>
        </p:nvSpPr>
        <p:spPr>
          <a:xfrm>
            <a:off x="2335213" y="3917950"/>
            <a:ext cx="2106612" cy="53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chemeClr val="accent2"/>
                </a:solidFill>
                <a:latin typeface="隶书" panose="02010509060101010101" pitchFamily="49" charset="-122"/>
              </a:rPr>
              <a:t>长度单位</a:t>
            </a:r>
            <a:endParaRPr lang="zh-CN" altLang="en-US" sz="2865" b="1" dirty="0">
              <a:solidFill>
                <a:schemeClr val="accent2"/>
              </a:solidFill>
              <a:latin typeface="隶书" panose="02010509060101010101" pitchFamily="49" charset="-122"/>
            </a:endParaRPr>
          </a:p>
        </p:txBody>
      </p:sp>
      <p:sp>
        <p:nvSpPr>
          <p:cNvPr id="1029" name="Rectangle 7"/>
          <p:cNvSpPr/>
          <p:nvPr/>
        </p:nvSpPr>
        <p:spPr>
          <a:xfrm>
            <a:off x="4914900" y="2435225"/>
            <a:ext cx="1014413" cy="936625"/>
          </a:xfrm>
          <a:prstGeom prst="rect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685" b="1" dirty="0">
              <a:ea typeface="楷体_GB2312" pitchFamily="49" charset="-122"/>
            </a:endParaRPr>
          </a:p>
        </p:txBody>
      </p:sp>
      <p:sp>
        <p:nvSpPr>
          <p:cNvPr id="730120" name="Text Box 8"/>
          <p:cNvSpPr txBox="1"/>
          <p:nvPr/>
        </p:nvSpPr>
        <p:spPr>
          <a:xfrm>
            <a:off x="4903788" y="3449638"/>
            <a:ext cx="2813050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75" b="1" dirty="0">
                <a:solidFill>
                  <a:srgbClr val="FF0000"/>
                </a:solidFill>
                <a:latin typeface="隶书" panose="02010509060101010101" pitchFamily="49" charset="-122"/>
              </a:rPr>
              <a:t>1cm</a:t>
            </a:r>
            <a:r>
              <a:rPr lang="en-US" altLang="zh-CN" sz="3275" b="1" baseline="30000" dirty="0">
                <a:solidFill>
                  <a:srgbClr val="FF0000"/>
                </a:solidFill>
                <a:latin typeface="隶书" panose="02010509060101010101" pitchFamily="49" charset="-122"/>
              </a:rPr>
              <a:t>2</a:t>
            </a:r>
            <a:endParaRPr lang="en-US" altLang="zh-CN" sz="3275" b="1" baseline="30000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730121" name="Text Box 9"/>
          <p:cNvSpPr txBox="1"/>
          <p:nvPr/>
        </p:nvSpPr>
        <p:spPr>
          <a:xfrm>
            <a:off x="4613275" y="3917950"/>
            <a:ext cx="1949450" cy="53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chemeClr val="accent2"/>
                </a:solidFill>
                <a:latin typeface="隶书" panose="02010509060101010101" pitchFamily="49" charset="-122"/>
              </a:rPr>
              <a:t>面积单位</a:t>
            </a:r>
            <a:endParaRPr lang="zh-CN" altLang="en-US" sz="2865" b="1" dirty="0">
              <a:solidFill>
                <a:schemeClr val="accent2"/>
              </a:solidFill>
              <a:latin typeface="隶书" panose="02010509060101010101" pitchFamily="49" charset="-122"/>
            </a:endParaRPr>
          </a:p>
        </p:txBody>
      </p:sp>
      <p:grpSp>
        <p:nvGrpSpPr>
          <p:cNvPr id="36871" name="Group 8"/>
          <p:cNvGrpSpPr/>
          <p:nvPr/>
        </p:nvGrpSpPr>
        <p:grpSpPr bwMode="auto">
          <a:xfrm>
            <a:off x="7478713" y="2122488"/>
            <a:ext cx="1325562" cy="1327150"/>
            <a:chOff x="3744" y="1162"/>
            <a:chExt cx="816" cy="816"/>
          </a:xfrm>
        </p:grpSpPr>
        <p:sp>
          <p:nvSpPr>
            <p:cNvPr id="1039" name="AutoShape 10"/>
            <p:cNvSpPr/>
            <p:nvPr/>
          </p:nvSpPr>
          <p:spPr>
            <a:xfrm>
              <a:off x="3744" y="1162"/>
              <a:ext cx="816" cy="816"/>
            </a:xfrm>
            <a:prstGeom prst="cube">
              <a:avLst>
                <a:gd name="adj" fmla="val 26593"/>
              </a:avLst>
            </a:prstGeom>
            <a:solidFill>
              <a:srgbClr val="FF00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685" b="1" dirty="0">
                <a:ea typeface="楷体_GB2312" pitchFamily="49" charset="-122"/>
              </a:endParaRPr>
            </a:p>
          </p:txBody>
        </p:sp>
        <p:sp>
          <p:nvSpPr>
            <p:cNvPr id="36873" name="Line 11"/>
            <p:cNvSpPr>
              <a:spLocks noChangeShapeType="1"/>
            </p:cNvSpPr>
            <p:nvPr/>
          </p:nvSpPr>
          <p:spPr bwMode="auto">
            <a:xfrm>
              <a:off x="3936" y="1162"/>
              <a:ext cx="0" cy="624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Line 12"/>
            <p:cNvSpPr>
              <a:spLocks noChangeShapeType="1"/>
            </p:cNvSpPr>
            <p:nvPr/>
          </p:nvSpPr>
          <p:spPr bwMode="auto">
            <a:xfrm flipH="1">
              <a:off x="3936" y="1786"/>
              <a:ext cx="62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Line 13"/>
            <p:cNvSpPr>
              <a:spLocks noChangeShapeType="1"/>
            </p:cNvSpPr>
            <p:nvPr/>
          </p:nvSpPr>
          <p:spPr bwMode="auto">
            <a:xfrm flipH="1">
              <a:off x="3744" y="1786"/>
              <a:ext cx="192" cy="19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0126" name="Text Box 14"/>
          <p:cNvSpPr txBox="1"/>
          <p:nvPr/>
        </p:nvSpPr>
        <p:spPr>
          <a:xfrm>
            <a:off x="7643813" y="3449638"/>
            <a:ext cx="2184400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75" b="1" dirty="0">
                <a:solidFill>
                  <a:srgbClr val="FF0000"/>
                </a:solidFill>
                <a:latin typeface="隶书" panose="02010509060101010101" pitchFamily="49" charset="-122"/>
              </a:rPr>
              <a:t>1cm</a:t>
            </a:r>
            <a:r>
              <a:rPr lang="en-US" altLang="zh-CN" sz="3275" b="1" baseline="30000" dirty="0">
                <a:solidFill>
                  <a:srgbClr val="FF0000"/>
                </a:solidFill>
                <a:latin typeface="隶书" panose="02010509060101010101" pitchFamily="49" charset="-122"/>
              </a:rPr>
              <a:t>3</a:t>
            </a:r>
            <a:endParaRPr lang="en-US" altLang="zh-CN" sz="3275" b="1" baseline="30000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730127" name="Text Box 15"/>
          <p:cNvSpPr txBox="1"/>
          <p:nvPr/>
        </p:nvSpPr>
        <p:spPr>
          <a:xfrm>
            <a:off x="7389813" y="3917950"/>
            <a:ext cx="1949450" cy="53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chemeClr val="accent2"/>
                </a:solidFill>
                <a:latin typeface="隶书" panose="02010509060101010101" pitchFamily="49" charset="-122"/>
              </a:rPr>
              <a:t>体积单位</a:t>
            </a:r>
            <a:endParaRPr lang="zh-CN" altLang="en-US" sz="2865" b="1" dirty="0">
              <a:solidFill>
                <a:schemeClr val="accent2"/>
              </a:solidFill>
              <a:latin typeface="隶书" panose="02010509060101010101" pitchFamily="49" charset="-122"/>
            </a:endParaRPr>
          </a:p>
        </p:txBody>
      </p:sp>
      <p:sp>
        <p:nvSpPr>
          <p:cNvPr id="730131" name="Text Box 19"/>
          <p:cNvSpPr txBox="1"/>
          <p:nvPr/>
        </p:nvSpPr>
        <p:spPr>
          <a:xfrm>
            <a:off x="2481263" y="4543425"/>
            <a:ext cx="1560512" cy="46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一条线段</a:t>
            </a:r>
            <a:endParaRPr lang="zh-CN" altLang="en-US" sz="2455" b="1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730132" name="Text Box 20"/>
          <p:cNvSpPr txBox="1"/>
          <p:nvPr/>
        </p:nvSpPr>
        <p:spPr>
          <a:xfrm>
            <a:off x="4681538" y="4543425"/>
            <a:ext cx="1482725" cy="46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一个平面</a:t>
            </a:r>
            <a:endParaRPr lang="zh-CN" altLang="en-US" sz="2455" b="1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730133" name="Text Box 21"/>
          <p:cNvSpPr txBox="1"/>
          <p:nvPr/>
        </p:nvSpPr>
        <p:spPr>
          <a:xfrm>
            <a:off x="6791325" y="4543425"/>
            <a:ext cx="3432175" cy="46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是个立体图形</a:t>
            </a:r>
            <a:r>
              <a:rPr lang="en-US" altLang="zh-CN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(6</a:t>
            </a:r>
            <a:r>
              <a:rPr lang="zh-CN" altLang="en-US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个面</a:t>
            </a:r>
            <a:r>
              <a:rPr lang="en-US" altLang="zh-CN" sz="2455" b="1" dirty="0">
                <a:solidFill>
                  <a:srgbClr val="FF0000"/>
                </a:solidFill>
                <a:latin typeface="隶书" panose="02010509060101010101" pitchFamily="49" charset="-122"/>
              </a:rPr>
              <a:t>)</a:t>
            </a:r>
            <a:endParaRPr lang="en-US" altLang="zh-CN" sz="2455" b="1" dirty="0">
              <a:solidFill>
                <a:srgbClr val="FF0000"/>
              </a:solidFill>
              <a:latin typeface="隶书" panose="02010509060101010101" pitchFamily="49" charset="-122"/>
            </a:endParaRPr>
          </a:p>
        </p:txBody>
      </p:sp>
      <p:sp>
        <p:nvSpPr>
          <p:cNvPr id="36881" name="Text Box 18"/>
          <p:cNvSpPr txBox="1">
            <a:spLocks noChangeArrowheads="1"/>
          </p:cNvSpPr>
          <p:nvPr/>
        </p:nvSpPr>
        <p:spPr bwMode="auto">
          <a:xfrm>
            <a:off x="1739900" y="1457325"/>
            <a:ext cx="100647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0" tIns="47918" rIns="92150" bIns="4791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说一说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en-US" altLang="zh-CN" sz="2800" b="1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en-US" altLang="zh-CN" sz="2800" b="1" baseline="30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分别是用来计量什么量的单位，它们有什么不同。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82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3000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P28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3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3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3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3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3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73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3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73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3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117" grpId="0"/>
      <p:bldP spid="730118" grpId="0"/>
      <p:bldP spid="730120" grpId="0"/>
      <p:bldP spid="730121" grpId="0"/>
      <p:bldP spid="730126" grpId="0"/>
      <p:bldP spid="730127" grpId="0"/>
      <p:bldP spid="730131" grpId="0"/>
      <p:bldP spid="730132" grpId="0"/>
      <p:bldP spid="730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ChangeArrowheads="1"/>
          </p:cNvSpPr>
          <p:nvPr/>
        </p:nvSpPr>
        <p:spPr bwMode="auto">
          <a:xfrm>
            <a:off x="1144588" y="1624013"/>
            <a:ext cx="8904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下面的图形是用棱长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1cm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的小正方体拼成的，说出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它们的体积各是多少。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14" name="图片 12298" descr="20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5575" y="3286125"/>
            <a:ext cx="14319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12299" descr="21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33763" y="3625850"/>
            <a:ext cx="18256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图片 12300" descr="22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03900" y="3505200"/>
            <a:ext cx="17176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12301" descr="23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43900" y="3503613"/>
            <a:ext cx="11588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516063" y="5118100"/>
            <a:ext cx="1368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9cm</a:t>
            </a:r>
            <a:r>
              <a:rPr lang="en-US" altLang="zh-CN" sz="2800" b="1" baseline="30000">
                <a:latin typeface="宋体" panose="02010600030101010101" pitchFamily="2" charset="-122"/>
              </a:rPr>
              <a:t>3</a:t>
            </a:r>
            <a:endParaRPr lang="en-US" altLang="zh-CN" sz="2800" b="1" baseline="30000">
              <a:latin typeface="宋体" panose="02010600030101010101" pitchFamily="2" charset="-122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532188" y="5086350"/>
            <a:ext cx="12954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8cm</a:t>
            </a:r>
            <a:r>
              <a:rPr lang="en-US" altLang="zh-CN" sz="2800" b="1" baseline="30000">
                <a:latin typeface="宋体" panose="02010600030101010101" pitchFamily="2" charset="-122"/>
              </a:rPr>
              <a:t>3</a:t>
            </a:r>
            <a:endParaRPr lang="en-US" altLang="zh-CN" sz="2800" b="1" baseline="30000">
              <a:latin typeface="宋体" panose="02010600030101010101" pitchFamily="2" charset="-122"/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6013450" y="5086350"/>
            <a:ext cx="12969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6cm</a:t>
            </a:r>
            <a:r>
              <a:rPr lang="en-US" altLang="zh-CN" sz="2800" b="1" baseline="30000">
                <a:latin typeface="宋体" panose="02010600030101010101" pitchFamily="2" charset="-122"/>
              </a:rPr>
              <a:t>3</a:t>
            </a:r>
            <a:endParaRPr lang="en-US" altLang="zh-CN" sz="2800" b="1" baseline="30000">
              <a:latin typeface="宋体" panose="02010600030101010101" pitchFamily="2" charset="-122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8535988" y="5118100"/>
            <a:ext cx="1296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ea typeface="楷体_GB2312"/>
                <a:cs typeface="楷体_GB2312"/>
              </a:rPr>
              <a:t>4</a:t>
            </a:r>
            <a:r>
              <a:rPr lang="en-US" altLang="zh-CN" sz="2800">
                <a:latin typeface="Times New Roman" panose="02020603050405020304" pitchFamily="18" charset="0"/>
                <a:ea typeface="楷体_GB2312"/>
                <a:cs typeface="楷体_GB2312"/>
              </a:rPr>
              <a:t>cm</a:t>
            </a:r>
            <a:r>
              <a:rPr lang="en-US" altLang="zh-CN" sz="2800" baseline="30000">
                <a:ea typeface="楷体_GB2312"/>
                <a:cs typeface="楷体_GB2312"/>
              </a:rPr>
              <a:t>3</a:t>
            </a:r>
            <a:endParaRPr lang="en-US" altLang="zh-CN" sz="2800" baseline="30000">
              <a:ea typeface="楷体_GB2312"/>
              <a:cs typeface="楷体_GB2312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955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P28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23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7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C:\Users\Administrator\Desktop\timg (2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1600" y="474663"/>
            <a:ext cx="12395200" cy="664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标题 1"/>
          <p:cNvSpPr>
            <a:spLocks noGrp="1" noChangeArrowheads="1"/>
          </p:cNvSpPr>
          <p:nvPr/>
        </p:nvSpPr>
        <p:spPr bwMode="auto">
          <a:xfrm>
            <a:off x="514350" y="565150"/>
            <a:ext cx="309562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四、课堂小结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48783" name="矩形 5"/>
          <p:cNvSpPr>
            <a:spLocks noChangeArrowheads="1"/>
          </p:cNvSpPr>
          <p:nvPr/>
        </p:nvSpPr>
        <p:spPr bwMode="auto">
          <a:xfrm>
            <a:off x="3609975" y="1987550"/>
            <a:ext cx="73310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计量体积要用体积单位，常用的体积单位有立方厘米、立方分米和立方米，可以分别写成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cm</a:t>
            </a:r>
            <a:r>
              <a:rPr lang="en-US" altLang="zh-CN" sz="3200" b="1" baseline="30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dm</a:t>
            </a:r>
            <a:r>
              <a:rPr lang="en-US" altLang="zh-CN" sz="3200" b="1" baseline="30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lang="en-US" altLang="zh-CN" sz="3200" b="1" baseline="30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"/>
          <p:cNvSpPr txBox="1"/>
          <p:nvPr/>
        </p:nvSpPr>
        <p:spPr>
          <a:xfrm>
            <a:off x="982663" y="2403475"/>
            <a:ext cx="10485437" cy="12715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作业：完成小练习册体积和体积单位的配套练习。</a:t>
            </a:r>
            <a:r>
              <a:rPr lang="zh-CN" altLang="en-US" sz="327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7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75" b="1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75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275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0" name="矩形 12294"/>
          <p:cNvSpPr>
            <a:spLocks noChangeArrowheads="1"/>
          </p:cNvSpPr>
          <p:nvPr/>
        </p:nvSpPr>
        <p:spPr bwMode="auto">
          <a:xfrm>
            <a:off x="1414463" y="0"/>
            <a:ext cx="1841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388" name="矩形 12295"/>
          <p:cNvSpPr/>
          <p:nvPr/>
        </p:nvSpPr>
        <p:spPr>
          <a:xfrm>
            <a:off x="1414463" y="6843713"/>
            <a:ext cx="184150" cy="12382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05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2" name="标题 1"/>
          <p:cNvSpPr>
            <a:spLocks noGrp="1" noChangeArrowheads="1"/>
          </p:cNvSpPr>
          <p:nvPr/>
        </p:nvSpPr>
        <p:spPr bwMode="auto">
          <a:xfrm>
            <a:off x="727075" y="627063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五、课后作业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一、新课引入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4" name="图片 3081" descr="乌鸦喝水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4838" y="2035175"/>
            <a:ext cx="391477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5" name="组合 3084"/>
          <p:cNvGrpSpPr/>
          <p:nvPr/>
        </p:nvGrpSpPr>
        <p:grpSpPr bwMode="auto">
          <a:xfrm>
            <a:off x="5099050" y="2035175"/>
            <a:ext cx="5710238" cy="2152650"/>
            <a:chOff x="2608" y="1253"/>
            <a:chExt cx="3597" cy="1356"/>
          </a:xfrm>
        </p:grpSpPr>
        <p:pic>
          <p:nvPicPr>
            <p:cNvPr id="8196" name="图片 3082" descr="P44教师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72" y="1430"/>
              <a:ext cx="1233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AutoShape 27"/>
            <p:cNvSpPr>
              <a:spLocks noChangeArrowheads="1"/>
            </p:cNvSpPr>
            <p:nvPr/>
          </p:nvSpPr>
          <p:spPr bwMode="auto">
            <a:xfrm>
              <a:off x="2608" y="1253"/>
              <a:ext cx="2364" cy="655"/>
            </a:xfrm>
            <a:prstGeom prst="wedgeRoundRectCallout">
              <a:avLst>
                <a:gd name="adj1" fmla="val 57889"/>
                <a:gd name="adj2" fmla="val 4145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</a:rPr>
                <a:t>你会想到哪个小故事呢</a:t>
              </a:r>
              <a:r>
                <a:rPr lang="en-US" altLang="zh-CN" sz="2800" b="1" dirty="0">
                  <a:latin typeface="楷体" panose="02010609060101010101" pitchFamily="49" charset="-122"/>
                </a:rPr>
                <a:t>?</a:t>
              </a:r>
              <a:endParaRPr lang="en-US" altLang="zh-CN" sz="28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295900" y="4360863"/>
            <a:ext cx="5124450" cy="1414462"/>
            <a:chOff x="2426" y="1389"/>
            <a:chExt cx="3228" cy="891"/>
          </a:xfrm>
        </p:grpSpPr>
        <p:pic>
          <p:nvPicPr>
            <p:cNvPr id="8199" name="Picture 15" descr="男天使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694" y="1389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AutoShape 27"/>
            <p:cNvSpPr>
              <a:spLocks noChangeArrowheads="1"/>
            </p:cNvSpPr>
            <p:nvPr/>
          </p:nvSpPr>
          <p:spPr bwMode="auto">
            <a:xfrm>
              <a:off x="2426" y="1616"/>
              <a:ext cx="2087" cy="664"/>
            </a:xfrm>
            <a:prstGeom prst="wedgeRoundRectCallout">
              <a:avLst>
                <a:gd name="adj1" fmla="val 56421"/>
                <a:gd name="adj2" fmla="val -569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乌鸦是怎么喝到水的？为什么？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5946775" y="2700338"/>
            <a:ext cx="2360613" cy="65722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85" b="1">
                <a:solidFill>
                  <a:srgbClr val="FA30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洗衣机</a:t>
            </a:r>
            <a:endParaRPr lang="zh-CN" altLang="en-US" sz="3685" b="1">
              <a:solidFill>
                <a:srgbClr val="FA3008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3292475" y="5870575"/>
            <a:ext cx="2654300" cy="595313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75" b="1">
                <a:solidFill>
                  <a:srgbClr val="FA30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影碟机</a:t>
            </a:r>
            <a:endParaRPr lang="zh-CN" altLang="en-US" sz="3275" b="1">
              <a:solidFill>
                <a:srgbClr val="FA3008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8823325" y="4837113"/>
            <a:ext cx="1252538" cy="658812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85" b="1">
                <a:solidFill>
                  <a:srgbClr val="FA30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手机</a:t>
            </a:r>
            <a:endParaRPr lang="zh-CN" altLang="en-US" sz="3685" b="1">
              <a:solidFill>
                <a:srgbClr val="FA3008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101" name="Rectangle 10"/>
          <p:cNvSpPr/>
          <p:nvPr/>
        </p:nvSpPr>
        <p:spPr>
          <a:xfrm>
            <a:off x="3902075" y="1073150"/>
            <a:ext cx="6016625" cy="595313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75" b="1" dirty="0">
                <a:solidFill>
                  <a:srgbClr val="140C00"/>
                </a:solidFill>
              </a:rPr>
              <a:t>说一说</a:t>
            </a:r>
            <a:r>
              <a:rPr lang="en-US" altLang="zh-CN" sz="3275" b="1" dirty="0">
                <a:solidFill>
                  <a:srgbClr val="140C00"/>
                </a:solidFill>
              </a:rPr>
              <a:t>:</a:t>
            </a:r>
            <a:r>
              <a:rPr lang="zh-CN" altLang="en-US" sz="3275" b="1" dirty="0">
                <a:solidFill>
                  <a:srgbClr val="140C00"/>
                </a:solidFill>
              </a:rPr>
              <a:t>哪个物体所占的空间大</a:t>
            </a:r>
            <a:r>
              <a:rPr lang="en-US" altLang="zh-CN" sz="3275" b="1" dirty="0">
                <a:solidFill>
                  <a:srgbClr val="140C00"/>
                </a:solidFill>
              </a:rPr>
              <a:t>?</a:t>
            </a:r>
            <a:endParaRPr lang="zh-CN" altLang="en-US" sz="3275" b="1" dirty="0">
              <a:solidFill>
                <a:srgbClr val="140C00"/>
              </a:solidFill>
            </a:endParaRPr>
          </a:p>
        </p:txBody>
      </p:sp>
      <p:pic>
        <p:nvPicPr>
          <p:cNvPr id="10245" name="Picture 16" descr="t0151e8c3b8a60034b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3513" y="1833563"/>
            <a:ext cx="3163887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20" descr="t01079329097d9cd4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9825" y="3952875"/>
            <a:ext cx="322897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23" descr="t01f874eb627d8f85b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0900" y="3952875"/>
            <a:ext cx="1770063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5" descr="u=1742254098,4030542781&amp;fm=5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1263" y="1593850"/>
            <a:ext cx="3392487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7" descr="u=3520287858,2179856553&amp;fm=52&amp;gp=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575" y="2663825"/>
            <a:ext cx="1843088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68"/>
          <p:cNvSpPr txBox="1"/>
          <p:nvPr/>
        </p:nvSpPr>
        <p:spPr>
          <a:xfrm>
            <a:off x="4292600" y="873125"/>
            <a:ext cx="5235575" cy="72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95" b="1" dirty="0">
                <a:solidFill>
                  <a:srgbClr val="140C00"/>
                </a:solidFill>
              </a:rPr>
              <a:t>哪个体积大</a:t>
            </a:r>
            <a:r>
              <a:rPr lang="en-US" altLang="zh-CN" sz="4095" b="1" dirty="0">
                <a:solidFill>
                  <a:srgbClr val="140C00"/>
                </a:solidFill>
              </a:rPr>
              <a:t>?</a:t>
            </a:r>
            <a:endParaRPr lang="en-US" altLang="zh-CN" sz="4095" b="1" dirty="0">
              <a:solidFill>
                <a:srgbClr val="140C00"/>
              </a:solidFill>
            </a:endParaRPr>
          </a:p>
        </p:txBody>
      </p:sp>
      <p:sp>
        <p:nvSpPr>
          <p:cNvPr id="12292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" descr="u=234208399,1079369224&amp;fm=5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1150" y="2109788"/>
            <a:ext cx="2506663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11" descr="u=2146708069,2164067606&amp;fm=51&amp;gp=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7988" y="2036763"/>
            <a:ext cx="3171825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68"/>
          <p:cNvSpPr txBox="1"/>
          <p:nvPr/>
        </p:nvSpPr>
        <p:spPr>
          <a:xfrm>
            <a:off x="4252913" y="966788"/>
            <a:ext cx="5676900" cy="72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95" b="1" dirty="0">
                <a:solidFill>
                  <a:srgbClr val="140C00"/>
                </a:solidFill>
              </a:rPr>
              <a:t>哪个体积大？</a:t>
            </a:r>
            <a:endParaRPr lang="zh-CN" altLang="en-US" sz="4095" b="1" dirty="0">
              <a:solidFill>
                <a:srgbClr val="140C00"/>
              </a:solidFill>
            </a:endParaRPr>
          </a:p>
        </p:txBody>
      </p:sp>
      <p:sp>
        <p:nvSpPr>
          <p:cNvPr id="14340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57"/>
          <p:cNvSpPr>
            <a:spLocks noChangeArrowheads="1"/>
          </p:cNvSpPr>
          <p:nvPr/>
        </p:nvSpPr>
        <p:spPr bwMode="auto">
          <a:xfrm>
            <a:off x="6464300" y="1890713"/>
            <a:ext cx="3016250" cy="1473200"/>
          </a:xfrm>
          <a:prstGeom prst="cube">
            <a:avLst>
              <a:gd name="adj" fmla="val 25000"/>
            </a:avLst>
          </a:prstGeom>
          <a:solidFill>
            <a:srgbClr val="FC36A7"/>
          </a:solidFill>
          <a:ln w="28575">
            <a:solidFill>
              <a:srgbClr val="140C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2" name="Group 3"/>
          <p:cNvGrpSpPr/>
          <p:nvPr/>
        </p:nvGrpSpPr>
        <p:grpSpPr bwMode="auto">
          <a:xfrm>
            <a:off x="6486525" y="1895475"/>
            <a:ext cx="2994025" cy="1454150"/>
            <a:chOff x="3061" y="3039"/>
            <a:chExt cx="1842" cy="895"/>
          </a:xfrm>
        </p:grpSpPr>
        <p:grpSp>
          <p:nvGrpSpPr>
            <p:cNvPr id="16387" name="Group 4"/>
            <p:cNvGrpSpPr/>
            <p:nvPr/>
          </p:nvGrpSpPr>
          <p:grpSpPr bwMode="auto">
            <a:xfrm>
              <a:off x="3061" y="3385"/>
              <a:ext cx="1842" cy="549"/>
              <a:chOff x="2004" y="2205"/>
              <a:chExt cx="1877" cy="540"/>
            </a:xfrm>
          </p:grpSpPr>
          <p:grpSp>
            <p:nvGrpSpPr>
              <p:cNvPr id="16388" name="Group 5"/>
              <p:cNvGrpSpPr/>
              <p:nvPr/>
            </p:nvGrpSpPr>
            <p:grpSpPr bwMode="auto">
              <a:xfrm>
                <a:off x="2109" y="2205"/>
                <a:ext cx="1772" cy="432"/>
                <a:chOff x="3016" y="2614"/>
                <a:chExt cx="1772" cy="432"/>
              </a:xfrm>
            </p:grpSpPr>
            <p:sp>
              <p:nvSpPr>
                <p:cNvPr id="16389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0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1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2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3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  <p:grpSp>
            <p:nvGrpSpPr>
              <p:cNvPr id="16394" name="Group 11"/>
              <p:cNvGrpSpPr/>
              <p:nvPr/>
            </p:nvGrpSpPr>
            <p:grpSpPr bwMode="auto">
              <a:xfrm>
                <a:off x="2004" y="2313"/>
                <a:ext cx="1772" cy="432"/>
                <a:chOff x="3016" y="2614"/>
                <a:chExt cx="1772" cy="432"/>
              </a:xfrm>
            </p:grpSpPr>
            <p:sp>
              <p:nvSpPr>
                <p:cNvPr id="16395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6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7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8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399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</p:grpSp>
        <p:grpSp>
          <p:nvGrpSpPr>
            <p:cNvPr id="16400" name="Group 17"/>
            <p:cNvGrpSpPr/>
            <p:nvPr/>
          </p:nvGrpSpPr>
          <p:grpSpPr bwMode="auto">
            <a:xfrm>
              <a:off x="3061" y="3039"/>
              <a:ext cx="1839" cy="547"/>
              <a:chOff x="2702" y="2296"/>
              <a:chExt cx="1839" cy="547"/>
            </a:xfrm>
          </p:grpSpPr>
          <p:grpSp>
            <p:nvGrpSpPr>
              <p:cNvPr id="16401" name="Group 18"/>
              <p:cNvGrpSpPr/>
              <p:nvPr/>
            </p:nvGrpSpPr>
            <p:grpSpPr bwMode="auto">
              <a:xfrm>
                <a:off x="2802" y="2296"/>
                <a:ext cx="1739" cy="439"/>
                <a:chOff x="3016" y="2614"/>
                <a:chExt cx="1772" cy="432"/>
              </a:xfrm>
            </p:grpSpPr>
            <p:sp>
              <p:nvSpPr>
                <p:cNvPr id="16402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03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04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05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06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  <p:grpSp>
            <p:nvGrpSpPr>
              <p:cNvPr id="16407" name="Group 24"/>
              <p:cNvGrpSpPr/>
              <p:nvPr/>
            </p:nvGrpSpPr>
            <p:grpSpPr bwMode="auto">
              <a:xfrm>
                <a:off x="2702" y="2404"/>
                <a:ext cx="1739" cy="439"/>
                <a:chOff x="2744" y="2750"/>
                <a:chExt cx="1739" cy="439"/>
              </a:xfrm>
            </p:grpSpPr>
            <p:sp>
              <p:nvSpPr>
                <p:cNvPr id="16408" name="AutoShape 53"/>
                <p:cNvSpPr>
                  <a:spLocks noChangeArrowheads="1"/>
                </p:cNvSpPr>
                <p:nvPr/>
              </p:nvSpPr>
              <p:spPr bwMode="auto">
                <a:xfrm>
                  <a:off x="2744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09" name="AutoShape 54"/>
                <p:cNvSpPr>
                  <a:spLocks noChangeArrowheads="1"/>
                </p:cNvSpPr>
                <p:nvPr/>
              </p:nvSpPr>
              <p:spPr bwMode="auto">
                <a:xfrm>
                  <a:off x="3076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10" name="AutoShape 55"/>
                <p:cNvSpPr>
                  <a:spLocks noChangeArrowheads="1"/>
                </p:cNvSpPr>
                <p:nvPr/>
              </p:nvSpPr>
              <p:spPr bwMode="auto">
                <a:xfrm>
                  <a:off x="3404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11" name="AutoShape 57"/>
                <p:cNvSpPr>
                  <a:spLocks noChangeArrowheads="1"/>
                </p:cNvSpPr>
                <p:nvPr/>
              </p:nvSpPr>
              <p:spPr bwMode="auto">
                <a:xfrm>
                  <a:off x="3729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6412" name="AutoShape 57"/>
                <p:cNvSpPr>
                  <a:spLocks noChangeArrowheads="1"/>
                </p:cNvSpPr>
                <p:nvPr/>
              </p:nvSpPr>
              <p:spPr bwMode="auto">
                <a:xfrm>
                  <a:off x="4059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</p:grpSp>
      </p:grpSp>
      <p:sp>
        <p:nvSpPr>
          <p:cNvPr id="7172" name="Text Box 30"/>
          <p:cNvSpPr txBox="1"/>
          <p:nvPr/>
        </p:nvSpPr>
        <p:spPr>
          <a:xfrm>
            <a:off x="3957638" y="873125"/>
            <a:ext cx="4741862" cy="661988"/>
          </a:xfrm>
          <a:prstGeom prst="rect">
            <a:avLst/>
          </a:prstGeom>
          <a:noFill/>
          <a:ln w="9525">
            <a:noFill/>
          </a:ln>
        </p:spPr>
        <p:txBody>
          <a:bodyPr lIns="92150" tIns="47918" rIns="92150" bIns="47918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85" b="1" dirty="0">
                <a:ea typeface="楷体_GB2312" pitchFamily="49" charset="-122"/>
              </a:rPr>
              <a:t>哪个体积大？</a:t>
            </a:r>
            <a:endParaRPr lang="zh-CN" altLang="en-US" sz="3685" b="1" dirty="0">
              <a:ea typeface="楷体_GB2312" pitchFamily="49" charset="-122"/>
            </a:endParaRPr>
          </a:p>
        </p:txBody>
      </p:sp>
      <p:sp>
        <p:nvSpPr>
          <p:cNvPr id="16414" name="AutoShape 2"/>
          <p:cNvSpPr>
            <a:spLocks noChangeArrowheads="1"/>
          </p:cNvSpPr>
          <p:nvPr/>
        </p:nvSpPr>
        <p:spPr bwMode="auto">
          <a:xfrm>
            <a:off x="2335213" y="1668463"/>
            <a:ext cx="1957387" cy="2579687"/>
          </a:xfrm>
          <a:prstGeom prst="cube">
            <a:avLst>
              <a:gd name="adj" fmla="val 17880"/>
            </a:avLst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9" name="Group 32"/>
          <p:cNvGrpSpPr/>
          <p:nvPr/>
        </p:nvGrpSpPr>
        <p:grpSpPr bwMode="auto">
          <a:xfrm>
            <a:off x="2335213" y="1668463"/>
            <a:ext cx="1979612" cy="2578100"/>
            <a:chOff x="340" y="800"/>
            <a:chExt cx="1218" cy="1541"/>
          </a:xfrm>
        </p:grpSpPr>
        <p:sp>
          <p:nvSpPr>
            <p:cNvPr id="16416" name="Line 33"/>
            <p:cNvSpPr>
              <a:spLocks noChangeShapeType="1"/>
            </p:cNvSpPr>
            <p:nvPr/>
          </p:nvSpPr>
          <p:spPr bwMode="auto">
            <a:xfrm>
              <a:off x="340" y="1678"/>
              <a:ext cx="99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Line 34"/>
            <p:cNvSpPr>
              <a:spLocks noChangeShapeType="1"/>
            </p:cNvSpPr>
            <p:nvPr/>
          </p:nvSpPr>
          <p:spPr bwMode="auto">
            <a:xfrm flipV="1">
              <a:off x="1331" y="1451"/>
              <a:ext cx="227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Line 35"/>
            <p:cNvSpPr>
              <a:spLocks noChangeShapeType="1"/>
            </p:cNvSpPr>
            <p:nvPr/>
          </p:nvSpPr>
          <p:spPr bwMode="auto">
            <a:xfrm>
              <a:off x="839" y="1026"/>
              <a:ext cx="0" cy="13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Line 36"/>
            <p:cNvSpPr>
              <a:spLocks noChangeShapeType="1"/>
            </p:cNvSpPr>
            <p:nvPr/>
          </p:nvSpPr>
          <p:spPr bwMode="auto">
            <a:xfrm flipV="1">
              <a:off x="839" y="800"/>
              <a:ext cx="181" cy="2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20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/>
          <p:cNvSpPr>
            <a:spLocks noChangeArrowheads="1"/>
          </p:cNvSpPr>
          <p:nvPr/>
        </p:nvSpPr>
        <p:spPr bwMode="auto">
          <a:xfrm>
            <a:off x="2335213" y="1668463"/>
            <a:ext cx="1957387" cy="2579687"/>
          </a:xfrm>
          <a:prstGeom prst="cube">
            <a:avLst>
              <a:gd name="adj" fmla="val 17880"/>
            </a:avLst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2" name="Group 3"/>
          <p:cNvGrpSpPr/>
          <p:nvPr/>
        </p:nvGrpSpPr>
        <p:grpSpPr bwMode="auto">
          <a:xfrm>
            <a:off x="2335213" y="1668463"/>
            <a:ext cx="1971675" cy="2582862"/>
            <a:chOff x="1059" y="1298"/>
            <a:chExt cx="1213" cy="1590"/>
          </a:xfrm>
        </p:grpSpPr>
        <p:grpSp>
          <p:nvGrpSpPr>
            <p:cNvPr id="18435" name="Group 4"/>
            <p:cNvGrpSpPr/>
            <p:nvPr/>
          </p:nvGrpSpPr>
          <p:grpSpPr bwMode="auto">
            <a:xfrm>
              <a:off x="1063" y="1978"/>
              <a:ext cx="1209" cy="910"/>
              <a:chOff x="1063" y="1978"/>
              <a:chExt cx="1209" cy="910"/>
            </a:xfrm>
          </p:grpSpPr>
          <p:grpSp>
            <p:nvGrpSpPr>
              <p:cNvPr id="18436" name="Group 5"/>
              <p:cNvGrpSpPr/>
              <p:nvPr/>
            </p:nvGrpSpPr>
            <p:grpSpPr bwMode="auto">
              <a:xfrm>
                <a:off x="1066" y="2327"/>
                <a:ext cx="1206" cy="561"/>
                <a:chOff x="1177" y="2704"/>
                <a:chExt cx="1206" cy="561"/>
              </a:xfrm>
            </p:grpSpPr>
            <p:grpSp>
              <p:nvGrpSpPr>
                <p:cNvPr id="18437" name="Group 6"/>
                <p:cNvGrpSpPr/>
                <p:nvPr/>
              </p:nvGrpSpPr>
              <p:grpSpPr bwMode="auto">
                <a:xfrm>
                  <a:off x="1292" y="2704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38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39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40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  <p:grpSp>
              <p:nvGrpSpPr>
                <p:cNvPr id="18441" name="Group 10"/>
                <p:cNvGrpSpPr/>
                <p:nvPr/>
              </p:nvGrpSpPr>
              <p:grpSpPr bwMode="auto">
                <a:xfrm>
                  <a:off x="1177" y="2826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42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43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44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</p:grpSp>
          <p:grpSp>
            <p:nvGrpSpPr>
              <p:cNvPr id="18445" name="Group 14"/>
              <p:cNvGrpSpPr/>
              <p:nvPr/>
            </p:nvGrpSpPr>
            <p:grpSpPr bwMode="auto">
              <a:xfrm>
                <a:off x="1063" y="1978"/>
                <a:ext cx="1206" cy="561"/>
                <a:chOff x="1177" y="2704"/>
                <a:chExt cx="1206" cy="561"/>
              </a:xfrm>
            </p:grpSpPr>
            <p:grpSp>
              <p:nvGrpSpPr>
                <p:cNvPr id="18446" name="Group 15"/>
                <p:cNvGrpSpPr/>
                <p:nvPr/>
              </p:nvGrpSpPr>
              <p:grpSpPr bwMode="auto">
                <a:xfrm>
                  <a:off x="1292" y="2704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47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48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49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  <p:grpSp>
              <p:nvGrpSpPr>
                <p:cNvPr id="18450" name="Group 19"/>
                <p:cNvGrpSpPr/>
                <p:nvPr/>
              </p:nvGrpSpPr>
              <p:grpSpPr bwMode="auto">
                <a:xfrm>
                  <a:off x="1177" y="2826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51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52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53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</p:grpSp>
        </p:grpSp>
        <p:grpSp>
          <p:nvGrpSpPr>
            <p:cNvPr id="18454" name="Group 23"/>
            <p:cNvGrpSpPr/>
            <p:nvPr/>
          </p:nvGrpSpPr>
          <p:grpSpPr bwMode="auto">
            <a:xfrm>
              <a:off x="1059" y="1298"/>
              <a:ext cx="1209" cy="910"/>
              <a:chOff x="1063" y="1978"/>
              <a:chExt cx="1209" cy="910"/>
            </a:xfrm>
          </p:grpSpPr>
          <p:grpSp>
            <p:nvGrpSpPr>
              <p:cNvPr id="18455" name="Group 24"/>
              <p:cNvGrpSpPr/>
              <p:nvPr/>
            </p:nvGrpSpPr>
            <p:grpSpPr bwMode="auto">
              <a:xfrm>
                <a:off x="1066" y="2327"/>
                <a:ext cx="1206" cy="561"/>
                <a:chOff x="1177" y="2704"/>
                <a:chExt cx="1206" cy="561"/>
              </a:xfrm>
            </p:grpSpPr>
            <p:grpSp>
              <p:nvGrpSpPr>
                <p:cNvPr id="18456" name="Group 25"/>
                <p:cNvGrpSpPr/>
                <p:nvPr/>
              </p:nvGrpSpPr>
              <p:grpSpPr bwMode="auto">
                <a:xfrm>
                  <a:off x="1292" y="2704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57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58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59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  <p:grpSp>
              <p:nvGrpSpPr>
                <p:cNvPr id="18460" name="Group 29"/>
                <p:cNvGrpSpPr/>
                <p:nvPr/>
              </p:nvGrpSpPr>
              <p:grpSpPr bwMode="auto">
                <a:xfrm>
                  <a:off x="1177" y="2826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61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62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63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</p:grpSp>
          <p:grpSp>
            <p:nvGrpSpPr>
              <p:cNvPr id="18464" name="Group 33"/>
              <p:cNvGrpSpPr/>
              <p:nvPr/>
            </p:nvGrpSpPr>
            <p:grpSpPr bwMode="auto">
              <a:xfrm>
                <a:off x="1063" y="1978"/>
                <a:ext cx="1206" cy="561"/>
                <a:chOff x="1177" y="2704"/>
                <a:chExt cx="1206" cy="561"/>
              </a:xfrm>
            </p:grpSpPr>
            <p:grpSp>
              <p:nvGrpSpPr>
                <p:cNvPr id="18465" name="Group 34"/>
                <p:cNvGrpSpPr/>
                <p:nvPr/>
              </p:nvGrpSpPr>
              <p:grpSpPr bwMode="auto">
                <a:xfrm>
                  <a:off x="1292" y="2704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66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67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68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  <p:grpSp>
              <p:nvGrpSpPr>
                <p:cNvPr id="18469" name="Group 38"/>
                <p:cNvGrpSpPr/>
                <p:nvPr/>
              </p:nvGrpSpPr>
              <p:grpSpPr bwMode="auto">
                <a:xfrm>
                  <a:off x="1177" y="2826"/>
                  <a:ext cx="1091" cy="439"/>
                  <a:chOff x="2154" y="2614"/>
                  <a:chExt cx="1091" cy="439"/>
                </a:xfrm>
              </p:grpSpPr>
              <p:sp>
                <p:nvSpPr>
                  <p:cNvPr id="18470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71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  <p:sp>
                <p:nvSpPr>
                  <p:cNvPr id="18472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2821" y="2614"/>
                    <a:ext cx="424" cy="439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28575">
                    <a:solidFill>
                      <a:srgbClr val="140C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en-US" sz="100"/>
                  </a:p>
                </p:txBody>
              </p:sp>
            </p:grpSp>
          </p:grpSp>
        </p:grpSp>
      </p:grpSp>
      <p:sp>
        <p:nvSpPr>
          <p:cNvPr id="18473" name="AutoShape 57"/>
          <p:cNvSpPr>
            <a:spLocks noChangeArrowheads="1"/>
          </p:cNvSpPr>
          <p:nvPr/>
        </p:nvSpPr>
        <p:spPr bwMode="auto">
          <a:xfrm>
            <a:off x="6464300" y="1890713"/>
            <a:ext cx="3016250" cy="1473200"/>
          </a:xfrm>
          <a:prstGeom prst="cube">
            <a:avLst>
              <a:gd name="adj" fmla="val 25000"/>
            </a:avLst>
          </a:prstGeom>
          <a:solidFill>
            <a:srgbClr val="FC36A7"/>
          </a:solidFill>
          <a:ln w="28575">
            <a:solidFill>
              <a:srgbClr val="140C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17" name="Group 43"/>
          <p:cNvGrpSpPr/>
          <p:nvPr/>
        </p:nvGrpSpPr>
        <p:grpSpPr bwMode="auto">
          <a:xfrm>
            <a:off x="6486525" y="1895475"/>
            <a:ext cx="2994025" cy="1454150"/>
            <a:chOff x="3061" y="3039"/>
            <a:chExt cx="1842" cy="895"/>
          </a:xfrm>
        </p:grpSpPr>
        <p:grpSp>
          <p:nvGrpSpPr>
            <p:cNvPr id="18475" name="Group 44"/>
            <p:cNvGrpSpPr/>
            <p:nvPr/>
          </p:nvGrpSpPr>
          <p:grpSpPr bwMode="auto">
            <a:xfrm>
              <a:off x="3061" y="3385"/>
              <a:ext cx="1842" cy="549"/>
              <a:chOff x="2004" y="2205"/>
              <a:chExt cx="1877" cy="540"/>
            </a:xfrm>
          </p:grpSpPr>
          <p:grpSp>
            <p:nvGrpSpPr>
              <p:cNvPr id="18476" name="Group 45"/>
              <p:cNvGrpSpPr/>
              <p:nvPr/>
            </p:nvGrpSpPr>
            <p:grpSpPr bwMode="auto">
              <a:xfrm>
                <a:off x="2109" y="2205"/>
                <a:ext cx="1772" cy="432"/>
                <a:chOff x="3016" y="2614"/>
                <a:chExt cx="1772" cy="432"/>
              </a:xfrm>
            </p:grpSpPr>
            <p:sp>
              <p:nvSpPr>
                <p:cNvPr id="18477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78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79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0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1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  <p:grpSp>
            <p:nvGrpSpPr>
              <p:cNvPr id="18482" name="Group 51"/>
              <p:cNvGrpSpPr/>
              <p:nvPr/>
            </p:nvGrpSpPr>
            <p:grpSpPr bwMode="auto">
              <a:xfrm>
                <a:off x="2004" y="2313"/>
                <a:ext cx="1772" cy="432"/>
                <a:chOff x="3016" y="2614"/>
                <a:chExt cx="1772" cy="432"/>
              </a:xfrm>
            </p:grpSpPr>
            <p:sp>
              <p:nvSpPr>
                <p:cNvPr id="18483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4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5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6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87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</p:grpSp>
        <p:grpSp>
          <p:nvGrpSpPr>
            <p:cNvPr id="18488" name="Group 57"/>
            <p:cNvGrpSpPr/>
            <p:nvPr/>
          </p:nvGrpSpPr>
          <p:grpSpPr bwMode="auto">
            <a:xfrm>
              <a:off x="3061" y="3039"/>
              <a:ext cx="1839" cy="547"/>
              <a:chOff x="2702" y="2296"/>
              <a:chExt cx="1839" cy="547"/>
            </a:xfrm>
          </p:grpSpPr>
          <p:grpSp>
            <p:nvGrpSpPr>
              <p:cNvPr id="18489" name="Group 58"/>
              <p:cNvGrpSpPr/>
              <p:nvPr/>
            </p:nvGrpSpPr>
            <p:grpSpPr bwMode="auto">
              <a:xfrm>
                <a:off x="2802" y="2296"/>
                <a:ext cx="1739" cy="439"/>
                <a:chOff x="3016" y="2614"/>
                <a:chExt cx="1772" cy="432"/>
              </a:xfrm>
            </p:grpSpPr>
            <p:sp>
              <p:nvSpPr>
                <p:cNvPr id="18490" name="AutoShape 5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1" name="AutoShape 54"/>
                <p:cNvSpPr>
                  <a:spLocks noChangeArrowheads="1"/>
                </p:cNvSpPr>
                <p:nvPr/>
              </p:nvSpPr>
              <p:spPr bwMode="auto">
                <a:xfrm>
                  <a:off x="3354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2" name="AutoShape 55"/>
                <p:cNvSpPr>
                  <a:spLocks noChangeArrowheads="1"/>
                </p:cNvSpPr>
                <p:nvPr/>
              </p:nvSpPr>
              <p:spPr bwMode="auto">
                <a:xfrm>
                  <a:off x="3689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3" name="AutoShape 57"/>
                <p:cNvSpPr>
                  <a:spLocks noChangeArrowheads="1"/>
                </p:cNvSpPr>
                <p:nvPr/>
              </p:nvSpPr>
              <p:spPr bwMode="auto">
                <a:xfrm>
                  <a:off x="4020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4" name="AutoShape 57"/>
                <p:cNvSpPr>
                  <a:spLocks noChangeArrowheads="1"/>
                </p:cNvSpPr>
                <p:nvPr/>
              </p:nvSpPr>
              <p:spPr bwMode="auto">
                <a:xfrm>
                  <a:off x="4356" y="2614"/>
                  <a:ext cx="432" cy="43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  <p:grpSp>
            <p:nvGrpSpPr>
              <p:cNvPr id="18495" name="Group 64"/>
              <p:cNvGrpSpPr/>
              <p:nvPr/>
            </p:nvGrpSpPr>
            <p:grpSpPr bwMode="auto">
              <a:xfrm>
                <a:off x="2702" y="2404"/>
                <a:ext cx="1739" cy="439"/>
                <a:chOff x="2744" y="2750"/>
                <a:chExt cx="1739" cy="439"/>
              </a:xfrm>
            </p:grpSpPr>
            <p:sp>
              <p:nvSpPr>
                <p:cNvPr id="18496" name="AutoShape 53"/>
                <p:cNvSpPr>
                  <a:spLocks noChangeArrowheads="1"/>
                </p:cNvSpPr>
                <p:nvPr/>
              </p:nvSpPr>
              <p:spPr bwMode="auto">
                <a:xfrm>
                  <a:off x="2744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7" name="AutoShape 54"/>
                <p:cNvSpPr>
                  <a:spLocks noChangeArrowheads="1"/>
                </p:cNvSpPr>
                <p:nvPr/>
              </p:nvSpPr>
              <p:spPr bwMode="auto">
                <a:xfrm>
                  <a:off x="3076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8" name="AutoShape 55"/>
                <p:cNvSpPr>
                  <a:spLocks noChangeArrowheads="1"/>
                </p:cNvSpPr>
                <p:nvPr/>
              </p:nvSpPr>
              <p:spPr bwMode="auto">
                <a:xfrm>
                  <a:off x="3404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499" name="AutoShape 57"/>
                <p:cNvSpPr>
                  <a:spLocks noChangeArrowheads="1"/>
                </p:cNvSpPr>
                <p:nvPr/>
              </p:nvSpPr>
              <p:spPr bwMode="auto">
                <a:xfrm>
                  <a:off x="3729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  <p:sp>
              <p:nvSpPr>
                <p:cNvPr id="18500" name="AutoShape 57"/>
                <p:cNvSpPr>
                  <a:spLocks noChangeArrowheads="1"/>
                </p:cNvSpPr>
                <p:nvPr/>
              </p:nvSpPr>
              <p:spPr bwMode="auto">
                <a:xfrm>
                  <a:off x="4059" y="2750"/>
                  <a:ext cx="424" cy="439"/>
                </a:xfrm>
                <a:prstGeom prst="cube">
                  <a:avLst>
                    <a:gd name="adj" fmla="val 25000"/>
                  </a:avLst>
                </a:prstGeom>
                <a:solidFill>
                  <a:srgbClr val="FC36A7"/>
                </a:solidFill>
                <a:ln w="28575">
                  <a:solidFill>
                    <a:srgbClr val="140C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100"/>
                </a:p>
              </p:txBody>
            </p:sp>
          </p:grpSp>
        </p:grpSp>
      </p:grpSp>
      <p:sp>
        <p:nvSpPr>
          <p:cNvPr id="8198" name="Text Box 70"/>
          <p:cNvSpPr txBox="1"/>
          <p:nvPr/>
        </p:nvSpPr>
        <p:spPr>
          <a:xfrm>
            <a:off x="3432175" y="741363"/>
            <a:ext cx="4740275" cy="661987"/>
          </a:xfrm>
          <a:prstGeom prst="rect">
            <a:avLst/>
          </a:prstGeom>
          <a:noFill/>
          <a:ln w="9525">
            <a:noFill/>
          </a:ln>
        </p:spPr>
        <p:txBody>
          <a:bodyPr lIns="92150" tIns="47918" rIns="92150" bIns="47918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85" b="1" dirty="0">
                <a:ea typeface="楷体_GB2312" pitchFamily="49" charset="-122"/>
              </a:rPr>
              <a:t>哪个体积大？</a:t>
            </a:r>
            <a:endParaRPr lang="zh-CN" altLang="en-US" sz="3685" b="1" dirty="0">
              <a:ea typeface="楷体_GB2312" pitchFamily="49" charset="-122"/>
            </a:endParaRPr>
          </a:p>
        </p:txBody>
      </p:sp>
      <p:sp>
        <p:nvSpPr>
          <p:cNvPr id="110663" name="AutoShape 57"/>
          <p:cNvSpPr>
            <a:spLocks noChangeArrowheads="1"/>
          </p:cNvSpPr>
          <p:nvPr/>
        </p:nvSpPr>
        <p:spPr bwMode="auto">
          <a:xfrm>
            <a:off x="8624888" y="2098675"/>
            <a:ext cx="650875" cy="66833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28575">
            <a:solidFill>
              <a:srgbClr val="339933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sp>
        <p:nvSpPr>
          <p:cNvPr id="54340" name="Text Box 68"/>
          <p:cNvSpPr txBox="1"/>
          <p:nvPr/>
        </p:nvSpPr>
        <p:spPr>
          <a:xfrm>
            <a:off x="2481263" y="4470400"/>
            <a:ext cx="2581275" cy="46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55" b="1" dirty="0">
                <a:solidFill>
                  <a:srgbClr val="EA410C"/>
                </a:solidFill>
              </a:rPr>
              <a:t>24</a:t>
            </a:r>
            <a:r>
              <a:rPr lang="zh-CN" altLang="en-US" sz="2455" b="1" dirty="0">
                <a:solidFill>
                  <a:srgbClr val="140C00"/>
                </a:solidFill>
              </a:rPr>
              <a:t>个小正方体</a:t>
            </a:r>
            <a:endParaRPr lang="zh-CN" altLang="en-US" sz="2455" b="1" dirty="0">
              <a:solidFill>
                <a:srgbClr val="140C00"/>
              </a:solidFill>
            </a:endParaRPr>
          </a:p>
        </p:txBody>
      </p:sp>
      <p:sp>
        <p:nvSpPr>
          <p:cNvPr id="54341" name="Text Box 69"/>
          <p:cNvSpPr txBox="1"/>
          <p:nvPr/>
        </p:nvSpPr>
        <p:spPr>
          <a:xfrm>
            <a:off x="6389688" y="4543425"/>
            <a:ext cx="2359025" cy="46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55" b="1" dirty="0">
                <a:solidFill>
                  <a:srgbClr val="EA410C"/>
                </a:solidFill>
              </a:rPr>
              <a:t>20</a:t>
            </a:r>
            <a:r>
              <a:rPr lang="zh-CN" altLang="en-US" sz="2455" b="1" dirty="0">
                <a:solidFill>
                  <a:srgbClr val="140C00"/>
                </a:solidFill>
              </a:rPr>
              <a:t>个小正方体</a:t>
            </a:r>
            <a:endParaRPr lang="zh-CN" altLang="en-US" sz="2455" b="1" dirty="0">
              <a:solidFill>
                <a:srgbClr val="140C00"/>
              </a:solidFill>
            </a:endParaRPr>
          </a:p>
        </p:txBody>
      </p:sp>
      <p:sp>
        <p:nvSpPr>
          <p:cNvPr id="727046" name="Rectangle 6"/>
          <p:cNvSpPr/>
          <p:nvPr/>
        </p:nvSpPr>
        <p:spPr>
          <a:xfrm>
            <a:off x="3074988" y="5354638"/>
            <a:ext cx="6189662" cy="661987"/>
          </a:xfrm>
          <a:prstGeom prst="rect">
            <a:avLst/>
          </a:prstGeom>
          <a:noFill/>
          <a:ln w="9525">
            <a:noFill/>
          </a:ln>
        </p:spPr>
        <p:txBody>
          <a:bodyPr lIns="92150" tIns="47918" rIns="92150" bIns="47918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85" b="1" dirty="0">
                <a:solidFill>
                  <a:srgbClr val="000000"/>
                </a:solidFill>
                <a:ea typeface="仿宋" panose="02010609060101010101" pitchFamily="49" charset="-122"/>
              </a:rPr>
              <a:t>要用统一的体积单位来测量</a:t>
            </a:r>
            <a:endParaRPr lang="zh-CN" altLang="en-US" sz="3685" b="1" dirty="0">
              <a:solidFill>
                <a:srgbClr val="000000"/>
              </a:solidFill>
              <a:ea typeface="仿宋" panose="02010609060101010101" pitchFamily="49" charset="-122"/>
            </a:endParaRPr>
          </a:p>
        </p:txBody>
      </p:sp>
      <p:sp>
        <p:nvSpPr>
          <p:cNvPr id="18506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1504 L -0.55503 -0.02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0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2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63" grpId="0" bldLvl="0" animBg="1"/>
      <p:bldP spid="110663" grpId="1" bldLvl="0" animBg="1"/>
      <p:bldP spid="54340" grpId="0"/>
      <p:bldP spid="7270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6155" descr="12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9200" y="2330450"/>
            <a:ext cx="6554788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012950" y="1481138"/>
            <a:ext cx="78359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怎样比较下面两个长方体体积的大小呢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562600" y="4181475"/>
            <a:ext cx="5754688" cy="2359025"/>
            <a:chOff x="1908" y="2676"/>
            <a:chExt cx="3625" cy="1486"/>
          </a:xfrm>
        </p:grpSpPr>
        <p:pic>
          <p:nvPicPr>
            <p:cNvPr id="20484" name="图片 6156" descr="13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923" y="2676"/>
              <a:ext cx="1610" cy="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5" name="AutoShape 27"/>
            <p:cNvSpPr>
              <a:spLocks noChangeArrowheads="1"/>
            </p:cNvSpPr>
            <p:nvPr/>
          </p:nvSpPr>
          <p:spPr bwMode="auto">
            <a:xfrm>
              <a:off x="1908" y="3036"/>
              <a:ext cx="1904" cy="589"/>
            </a:xfrm>
            <a:prstGeom prst="wedgeRoundRectCallout">
              <a:avLst>
                <a:gd name="adj1" fmla="val 58509"/>
                <a:gd name="adj2" fmla="val -450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</a:rPr>
                <a:t>也要用统一的体积单位来测量吧</a:t>
              </a:r>
              <a:r>
                <a:rPr lang="en-US" altLang="zh-CN" sz="2800" b="1" dirty="0">
                  <a:latin typeface="楷体" panose="02010609060101010101" pitchFamily="49" charset="-122"/>
                </a:rPr>
                <a:t>?</a:t>
              </a:r>
              <a:endParaRPr lang="en-US" altLang="zh-CN" sz="2800" b="1" dirty="0">
                <a:latin typeface="楷体" panose="02010609060101010101" pitchFamily="49" charset="-122"/>
              </a:endParaRPr>
            </a:p>
          </p:txBody>
        </p:sp>
      </p:grpSp>
      <p:sp>
        <p:nvSpPr>
          <p:cNvPr id="20486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2039938" y="1373188"/>
            <a:ext cx="7580312" cy="658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85" b="1" dirty="0">
                <a:solidFill>
                  <a:srgbClr val="EA410C"/>
                </a:solidFill>
              </a:rPr>
              <a:t>自学课本第</a:t>
            </a:r>
            <a:r>
              <a:rPr lang="en-US" altLang="zh-CN" sz="3685" b="1" dirty="0">
                <a:solidFill>
                  <a:srgbClr val="EA410C"/>
                </a:solidFill>
              </a:rPr>
              <a:t>28</a:t>
            </a:r>
            <a:r>
              <a:rPr lang="zh-CN" altLang="en-US" sz="3685" b="1" dirty="0">
                <a:solidFill>
                  <a:srgbClr val="EA410C"/>
                </a:solidFill>
              </a:rPr>
              <a:t>页，思考下列问题：</a:t>
            </a:r>
            <a:endParaRPr lang="zh-CN" altLang="en-US" sz="3685" b="1" dirty="0">
              <a:solidFill>
                <a:srgbClr val="EA410C"/>
              </a:solidFill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1819275" y="2405063"/>
            <a:ext cx="8551863" cy="110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dirty="0">
                <a:latin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75" dirty="0">
                <a:latin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常用的体积单位有哪些？用字母怎样            </a:t>
            </a:r>
            <a:endParaRPr lang="zh-CN" altLang="en-US" sz="3275" b="1" dirty="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表示？</a:t>
            </a:r>
            <a:endParaRPr lang="zh-CN" altLang="en-US" sz="3275" b="1" dirty="0">
              <a:latin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819275" y="3879850"/>
            <a:ext cx="8626475" cy="1604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立方厘米、</a:t>
            </a:r>
            <a:r>
              <a:rPr lang="en-US" altLang="zh-CN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立方分米、</a:t>
            </a:r>
            <a:r>
              <a:rPr lang="en-US" altLang="zh-CN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75" b="1" dirty="0">
                <a:latin typeface="楷体" panose="02010609060101010101" pitchFamily="49" charset="-122"/>
                <a:cs typeface="楷体" panose="02010609060101010101" pitchFamily="49" charset="-122"/>
              </a:rPr>
              <a:t>立方米有多大？书上是怎么规定的？</a:t>
            </a:r>
            <a:endParaRPr lang="zh-CN" altLang="en-US" sz="3275" b="1" dirty="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3275" b="1" dirty="0">
              <a:latin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2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PP_MARK_KEY" val="3af8e5f8-e11d-427a-961e-911d67461f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747</Words>
  <Application>WPS 演示</Application>
  <PresentationFormat>自定义</PresentationFormat>
  <Paragraphs>141</Paragraphs>
  <Slides>19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楷体</vt:lpstr>
      <vt:lpstr>Times New Roman</vt:lpstr>
      <vt:lpstr>Calibri</vt:lpstr>
      <vt:lpstr>微软雅黑</vt:lpstr>
      <vt:lpstr>楷体_GB2312</vt:lpstr>
      <vt:lpstr>新宋体</vt:lpstr>
      <vt:lpstr>仿宋</vt:lpstr>
      <vt:lpstr>Arial Unicode MS</vt:lpstr>
      <vt:lpstr>隶书</vt:lpstr>
      <vt:lpstr>楷体_GB2312</vt:lpstr>
      <vt:lpstr>Arial</vt:lpstr>
      <vt:lpstr>第一PPT模板网-WWW.1PPT.COM</vt:lpstr>
      <vt:lpstr>1_默认设计模板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2009-03-12T05:38:00Z</dcterms:created>
  <dcterms:modified xsi:type="dcterms:W3CDTF">2023-02-10T04:58:15Z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8A75FCE95A114E4786477ACE1C95010F</vt:lpwstr>
  </property>
</Properties>
</file>