
<file path=[Content_Types].xml><?xml version="1.0" encoding="utf-8"?>
<Types xmlns="http://schemas.openxmlformats.org/package/2006/content-types"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0"/>
  </p:handoutMasterIdLst>
  <p:sldIdLst>
    <p:sldId id="570" r:id="rId4"/>
    <p:sldId id="622" r:id="rId6"/>
    <p:sldId id="623" r:id="rId7"/>
    <p:sldId id="624" r:id="rId8"/>
    <p:sldId id="625" r:id="rId9"/>
    <p:sldId id="626" r:id="rId10"/>
    <p:sldId id="627" r:id="rId11"/>
    <p:sldId id="628" r:id="rId12"/>
    <p:sldId id="629" r:id="rId13"/>
    <p:sldId id="630" r:id="rId14"/>
    <p:sldId id="631" r:id="rId15"/>
    <p:sldId id="632" r:id="rId16"/>
    <p:sldId id="633" r:id="rId17"/>
    <p:sldId id="634" r:id="rId18"/>
    <p:sldId id="635" r:id="rId19"/>
  </p:sldIdLst>
  <p:sldSz cx="12190095" cy="7021195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554355" indent="-971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1109980" indent="-1955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665605" indent="-2940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2221230" indent="-3924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9CDCF8"/>
    <a:srgbClr val="CC6600"/>
    <a:srgbClr val="FF6600"/>
    <a:srgbClr val="FF9900"/>
    <a:srgbClr val="3366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-1356" y="-474"/>
      </p:cViewPr>
      <p:guideLst>
        <p:guide orient="horz" pos="22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BE43E3A7-F726-4E13-9E71-B54C213079A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2E373C-44BA-481A-A192-6C5953172C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/>
            </a:lvl1pPr>
          </a:lstStyle>
          <a:p>
            <a:fld id="{74950144-43CE-4BDF-A263-0253C2D0FE9E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35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998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560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2123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749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3311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874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4436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2457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文本占位符 24578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8EBACCB5-2C7F-45C8-B30A-FFBB1CF321C1}" type="slidenum">
              <a:rPr lang="en-US" altLang="zh-CN" sz="1200"/>
            </a:fld>
            <a:endParaRPr lang="en-US" altLang="zh-CN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13DEE8E7-7783-4CBF-8E05-DDA97ADD9A36}" type="slidenum">
              <a:rPr lang="en-US" altLang="zh-CN" sz="1200"/>
            </a:fld>
            <a:endParaRPr lang="en-US" altLang="zh-CN" sz="120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C97BD33B-C5DB-495E-8BD6-5FAD6BBD114E}" type="slidenum">
              <a:rPr lang="en-US" altLang="zh-CN" sz="1200"/>
            </a:fld>
            <a:endParaRPr lang="en-US" altLang="zh-CN" sz="120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AD67E4D1-E514-4116-BD9D-371053F2B777}" type="slidenum">
              <a:rPr lang="en-US" altLang="zh-CN" sz="1200"/>
            </a:fld>
            <a:endParaRPr lang="en-US" altLang="zh-CN" sz="120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31F5E286-231A-4154-AD26-094BBC71BDF6}" type="slidenum">
              <a:rPr lang="en-US" altLang="zh-CN" sz="1200"/>
            </a:fld>
            <a:endParaRPr lang="en-US" altLang="zh-CN" sz="12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9BB4F087-23F5-4B33-868A-4B5CFAD82AA6}" type="slidenum">
              <a:rPr lang="en-US" altLang="zh-CN" sz="1200"/>
            </a:fld>
            <a:endParaRPr lang="en-US" altLang="zh-CN" sz="120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r>
              <a:rPr lang="en-US" altLang="zh-CN" smtClean="0"/>
              <a:t>Hiashyxdaisu  </a:t>
            </a:r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5E23E6A7-FDE9-4042-9AF6-969BAE309CA6}" type="slidenum">
              <a:rPr lang="en-US" altLang="zh-CN" sz="1200"/>
            </a:fld>
            <a:endParaRPr lang="en-US" altLang="zh-CN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r>
              <a:rPr lang="en-US" altLang="zh-CN" smtClean="0"/>
              <a:t>Hiashyxdaisu  </a:t>
            </a:r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4BB5BB8A-7613-4B4C-99BA-F79F74125F59}" type="slidenum">
              <a:rPr lang="en-US" altLang="zh-CN" sz="1200"/>
            </a:fld>
            <a:endParaRPr lang="en-US" altLang="zh-CN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D985D84-4D68-4064-92DA-822293948ADD}" type="slidenum">
              <a:rPr lang="en-US" altLang="zh-CN" sz="1200"/>
            </a:fld>
            <a:endParaRPr lang="en-US" altLang="zh-CN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B99BD72-DD20-4DAA-912D-39DA6B90ABCB}" type="slidenum">
              <a:rPr lang="en-US" altLang="zh-CN" sz="1200"/>
            </a:fld>
            <a:endParaRPr lang="en-US" altLang="zh-CN" sz="120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20425-D045-4279-9D96-98BFB8F1D240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C8521-35A1-48B5-821D-683B6F85C6C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1B0A7F-EEA6-4070-9E2F-B4A6FDA288D0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821C4-BC77-4932-869E-229CD62F05B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D1D82A-D17A-4599-8795-8481EBE4CA64}" type="slidenum">
              <a:rPr altLang="zh-CN"/>
            </a:fld>
            <a:endParaRPr lang="zh-CN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CDB59-7416-42DC-A07D-9FF48BD3041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9B3B9-6AB7-4C28-95AA-4FCBC324996D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37BAE-5489-425C-AB8F-39C41113AB7B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A42A8-17E8-452A-A781-041C128B875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D1AE9-B11A-4AA2-9E12-82B3E57AD8C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05C74-ADE8-483F-971C-E9276EED172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08B5D-73CD-45CC-B14A-F69AA45637AF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A81FD-3869-4E64-A285-133D9D7C7EFC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85524-79B4-4E0D-A8EE-BA676024F1D3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2B829-AC52-42F8-8647-84B2EA57EF0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705A7-E22F-4BF6-A1B4-A483E2BA9B5E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7B4F9-F4BC-44AB-A085-B76A76FC913D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BFC35-CBC8-4F90-B30F-BD4ECBD526A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3670F-3138-428D-AFFB-DD27422A939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61CAC-2AEF-4AA6-B157-0E1047ECB23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6F519-ED30-411D-BCE5-D47D9AFA503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55C18-20A5-4019-AC88-E44E4A6D054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F0FDB-A202-4C7C-92A7-E4E0D72A9249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0514D-DF35-4CDB-8F19-C5D6BD4BC237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1049D0C3-F2F7-4DB7-9B06-8ED4035F2782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9D3DDA35-64D3-46B1-AD3A-436BA4C5EE79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31"/>
          <p:cNvGrpSpPr/>
          <p:nvPr/>
        </p:nvGrpSpPr>
        <p:grpSpPr bwMode="auto">
          <a:xfrm>
            <a:off x="244475" y="333375"/>
            <a:ext cx="5618163" cy="863600"/>
            <a:chOff x="3418863" y="1489702"/>
            <a:chExt cx="3987225" cy="884601"/>
          </a:xfrm>
        </p:grpSpPr>
        <p:sp>
          <p:nvSpPr>
            <p:cNvPr id="20" name="矩形 19"/>
            <p:cNvSpPr/>
            <p:nvPr/>
          </p:nvSpPr>
          <p:spPr>
            <a:xfrm>
              <a:off x="4559340" y="1570498"/>
              <a:ext cx="2846748" cy="723410"/>
            </a:xfrm>
            <a:prstGeom prst="rect">
              <a:avLst/>
            </a:prstGeom>
          </p:spPr>
          <p:txBody>
            <a:bodyPr lIns="92213" tIns="46106" rIns="92213" bIns="46106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zh-CN" sz="40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</a:rPr>
                <a:t>长方体和正方体</a:t>
              </a:r>
              <a:endParaRPr lang="zh-CN" altLang="zh-CN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</a:endParaRPr>
            </a:p>
          </p:txBody>
        </p:sp>
        <p:grpSp>
          <p:nvGrpSpPr>
            <p:cNvPr id="6147" name="组合 22"/>
            <p:cNvGrpSpPr/>
            <p:nvPr/>
          </p:nvGrpSpPr>
          <p:grpSpPr bwMode="auto">
            <a:xfrm>
              <a:off x="3418863" y="1489702"/>
              <a:ext cx="936266" cy="884601"/>
              <a:chOff x="1306635" y="1436608"/>
              <a:chExt cx="608154" cy="648000"/>
            </a:xfrm>
          </p:grpSpPr>
          <p:pic>
            <p:nvPicPr>
              <p:cNvPr id="6148" name="图片 2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06635" y="1436608"/>
                <a:ext cx="608154" cy="64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49" name="文本框 10"/>
              <p:cNvSpPr txBox="1">
                <a:spLocks noChangeArrowheads="1"/>
              </p:cNvSpPr>
              <p:nvPr/>
            </p:nvSpPr>
            <p:spPr bwMode="auto">
              <a:xfrm>
                <a:off x="1488126" y="1473535"/>
                <a:ext cx="285410" cy="528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4000" b="1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50" name="矩形 2"/>
          <p:cNvSpPr>
            <a:spLocks noChangeArrowheads="1"/>
          </p:cNvSpPr>
          <p:nvPr/>
        </p:nvSpPr>
        <p:spPr bwMode="auto">
          <a:xfrm>
            <a:off x="-31162" y="2210401"/>
            <a:ext cx="122073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5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积单位间的进</a:t>
            </a:r>
            <a:r>
              <a:rPr lang="zh-CN" altLang="en-US" sz="5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endParaRPr lang="en-US" altLang="zh-CN" sz="5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51" name="直接连接符 14"/>
          <p:cNvCxnSpPr>
            <a:cxnSpLocks noChangeShapeType="1"/>
          </p:cNvCxnSpPr>
          <p:nvPr/>
        </p:nvCxnSpPr>
        <p:spPr bwMode="auto">
          <a:xfrm>
            <a:off x="1119531" y="3218513"/>
            <a:ext cx="99060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副标题 6"/>
          <p:cNvSpPr txBox="1">
            <a:spLocks noChangeArrowheads="1"/>
          </p:cNvSpPr>
          <p:nvPr/>
        </p:nvSpPr>
        <p:spPr bwMode="auto">
          <a:xfrm>
            <a:off x="1119531" y="3377513"/>
            <a:ext cx="990600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</a:rPr>
              <a:t>人教版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·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五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</a:rPr>
              <a:t>年级下册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2813" y="1654175"/>
            <a:ext cx="9856787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22688" y="4224338"/>
            <a:ext cx="4235450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50800 cm</a:t>
            </a:r>
            <a:r>
              <a:rPr lang="en-US" altLang="zh-CN" sz="2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6.039 m</a:t>
            </a:r>
            <a:r>
              <a:rPr lang="en-US" altLang="zh-CN" sz="2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800" b="1" baseline="30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1500 dm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6" b="4451"/>
          <a:stretch>
            <a:fillRect/>
          </a:stretch>
        </p:blipFill>
        <p:spPr bwMode="auto">
          <a:xfrm>
            <a:off x="1000125" y="1466850"/>
            <a:ext cx="10429875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38313" y="4886325"/>
            <a:ext cx="921702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 cm=0.6 m         6×0.6=3.6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2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6×0.6+6×1.5×2+0.6×1.5×2=23.4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2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6×0.6×1.5=5.4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2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P37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8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7175" y="1550988"/>
            <a:ext cx="9447213" cy="254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30475" y="4476750"/>
            <a:ext cx="7840663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正方体的棱长：（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÷3=5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dm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），体积是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5×5×5=125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长方体的体积是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6×5×4=120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），所以长方体和正方体的体积不相等，正方体的体积大。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P37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3438" y="1457325"/>
            <a:ext cx="10174287" cy="495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P37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3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三、扩展提升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2263" y="1524000"/>
            <a:ext cx="5702300" cy="1266825"/>
          </a:xfrm>
          <a:prstGeom prst="rect">
            <a:avLst/>
          </a:prstGeom>
          <a:gradFill rotWithShape="0">
            <a:gsLst>
              <a:gs pos="0">
                <a:srgbClr val="FE4444"/>
              </a:gs>
              <a:gs pos="100000">
                <a:srgbClr val="832B2B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8338" y="3262313"/>
            <a:ext cx="8193087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P37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2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三、扩展提升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5"/>
          <p:cNvSpPr txBox="1"/>
          <p:nvPr/>
        </p:nvSpPr>
        <p:spPr>
          <a:xfrm>
            <a:off x="982663" y="2403475"/>
            <a:ext cx="10485437" cy="12715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作业：完成小练习册体积单位间的进率配套练习。</a:t>
            </a:r>
            <a:r>
              <a:rPr lang="zh-CN" altLang="en-US" sz="327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7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75" b="1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75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275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8" name="矩形 12294"/>
          <p:cNvSpPr>
            <a:spLocks noChangeArrowheads="1"/>
          </p:cNvSpPr>
          <p:nvPr/>
        </p:nvSpPr>
        <p:spPr bwMode="auto">
          <a:xfrm>
            <a:off x="1414463" y="0"/>
            <a:ext cx="1841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1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6388" name="矩形 12295"/>
          <p:cNvSpPr/>
          <p:nvPr/>
        </p:nvSpPr>
        <p:spPr>
          <a:xfrm>
            <a:off x="1414463" y="6843713"/>
            <a:ext cx="184150" cy="12382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05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20" name="标题 1"/>
          <p:cNvSpPr>
            <a:spLocks noGrp="1" noChangeArrowheads="1"/>
          </p:cNvSpPr>
          <p:nvPr/>
        </p:nvSpPr>
        <p:spPr bwMode="auto">
          <a:xfrm>
            <a:off x="727075" y="627063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四、课后作业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7169"/>
          <p:cNvSpPr txBox="1">
            <a:spLocks noChangeArrowheads="1"/>
          </p:cNvSpPr>
          <p:nvPr/>
        </p:nvSpPr>
        <p:spPr bwMode="auto">
          <a:xfrm>
            <a:off x="1790700" y="1847850"/>
            <a:ext cx="82724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 常用的长度单位有哪些？相邻的两个单位间的进率是多少？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2371725" y="3606800"/>
            <a:ext cx="8294688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常用的长度单位：米、分米、厘米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米＝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分米  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分米＝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厘米＝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毫米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进率是：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一、复习巩固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8193"/>
          <p:cNvSpPr txBox="1">
            <a:spLocks noChangeArrowheads="1"/>
          </p:cNvSpPr>
          <p:nvPr/>
        </p:nvSpPr>
        <p:spPr bwMode="auto">
          <a:xfrm>
            <a:off x="1657350" y="1698625"/>
            <a:ext cx="84772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）常用的面积单位有哪些？相邻的两个单位间的进率是多少？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>
            <a:spLocks noChangeArrowheads="1"/>
          </p:cNvSpPr>
          <p:nvPr/>
        </p:nvSpPr>
        <p:spPr bwMode="auto">
          <a:xfrm>
            <a:off x="1519238" y="3322638"/>
            <a:ext cx="91043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常用的面积单位：平方米、平方分米、平方厘米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平方米＝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平方分米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平方分米＝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平方厘米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平方厘米＝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平方毫米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进率是：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一、复习巩固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>
            <a:spLocks noChangeArrowheads="1"/>
          </p:cNvSpPr>
          <p:nvPr/>
        </p:nvSpPr>
        <p:spPr bwMode="auto">
          <a:xfrm>
            <a:off x="2998788" y="3397250"/>
            <a:ext cx="63404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立方分米 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= 1000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立方厘米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4105275" y="1484313"/>
            <a:ext cx="4572000" cy="722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95" b="1" dirty="0">
                <a:latin typeface="宋体" panose="02010600030101010101" pitchFamily="2" charset="-122"/>
              </a:rPr>
              <a:t>体积单位间的进率</a:t>
            </a:r>
            <a:endParaRPr lang="zh-CN" altLang="en-US" sz="4095" b="1" dirty="0">
              <a:latin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1746250" y="2517775"/>
            <a:ext cx="5529263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585" b="1" dirty="0">
                <a:latin typeface="宋体" panose="02010600030101010101" pitchFamily="2" charset="-122"/>
              </a:rPr>
              <a:t>体积单位之间的进率。</a:t>
            </a:r>
            <a:endParaRPr lang="zh-CN" altLang="en-US" sz="3585" b="1" dirty="0">
              <a:latin typeface="宋体" panose="0201060003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671638" y="5246688"/>
            <a:ext cx="7593012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585" b="1" dirty="0">
                <a:latin typeface="宋体" panose="02010600030101010101" pitchFamily="2" charset="-122"/>
              </a:rPr>
              <a:t>每相邻两个体积单位之间的进率是：</a:t>
            </a:r>
            <a:endParaRPr lang="zh-CN" altLang="en-US" sz="3585" b="1" dirty="0">
              <a:latin typeface="宋体" panose="02010600030101010101" pitchFamily="2" charset="-122"/>
            </a:endParaRPr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2998788" y="4349750"/>
            <a:ext cx="63404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立方米 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= 1000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立方分米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8970963" y="5148263"/>
            <a:ext cx="1549400" cy="722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095" b="1" dirty="0">
                <a:latin typeface="宋体" panose="02010600030101010101" pitchFamily="2" charset="-122"/>
              </a:rPr>
              <a:t>1000</a:t>
            </a:r>
            <a:endParaRPr lang="en-US" altLang="zh-CN" sz="4095" b="1" dirty="0">
              <a:latin typeface="宋体" panose="02010600030101010101" pitchFamily="2" charset="-122"/>
            </a:endParaRPr>
          </a:p>
        </p:txBody>
      </p:sp>
      <p:sp>
        <p:nvSpPr>
          <p:cNvPr id="12295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一、复习巩固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2" grpId="0"/>
      <p:bldP spid="14343" grpId="0"/>
      <p:bldP spid="143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0" y="1276350"/>
            <a:ext cx="11987213" cy="4327525"/>
          </a:xfrm>
          <a:prstGeom prst="rect">
            <a:avLst/>
          </a:prstGeom>
          <a:noFill/>
          <a:ln w="15875">
            <a:noFill/>
            <a:miter lim="800000"/>
          </a:ln>
        </p:spPr>
        <p:txBody>
          <a:bodyPr lIns="119987" tIns="62393" rIns="119987" bIns="62393">
            <a:spAutoFit/>
          </a:bodyPr>
          <a:lstStyle/>
          <a:p>
            <a:pPr marL="514350" indent="-514350">
              <a:lnSpc>
                <a:spcPct val="1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latin typeface="+mj-lt"/>
                <a:ea typeface="宋体" panose="02010600030101010101" pitchFamily="2" charset="-122"/>
              </a:rPr>
              <a:t>1.  1.02m</a:t>
            </a:r>
            <a:r>
              <a:rPr lang="en-US" altLang="zh-CN" sz="4265" b="1" baseline="30000" dirty="0">
                <a:latin typeface="+mj-lt"/>
                <a:ea typeface="宋体" panose="02010600030101010101" pitchFamily="2" charset="-122"/>
              </a:rPr>
              <a:t>3</a:t>
            </a:r>
            <a:r>
              <a:rPr lang="zh-CN" altLang="en-US" sz="4265" b="1" dirty="0">
                <a:latin typeface="+mj-lt"/>
                <a:ea typeface="宋体" panose="02010600030101010101" pitchFamily="2" charset="-122"/>
              </a:rPr>
              <a:t>＝</a:t>
            </a:r>
            <a:r>
              <a:rPr lang="zh-CN" altLang="en-US" sz="4265" b="1" u="sng" dirty="0">
                <a:latin typeface="+mj-lt"/>
                <a:ea typeface="宋体" panose="02010600030101010101" pitchFamily="2" charset="-122"/>
              </a:rPr>
              <a:t>            </a:t>
            </a:r>
            <a:r>
              <a:rPr lang="en-US" altLang="zh-CN" sz="4265" b="1" dirty="0">
                <a:latin typeface="+mj-lt"/>
                <a:ea typeface="宋体" panose="02010600030101010101" pitchFamily="2" charset="-122"/>
              </a:rPr>
              <a:t>dm</a:t>
            </a:r>
            <a:r>
              <a:rPr lang="en-US" altLang="zh-CN" sz="4265" b="1" baseline="30000" dirty="0">
                <a:latin typeface="+mj-lt"/>
                <a:ea typeface="宋体" panose="02010600030101010101" pitchFamily="2" charset="-122"/>
              </a:rPr>
              <a:t>3</a:t>
            </a:r>
            <a:r>
              <a:rPr lang="en-US" altLang="zh-CN" sz="4265" b="1" dirty="0">
                <a:ea typeface="宋体" panose="02010600030101010101" pitchFamily="2" charset="-122"/>
              </a:rPr>
              <a:t>     960dm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r>
              <a:rPr lang="zh-CN" altLang="en-US" sz="4265" b="1" dirty="0">
                <a:ea typeface="宋体" panose="02010600030101010101" pitchFamily="2" charset="-122"/>
              </a:rPr>
              <a:t>＝</a:t>
            </a:r>
            <a:r>
              <a:rPr lang="zh-CN" altLang="en-US" sz="4265" b="1" u="sng" dirty="0">
                <a:ea typeface="宋体" panose="02010600030101010101" pitchFamily="2" charset="-122"/>
              </a:rPr>
              <a:t>          </a:t>
            </a:r>
            <a:r>
              <a:rPr lang="en-US" altLang="zh-CN" sz="4265" b="1" dirty="0">
                <a:ea typeface="宋体" panose="02010600030101010101" pitchFamily="2" charset="-122"/>
              </a:rPr>
              <a:t>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endParaRPr lang="en-US" altLang="zh-CN" sz="4265" b="1" baseline="30000" dirty="0">
              <a:ea typeface="宋体" panose="02010600030101010101" pitchFamily="2" charset="-122"/>
            </a:endParaRPr>
          </a:p>
          <a:p>
            <a:pPr marL="514350" indent="-514350">
              <a:lnSpc>
                <a:spcPct val="1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265" b="1" baseline="30000" dirty="0">
                <a:latin typeface="+mj-lt"/>
                <a:ea typeface="宋体" panose="02010600030101010101" pitchFamily="2" charset="-122"/>
              </a:rPr>
              <a:t>     </a:t>
            </a:r>
            <a:r>
              <a:rPr lang="en-US" altLang="zh-CN" sz="4265" b="1" dirty="0">
                <a:ea typeface="宋体" panose="02010600030101010101" pitchFamily="2" charset="-122"/>
              </a:rPr>
              <a:t>6270cm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r>
              <a:rPr lang="zh-CN" altLang="en-US" sz="4265" b="1" dirty="0">
                <a:ea typeface="宋体" panose="02010600030101010101" pitchFamily="2" charset="-122"/>
              </a:rPr>
              <a:t>＝</a:t>
            </a:r>
            <a:r>
              <a:rPr lang="zh-CN" altLang="en-US" sz="4265" b="1" u="sng" dirty="0">
                <a:ea typeface="宋体" panose="02010600030101010101" pitchFamily="2" charset="-122"/>
              </a:rPr>
              <a:t>            </a:t>
            </a:r>
            <a:r>
              <a:rPr lang="en-US" altLang="zh-CN" sz="4265" b="1" dirty="0">
                <a:ea typeface="宋体" panose="02010600030101010101" pitchFamily="2" charset="-122"/>
              </a:rPr>
              <a:t>dm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r>
              <a:rPr lang="en-US" altLang="zh-CN" sz="4265" b="1" dirty="0">
                <a:ea typeface="宋体" panose="02010600030101010101" pitchFamily="2" charset="-122"/>
              </a:rPr>
              <a:t>    23dm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r>
              <a:rPr lang="zh-CN" altLang="en-US" sz="4265" b="1" dirty="0">
                <a:ea typeface="宋体" panose="02010600030101010101" pitchFamily="2" charset="-122"/>
              </a:rPr>
              <a:t>＝</a:t>
            </a:r>
            <a:r>
              <a:rPr lang="zh-CN" altLang="en-US" sz="4265" b="1" u="sng" dirty="0">
                <a:ea typeface="宋体" panose="02010600030101010101" pitchFamily="2" charset="-122"/>
              </a:rPr>
              <a:t>            </a:t>
            </a:r>
            <a:r>
              <a:rPr lang="en-US" altLang="zh-CN" sz="4265" b="1" dirty="0">
                <a:ea typeface="宋体" panose="02010600030101010101" pitchFamily="2" charset="-122"/>
              </a:rPr>
              <a:t>cm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endParaRPr lang="en-US" altLang="zh-CN" sz="4265" b="1" baseline="30000" dirty="0">
              <a:ea typeface="宋体" panose="02010600030101010101" pitchFamily="2" charset="-122"/>
            </a:endParaRPr>
          </a:p>
          <a:p>
            <a:pPr marL="514350" indent="-514350">
              <a:lnSpc>
                <a:spcPct val="18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ea typeface="宋体" panose="02010600030101010101" pitchFamily="2" charset="-122"/>
              </a:rPr>
              <a:t>   36000cm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r>
              <a:rPr lang="zh-CN" altLang="en-US" sz="4265" b="1" dirty="0">
                <a:ea typeface="宋体" panose="02010600030101010101" pitchFamily="2" charset="-122"/>
              </a:rPr>
              <a:t>＝</a:t>
            </a:r>
            <a:r>
              <a:rPr lang="zh-CN" altLang="en-US" sz="4265" b="1" u="sng" dirty="0">
                <a:ea typeface="宋体" panose="02010600030101010101" pitchFamily="2" charset="-122"/>
              </a:rPr>
              <a:t>            </a:t>
            </a:r>
            <a:r>
              <a:rPr lang="en-US" altLang="zh-CN" sz="4265" b="1" dirty="0">
                <a:ea typeface="宋体" panose="02010600030101010101" pitchFamily="2" charset="-122"/>
              </a:rPr>
              <a:t>dm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3</a:t>
            </a:r>
            <a:r>
              <a:rPr lang="en-US" altLang="zh-CN" sz="4265" b="1" dirty="0">
                <a:ea typeface="宋体" panose="02010600030101010101" pitchFamily="2" charset="-122"/>
              </a:rPr>
              <a:t>    8.63m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2</a:t>
            </a:r>
            <a:r>
              <a:rPr lang="zh-CN" altLang="en-US" sz="4265" b="1" dirty="0">
                <a:ea typeface="宋体" panose="02010600030101010101" pitchFamily="2" charset="-122"/>
              </a:rPr>
              <a:t>＝</a:t>
            </a:r>
            <a:r>
              <a:rPr lang="zh-CN" altLang="en-US" sz="4265" b="1" u="sng" dirty="0">
                <a:ea typeface="宋体" panose="02010600030101010101" pitchFamily="2" charset="-122"/>
              </a:rPr>
              <a:t>          </a:t>
            </a:r>
            <a:r>
              <a:rPr lang="en-US" altLang="zh-CN" sz="4265" b="1" dirty="0">
                <a:ea typeface="宋体" panose="02010600030101010101" pitchFamily="2" charset="-122"/>
              </a:rPr>
              <a:t>dm</a:t>
            </a:r>
            <a:r>
              <a:rPr lang="en-US" altLang="zh-CN" sz="4265" b="1" baseline="30000" dirty="0">
                <a:ea typeface="宋体" panose="02010600030101010101" pitchFamily="2" charset="-122"/>
              </a:rPr>
              <a:t>2</a:t>
            </a:r>
            <a:r>
              <a:rPr lang="en-US" altLang="zh-CN" sz="4265" b="1" dirty="0">
                <a:latin typeface="+mj-lt"/>
                <a:ea typeface="宋体" panose="02010600030101010101" pitchFamily="2" charset="-122"/>
              </a:rPr>
              <a:t> </a:t>
            </a:r>
            <a:endParaRPr lang="en-US" altLang="zh-CN" sz="4265" b="1" dirty="0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31" name="Text Box 28"/>
          <p:cNvSpPr txBox="1"/>
          <p:nvPr/>
        </p:nvSpPr>
        <p:spPr>
          <a:xfrm>
            <a:off x="3352800" y="1614488"/>
            <a:ext cx="1727200" cy="7477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solidFill>
                  <a:srgbClr val="FF0000"/>
                </a:solidFill>
              </a:rPr>
              <a:t>1020</a:t>
            </a:r>
            <a:endParaRPr lang="en-US" altLang="zh-CN" sz="4265" b="1" dirty="0">
              <a:solidFill>
                <a:srgbClr val="FF0000"/>
              </a:solidFill>
            </a:endParaRPr>
          </a:p>
        </p:txBody>
      </p:sp>
      <p:sp>
        <p:nvSpPr>
          <p:cNvPr id="32" name="Text Box 28"/>
          <p:cNvSpPr txBox="1"/>
          <p:nvPr/>
        </p:nvSpPr>
        <p:spPr>
          <a:xfrm>
            <a:off x="8779651" y="1581150"/>
            <a:ext cx="1727200" cy="747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solidFill>
                  <a:srgbClr val="FF0000"/>
                </a:solidFill>
              </a:rPr>
              <a:t>0.96</a:t>
            </a:r>
            <a:endParaRPr lang="en-US" altLang="zh-CN" sz="4265" b="1" dirty="0">
              <a:solidFill>
                <a:srgbClr val="FF0000"/>
              </a:solidFill>
            </a:endParaRPr>
          </a:p>
        </p:txBody>
      </p:sp>
      <p:sp>
        <p:nvSpPr>
          <p:cNvPr id="33" name="Text Box 28"/>
          <p:cNvSpPr txBox="1"/>
          <p:nvPr/>
        </p:nvSpPr>
        <p:spPr>
          <a:xfrm>
            <a:off x="3683000" y="3067050"/>
            <a:ext cx="1727200" cy="747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solidFill>
                  <a:srgbClr val="FF0000"/>
                </a:solidFill>
              </a:rPr>
              <a:t>6</a:t>
            </a:r>
            <a:r>
              <a:rPr lang="en-US" altLang="zh-CN" sz="4265" b="1" dirty="0">
                <a:solidFill>
                  <a:srgbClr val="FF0000"/>
                </a:solidFill>
                <a:sym typeface="+mn-ea"/>
              </a:rPr>
              <a:t>.</a:t>
            </a:r>
            <a:r>
              <a:rPr lang="en-US" altLang="zh-CN" sz="4265" b="1" dirty="0">
                <a:solidFill>
                  <a:srgbClr val="FF0000"/>
                </a:solidFill>
              </a:rPr>
              <a:t>27</a:t>
            </a:r>
            <a:endParaRPr lang="en-US" altLang="zh-CN" sz="4265" b="1" dirty="0">
              <a:solidFill>
                <a:srgbClr val="FF0000"/>
              </a:solidFill>
            </a:endParaRPr>
          </a:p>
        </p:txBody>
      </p:sp>
      <p:sp>
        <p:nvSpPr>
          <p:cNvPr id="34" name="Text Box 28"/>
          <p:cNvSpPr txBox="1"/>
          <p:nvPr/>
        </p:nvSpPr>
        <p:spPr>
          <a:xfrm>
            <a:off x="8939213" y="3079750"/>
            <a:ext cx="1892300" cy="747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solidFill>
                  <a:srgbClr val="FF0000"/>
                </a:solidFill>
              </a:rPr>
              <a:t>23000</a:t>
            </a:r>
            <a:endParaRPr lang="en-US" altLang="zh-CN" sz="4265" b="1" dirty="0">
              <a:solidFill>
                <a:srgbClr val="FF0000"/>
              </a:solidFill>
            </a:endParaRPr>
          </a:p>
        </p:txBody>
      </p:sp>
      <p:sp>
        <p:nvSpPr>
          <p:cNvPr id="35" name="Text Box 28"/>
          <p:cNvSpPr txBox="1"/>
          <p:nvPr/>
        </p:nvSpPr>
        <p:spPr>
          <a:xfrm>
            <a:off x="4152900" y="4598988"/>
            <a:ext cx="1117600" cy="7477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solidFill>
                  <a:srgbClr val="FF0000"/>
                </a:solidFill>
              </a:rPr>
              <a:t>36</a:t>
            </a:r>
            <a:endParaRPr lang="en-US" altLang="zh-CN" sz="4265" b="1" dirty="0">
              <a:solidFill>
                <a:srgbClr val="FF0000"/>
              </a:solidFill>
            </a:endParaRPr>
          </a:p>
        </p:txBody>
      </p:sp>
      <p:sp>
        <p:nvSpPr>
          <p:cNvPr id="36" name="Text Box 28"/>
          <p:cNvSpPr txBox="1"/>
          <p:nvPr/>
        </p:nvSpPr>
        <p:spPr>
          <a:xfrm>
            <a:off x="9523413" y="4591050"/>
            <a:ext cx="1727200" cy="747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265" b="1" dirty="0">
                <a:solidFill>
                  <a:srgbClr val="FF0000"/>
                </a:solidFill>
              </a:rPr>
              <a:t>863</a:t>
            </a:r>
            <a:endParaRPr lang="en-US" altLang="zh-CN" sz="4265" b="1" dirty="0">
              <a:solidFill>
                <a:srgbClr val="FF0000"/>
              </a:solidFill>
            </a:endParaRPr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5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ChangeArrowheads="1"/>
          </p:cNvSpPr>
          <p:nvPr/>
        </p:nvSpPr>
        <p:spPr bwMode="auto">
          <a:xfrm>
            <a:off x="400050" y="1435100"/>
            <a:ext cx="111807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一个长方体包装盒，从里面量长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28cm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20cm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，体积为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11.76dm</a:t>
            </a:r>
            <a:r>
              <a:rPr lang="en-US" altLang="zh-CN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。爸爸想用它包装一件长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25cm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16cm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18cm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的玻璃器皿，是否可以装得下？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6" name="Picture 15" descr="男天使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077450" y="2733675"/>
            <a:ext cx="1503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0" name="AutoShape 27"/>
          <p:cNvSpPr/>
          <p:nvPr/>
        </p:nvSpPr>
        <p:spPr>
          <a:xfrm>
            <a:off x="6602413" y="2997200"/>
            <a:ext cx="2859087" cy="758825"/>
          </a:xfrm>
          <a:prstGeom prst="wedgeRoundRectCallout">
            <a:avLst>
              <a:gd name="adj1" fmla="val 67981"/>
              <a:gd name="adj2" fmla="val -3810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ea typeface="宋体" panose="02010600030101010101" pitchFamily="2" charset="-122"/>
              </a:rPr>
              <a:t>想一想，为什么？</a:t>
            </a:r>
            <a:endParaRPr lang="zh-CN" altLang="en-US" sz="2455" b="1" dirty="0"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713" y="3549650"/>
            <a:ext cx="5741987" cy="1643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11.76 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=11760 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11760÷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28×20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=21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cm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21&gt;18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，可以装下。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0613" y="1414463"/>
            <a:ext cx="9834562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93800" y="4533900"/>
            <a:ext cx="91995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100×45×4.5+45×5×35×2)×50=1800000(cm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=1.8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=1.8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（方）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答：做这些凳子至少用了混凝土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1.8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9213" y="1560513"/>
            <a:ext cx="9828212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62138" y="4543425"/>
            <a:ext cx="87217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 m=600 cm           2.7 m=270 cm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600×270×6÷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3×3×3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=36000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（块）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答：这面墙一共用了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36000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块积木。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9388" y="1593850"/>
            <a:ext cx="9286875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19363" y="2957513"/>
            <a:ext cx="6931025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38 dm=3.8 m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7.6÷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5×3.8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=0.4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答：可以铺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0.4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米厚。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标题 1"/>
          <p:cNvSpPr>
            <a:spLocks noGrp="1" noChangeArrowheads="1"/>
          </p:cNvSpPr>
          <p:nvPr/>
        </p:nvSpPr>
        <p:spPr bwMode="auto">
          <a:xfrm>
            <a:off x="650875" y="592138"/>
            <a:ext cx="3097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d3a9ad2-6c35-445e-b5bc-579ac242ae9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找规律-PPT</Template>
  <TotalTime>0</TotalTime>
  <Words>1217</Words>
  <Application>WPS 演示</Application>
  <PresentationFormat>自定义</PresentationFormat>
  <Paragraphs>133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楷体</vt:lpstr>
      <vt:lpstr>Times New Roman</vt:lpstr>
      <vt:lpstr>Calibri</vt:lpstr>
      <vt:lpstr>微软雅黑</vt:lpstr>
      <vt:lpstr>楷体_GB2312</vt:lpstr>
      <vt:lpstr>楷体_GB2312</vt:lpstr>
      <vt:lpstr>Arial</vt:lpstr>
      <vt:lpstr>Arial Unicode MS</vt:lpstr>
      <vt:lpstr>新宋体</vt:lpstr>
      <vt:lpstr>第一PPT模板网-WWW.1PPT.COM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《体积单位间的进率》长方体和正方体PPT免费下载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2009-03-12T05:38:00Z</dcterms:created>
  <dcterms:modified xsi:type="dcterms:W3CDTF">2023-02-10T04:59:06Z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35639988D68A4A65A58BA6D6A42CC3D4</vt:lpwstr>
  </property>
</Properties>
</file>