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20"/>
  </p:handoutMasterIdLst>
  <p:sldIdLst>
    <p:sldId id="570" r:id="rId4"/>
    <p:sldId id="681" r:id="rId6"/>
    <p:sldId id="682" r:id="rId7"/>
    <p:sldId id="684" r:id="rId8"/>
    <p:sldId id="683" r:id="rId9"/>
    <p:sldId id="686" r:id="rId10"/>
    <p:sldId id="685" r:id="rId11"/>
    <p:sldId id="687" r:id="rId12"/>
    <p:sldId id="688" r:id="rId13"/>
    <p:sldId id="689" r:id="rId14"/>
    <p:sldId id="690" r:id="rId15"/>
    <p:sldId id="692" r:id="rId16"/>
    <p:sldId id="693" r:id="rId17"/>
    <p:sldId id="694" r:id="rId18"/>
    <p:sldId id="695" r:id="rId19"/>
  </p:sldIdLst>
  <p:sldSz cx="12190095" cy="7021195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1pPr>
    <a:lvl2pPr marL="554355" indent="-971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2pPr>
    <a:lvl3pPr marL="1109980" indent="-1955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3pPr>
    <a:lvl4pPr marL="1665605" indent="-2940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4pPr>
    <a:lvl5pPr marL="2221230" indent="-3924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9CDCF8"/>
    <a:srgbClr val="CC6600"/>
    <a:srgbClr val="FF6600"/>
    <a:srgbClr val="FF9900"/>
    <a:srgbClr val="3366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678" y="-84"/>
      </p:cViewPr>
      <p:guideLst>
        <p:guide orient="horz" pos="22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>
              <a:defRPr/>
            </a:pPr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CBE6595D-45F0-411D-BE77-4A606A980C9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2E373C-44BA-481A-A192-6C5953172C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/>
            </a:lvl1pPr>
          </a:lstStyle>
          <a:p>
            <a:fld id="{865A74E0-B76B-406A-9B80-47E756EA8828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5435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0998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65605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21230" algn="l" defTabSz="1109980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77749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3311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888740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44365" algn="l" defTabSz="111125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24577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文本占位符 24578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6B16BC22-4656-4BCD-B2BA-BC961AC97BFC}" type="slidenum">
              <a:rPr lang="en-US" altLang="zh-CN" sz="1200"/>
            </a:fld>
            <a:endParaRPr lang="en-US" altLang="zh-CN" sz="120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922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4385241B-9DCB-442E-AB18-380C26C1F4B4}" type="slidenum">
              <a:rPr lang="en-US" altLang="zh-CN" sz="1200"/>
            </a:fld>
            <a:endParaRPr lang="en-US" altLang="zh-CN" sz="120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126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08DE54E8-580A-4BB6-AC86-691170757E51}" type="slidenum">
              <a:rPr lang="en-US" altLang="zh-CN" sz="1200"/>
            </a:fld>
            <a:endParaRPr lang="en-US" altLang="zh-CN" sz="12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331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EE395E20-2EB3-45A2-A69A-47E5E3C9BC77}" type="slidenum">
              <a:rPr lang="en-US" altLang="zh-CN" sz="1200"/>
            </a:fld>
            <a:endParaRPr lang="en-US" altLang="zh-CN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741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0F633FB0-BDEE-4B0D-9CB1-ED2C6D9DF5F6}" type="slidenum">
              <a:rPr lang="en-US" altLang="zh-CN" sz="1200"/>
            </a:fld>
            <a:endParaRPr lang="en-US" altLang="zh-CN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946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4761749A-FB14-45EC-86E8-25632EE31CE4}" type="slidenum">
              <a:rPr lang="en-US" altLang="zh-CN" sz="1200"/>
            </a:fld>
            <a:endParaRPr lang="en-US" altLang="zh-CN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0850" y="684213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/>
              <a:t>Hiashyxdaisu  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1ECCF-6479-4C7F-AB32-B5315B67F0C3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9064D-DABA-428C-B312-BA434499C267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3F9B3-E722-42CE-8D9E-8B7A70A5FA0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6B15F-EF81-4425-9C70-2BF4BFA98838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C2A0B-1432-40DF-8189-FE027E513BA1}" type="slidenum">
              <a:rPr altLang="zh-CN"/>
            </a:fld>
            <a:endParaRPr lang="zh-CN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81222"/>
            <a:ext cx="10361851" cy="1505074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3" y="3978858"/>
            <a:ext cx="8533289" cy="1794387"/>
          </a:xfrm>
        </p:spPr>
        <p:txBody>
          <a:bodyPr/>
          <a:lstStyle>
            <a:lvl1pPr marL="0" indent="0" algn="ctr">
              <a:buNone/>
              <a:defRPr/>
            </a:lvl1pPr>
            <a:lvl2pPr marL="555625" indent="0" algn="ctr">
              <a:buNone/>
              <a:defRPr/>
            </a:lvl2pPr>
            <a:lvl3pPr marL="1111250" indent="0" algn="ctr">
              <a:buNone/>
              <a:defRPr/>
            </a:lvl3pPr>
            <a:lvl4pPr marL="1666875" indent="0" algn="ctr">
              <a:buNone/>
              <a:defRPr/>
            </a:lvl4pPr>
            <a:lvl5pPr marL="2221865" indent="0" algn="ctr">
              <a:buNone/>
              <a:defRPr/>
            </a:lvl5pPr>
            <a:lvl6pPr marL="2777490" indent="0" algn="ctr">
              <a:buNone/>
              <a:defRPr/>
            </a:lvl6pPr>
            <a:lvl7pPr marL="3333115" indent="0" algn="ctr">
              <a:buNone/>
              <a:defRPr/>
            </a:lvl7pPr>
            <a:lvl8pPr marL="3888740" indent="0" algn="ctr">
              <a:buNone/>
              <a:defRPr/>
            </a:lvl8pPr>
            <a:lvl9pPr marL="44443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89E5D-28A6-4243-AE96-D6490AF82CF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0850CB-65DC-4A92-90BA-1879ED291F75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DF83E8-0BD6-4CE7-B54F-C7CDDA9203E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61B19-E4CC-414B-B5D3-710248BA2424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D8A34-F3C8-4AC7-8872-618215E008A5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DB9A11-CEF7-45F2-853C-291E92BEB013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002E5-1AD4-47C7-B094-056A9C188CFB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27E47-FFD8-474C-B8D2-64BE98C81F9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BB8ED-306C-428E-B62C-B885E4033B51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357CF-DC0E-424D-A920-95479AAA2F16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3683B-270F-4EA5-AEC6-3BC80D21EA4E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5670" y="624135"/>
            <a:ext cx="2590463" cy="561721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281" y="624135"/>
            <a:ext cx="7568215" cy="561721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3FDCEC-60AB-4891-9285-E8B0E6263A7A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1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400"/>
            </a:lvl1pPr>
            <a:lvl2pPr marL="555625" indent="0">
              <a:buNone/>
              <a:defRPr sz="2200"/>
            </a:lvl2pPr>
            <a:lvl3pPr marL="1111250" indent="0">
              <a:buNone/>
              <a:defRPr sz="1900"/>
            </a:lvl3pPr>
            <a:lvl4pPr marL="1666875" indent="0">
              <a:buNone/>
              <a:defRPr sz="1700"/>
            </a:lvl4pPr>
            <a:lvl5pPr marL="2221865" indent="0">
              <a:buNone/>
              <a:defRPr sz="1700"/>
            </a:lvl5pPr>
            <a:lvl6pPr marL="2777490" indent="0">
              <a:buNone/>
              <a:defRPr sz="1700"/>
            </a:lvl6pPr>
            <a:lvl7pPr marL="3333115" indent="0">
              <a:buNone/>
              <a:defRPr sz="1700"/>
            </a:lvl7pPr>
            <a:lvl8pPr marL="3888740" indent="0">
              <a:buNone/>
              <a:defRPr sz="1700"/>
            </a:lvl8pPr>
            <a:lvl9pPr marL="4444365" indent="0">
              <a:buNone/>
              <a:defRPr sz="1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7A14E-4088-4F8D-895E-29CEB06FD318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281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2028438"/>
            <a:ext cx="5079339" cy="4212908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C61E9-DCE0-498B-AFEB-121B43288E9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81185"/>
            <a:ext cx="10971372" cy="11702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0"/>
            <a:ext cx="5386216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4" y="1571715"/>
            <a:ext cx="5388332" cy="65501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55625" indent="0">
              <a:buNone/>
              <a:defRPr sz="2400" b="1"/>
            </a:lvl2pPr>
            <a:lvl3pPr marL="1111250" indent="0">
              <a:buNone/>
              <a:defRPr sz="2200" b="1"/>
            </a:lvl3pPr>
            <a:lvl4pPr marL="1666875" indent="0">
              <a:buNone/>
              <a:defRPr sz="1900" b="1"/>
            </a:lvl4pPr>
            <a:lvl5pPr marL="2221865" indent="0">
              <a:buNone/>
              <a:defRPr sz="1900" b="1"/>
            </a:lvl5pPr>
            <a:lvl6pPr marL="2777490" indent="0">
              <a:buNone/>
              <a:defRPr sz="1900" b="1"/>
            </a:lvl6pPr>
            <a:lvl7pPr marL="3333115" indent="0">
              <a:buNone/>
              <a:defRPr sz="1900" b="1"/>
            </a:lvl7pPr>
            <a:lvl8pPr marL="3888740" indent="0">
              <a:buNone/>
              <a:defRPr sz="1900" b="1"/>
            </a:lvl8pPr>
            <a:lvl9pPr marL="4444365" indent="0">
              <a:buNone/>
              <a:defRPr sz="19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4" y="2226730"/>
            <a:ext cx="5388332" cy="4045498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D6199-B763-4A35-8618-E74B2E41CC6A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F809A-8C81-4813-AFAE-702B9A6C5B32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9C0A0-BC38-47B3-82B7-24E147981E9E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9560"/>
            <a:ext cx="4010562" cy="118975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4" y="279563"/>
            <a:ext cx="6814779" cy="5992667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69319"/>
            <a:ext cx="4010562" cy="4802911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A8934C-0371-4F2B-9EF9-F363A96B3B66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6"/>
            <a:ext cx="7314248" cy="4212908"/>
          </a:xfrm>
        </p:spPr>
        <p:txBody>
          <a:bodyPr/>
          <a:lstStyle>
            <a:lvl1pPr marL="0" indent="0">
              <a:buNone/>
              <a:defRPr sz="3900"/>
            </a:lvl1pPr>
            <a:lvl2pPr marL="555625" indent="0">
              <a:buNone/>
              <a:defRPr sz="3400"/>
            </a:lvl2pPr>
            <a:lvl3pPr marL="1111250" indent="0">
              <a:buNone/>
              <a:defRPr sz="2900"/>
            </a:lvl3pPr>
            <a:lvl4pPr marL="1666875" indent="0">
              <a:buNone/>
              <a:defRPr sz="2400"/>
            </a:lvl4pPr>
            <a:lvl5pPr marL="2221865" indent="0">
              <a:buNone/>
              <a:defRPr sz="2400"/>
            </a:lvl5pPr>
            <a:lvl6pPr marL="2777490" indent="0">
              <a:buNone/>
              <a:defRPr sz="2400"/>
            </a:lvl6pPr>
            <a:lvl7pPr marL="3333115" indent="0">
              <a:buNone/>
              <a:defRPr sz="2400"/>
            </a:lvl7pPr>
            <a:lvl8pPr marL="3888740" indent="0">
              <a:buNone/>
              <a:defRPr sz="2400"/>
            </a:lvl8pPr>
            <a:lvl9pPr marL="4444365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0"/>
            <a:ext cx="7314248" cy="824053"/>
          </a:xfrm>
        </p:spPr>
        <p:txBody>
          <a:bodyPr/>
          <a:lstStyle>
            <a:lvl1pPr marL="0" indent="0">
              <a:buNone/>
              <a:defRPr sz="1700"/>
            </a:lvl1pPr>
            <a:lvl2pPr marL="555625" indent="0">
              <a:buNone/>
              <a:defRPr sz="1500"/>
            </a:lvl2pPr>
            <a:lvl3pPr marL="1111250" indent="0">
              <a:buNone/>
              <a:defRPr sz="1200"/>
            </a:lvl3pPr>
            <a:lvl4pPr marL="1666875" indent="0">
              <a:buNone/>
              <a:defRPr sz="1100"/>
            </a:lvl4pPr>
            <a:lvl5pPr marL="2221865" indent="0">
              <a:buNone/>
              <a:defRPr sz="1100"/>
            </a:lvl5pPr>
            <a:lvl6pPr marL="2777490" indent="0">
              <a:buNone/>
              <a:defRPr sz="1100"/>
            </a:lvl6pPr>
            <a:lvl7pPr marL="3333115" indent="0">
              <a:buNone/>
              <a:defRPr sz="1100"/>
            </a:lvl7pPr>
            <a:lvl8pPr marL="3888740" indent="0">
              <a:buNone/>
              <a:defRPr sz="1100"/>
            </a:lvl8pPr>
            <a:lvl9pPr marL="4444365" indent="0">
              <a:buNone/>
              <a:defRPr sz="11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979A-9974-4A28-954E-2D62539E03CC}" type="slidenum">
              <a:rPr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800BFF34-8357-418C-80D2-433B3DAFB047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23888"/>
            <a:ext cx="1036161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914400" y="2028825"/>
            <a:ext cx="10361613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09" tIns="55554" rIns="111109" bIns="55554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7625"/>
            <a:ext cx="3859213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6397625"/>
            <a:ext cx="2540000" cy="46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11109" tIns="55554" rIns="111109" bIns="55554" numCol="1" anchor="t" anchorCtr="0" compatLnSpc="1"/>
          <a:lstStyle>
            <a:lvl1pPr algn="r">
              <a:defRPr sz="17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EE43D908-CFB2-4F3F-A43A-45DB16E31050}" type="slidenum">
              <a:rPr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55562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111250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66687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221865" algn="ctr" rtl="0" eaLnBrk="0" fontAlgn="base" hangingPunct="0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15925" indent="-415925" algn="l" rtl="0" eaLnBrk="0" fontAlgn="base" hangingPunct="0">
        <a:spcBef>
          <a:spcPct val="20000"/>
        </a:spcBef>
        <a:spcAft>
          <a:spcPct val="0"/>
        </a:spcAft>
        <a:defRPr sz="39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46075" algn="l" rtl="0" eaLnBrk="0" fontAlgn="base" hangingPunct="0">
        <a:spcBef>
          <a:spcPct val="2000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</a:defRPr>
      </a:lvl2pPr>
      <a:lvl3pPr marL="1437005" indent="-276225" algn="l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</a:defRPr>
      </a:lvl3pPr>
      <a:lvl4pPr marL="194627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4pPr>
      <a:lvl5pPr marL="2498725" indent="-27622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5pPr>
      <a:lvl6pPr marL="305562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6pPr>
      <a:lvl7pPr marL="3611245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7pPr>
      <a:lvl8pPr marL="416687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8pPr>
      <a:lvl9pPr marL="4721860" indent="-277495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562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1125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6687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8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49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3311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740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44365" algn="l" defTabSz="111125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31"/>
          <p:cNvGrpSpPr/>
          <p:nvPr/>
        </p:nvGrpSpPr>
        <p:grpSpPr bwMode="auto">
          <a:xfrm>
            <a:off x="244475" y="333375"/>
            <a:ext cx="5618163" cy="863600"/>
            <a:chOff x="3418863" y="1489702"/>
            <a:chExt cx="3987225" cy="884601"/>
          </a:xfrm>
        </p:grpSpPr>
        <p:sp>
          <p:nvSpPr>
            <p:cNvPr id="20" name="矩形 19"/>
            <p:cNvSpPr/>
            <p:nvPr/>
          </p:nvSpPr>
          <p:spPr>
            <a:xfrm>
              <a:off x="4559340" y="1570498"/>
              <a:ext cx="2846748" cy="723410"/>
            </a:xfrm>
            <a:prstGeom prst="rect">
              <a:avLst/>
            </a:prstGeom>
          </p:spPr>
          <p:txBody>
            <a:bodyPr lIns="92213" tIns="46106" rIns="92213" bIns="46106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zh-CN" sz="40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</a:rPr>
                <a:t>长方体和正方体</a:t>
              </a:r>
              <a:endParaRPr lang="zh-CN" altLang="zh-CN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</a:endParaRPr>
            </a:p>
          </p:txBody>
        </p:sp>
        <p:grpSp>
          <p:nvGrpSpPr>
            <p:cNvPr id="6147" name="组合 22"/>
            <p:cNvGrpSpPr/>
            <p:nvPr/>
          </p:nvGrpSpPr>
          <p:grpSpPr bwMode="auto">
            <a:xfrm>
              <a:off x="3418863" y="1489702"/>
              <a:ext cx="936266" cy="884601"/>
              <a:chOff x="1306635" y="1436608"/>
              <a:chExt cx="608154" cy="648000"/>
            </a:xfrm>
          </p:grpSpPr>
          <p:pic>
            <p:nvPicPr>
              <p:cNvPr id="6148" name="图片 23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06635" y="1436608"/>
                <a:ext cx="608154" cy="648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49" name="文本框 10"/>
              <p:cNvSpPr txBox="1">
                <a:spLocks noChangeArrowheads="1"/>
              </p:cNvSpPr>
              <p:nvPr/>
            </p:nvSpPr>
            <p:spPr bwMode="auto">
              <a:xfrm>
                <a:off x="1488126" y="1473535"/>
                <a:ext cx="285410" cy="528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000" b="1">
                    <a:solidFill>
                      <a:srgbClr val="0050AA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4000" b="1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150" name="矩形 2"/>
          <p:cNvSpPr>
            <a:spLocks noChangeArrowheads="1"/>
          </p:cNvSpPr>
          <p:nvPr/>
        </p:nvSpPr>
        <p:spPr bwMode="auto">
          <a:xfrm>
            <a:off x="-25391" y="1786631"/>
            <a:ext cx="122158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6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6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积和容积单</a:t>
            </a:r>
            <a:r>
              <a:rPr lang="zh-CN" altLang="en-US" sz="6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endParaRPr lang="zh-CN" altLang="en-US" sz="6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51" name="直接连接符 14"/>
          <p:cNvCxnSpPr>
            <a:cxnSpLocks noChangeShapeType="1"/>
          </p:cNvCxnSpPr>
          <p:nvPr/>
        </p:nvCxnSpPr>
        <p:spPr bwMode="auto">
          <a:xfrm>
            <a:off x="1774726" y="3006700"/>
            <a:ext cx="9220200" cy="0"/>
          </a:xfrm>
          <a:prstGeom prst="line">
            <a:avLst/>
          </a:prstGeom>
          <a:noFill/>
          <a:ln w="28575">
            <a:solidFill>
              <a:srgbClr val="004E9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副标题 6"/>
          <p:cNvSpPr txBox="1">
            <a:spLocks noChangeArrowheads="1"/>
          </p:cNvSpPr>
          <p:nvPr/>
        </p:nvSpPr>
        <p:spPr bwMode="auto">
          <a:xfrm>
            <a:off x="4135" y="3150716"/>
            <a:ext cx="12186277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</a:rPr>
              <a:t>人教版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·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sym typeface="+mn-ea"/>
              </a:rPr>
              <a:t>五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</a:rPr>
              <a:t>年级下册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9175" y="1346200"/>
            <a:ext cx="10104438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78125" y="5232400"/>
            <a:ext cx="7181850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22×10×1.8=396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答：这个蓄水池最多可蓄水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396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立方米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80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P40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0950" y="1733550"/>
            <a:ext cx="9437688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54438" y="3660775"/>
            <a:ext cx="4681537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3×2.5×2=15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答：它的容积是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立方米。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7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628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P41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06" b="2528"/>
          <a:stretch>
            <a:fillRect/>
          </a:stretch>
        </p:blipFill>
        <p:spPr bwMode="auto">
          <a:xfrm>
            <a:off x="1752600" y="1620838"/>
            <a:ext cx="9050338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73375" y="3335338"/>
            <a:ext cx="693102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1.5×1.5×1.5×2=6.75(dm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1.5×1.5×(6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×2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-2)=22.5(dm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1.5×1.5×1.5×3=10.125(dm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1.5×1.5×(3×6-4)=31.5(dm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676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955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P41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4163" y="1630363"/>
            <a:ext cx="9001125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6913" y="4652963"/>
            <a:ext cx="5881687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18.6×2.1=39.06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答：它的容积是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39.06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立方米。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724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924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P41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592" b="7288"/>
          <a:stretch>
            <a:fillRect/>
          </a:stretch>
        </p:blipFill>
        <p:spPr bwMode="auto">
          <a:xfrm>
            <a:off x="2057400" y="1790700"/>
            <a:ext cx="87249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19450" y="3659188"/>
            <a:ext cx="69310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万立方米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=80000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立方米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80000÷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50×2.5×1.2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533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（个）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答：它们相当于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533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个水池的储水量。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2" name="Text Box 10"/>
          <p:cNvSpPr txBox="1">
            <a:spLocks noChangeArrowheads="1"/>
          </p:cNvSpPr>
          <p:nvPr/>
        </p:nvSpPr>
        <p:spPr bwMode="auto">
          <a:xfrm>
            <a:off x="8574088" y="760413"/>
            <a:ext cx="2855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P41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128"/>
          <a:stretch>
            <a:fillRect/>
          </a:stretch>
        </p:blipFill>
        <p:spPr bwMode="auto">
          <a:xfrm>
            <a:off x="1520825" y="1557338"/>
            <a:ext cx="877570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41575" y="4114800"/>
            <a:ext cx="81343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 mL=24 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 mL=12 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24-12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÷3=4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   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12-4=8(cm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9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三、扩展提升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820" name="Text Box 10"/>
          <p:cNvSpPr txBox="1">
            <a:spLocks noChangeArrowheads="1"/>
          </p:cNvSpPr>
          <p:nvPr/>
        </p:nvSpPr>
        <p:spPr bwMode="auto">
          <a:xfrm>
            <a:off x="8837613" y="701675"/>
            <a:ext cx="2808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P41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27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522538" y="1630363"/>
            <a:ext cx="681355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50" tIns="47918" rIns="92150" bIns="47918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_GB2312"/>
                <a:cs typeface="楷体_GB2312"/>
              </a:rPr>
              <a:t>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箱子、油桶、仓库等所能容纳物体的体积，通常叫做它们的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容积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baseline="300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2536825" y="2916238"/>
            <a:ext cx="7097713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50" tIns="47918" rIns="92150" bIns="47918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计量容积，一般就用体积单位。计量液体的体积，如水、油等，常用容积单位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毫升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，也可以写成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mL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4433888" y="4730750"/>
            <a:ext cx="2657475" cy="708025"/>
          </a:xfrm>
          <a:prstGeom prst="rect">
            <a:avLst/>
          </a:prstGeom>
          <a:solidFill>
            <a:srgbClr val="FFD1FF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1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Rectangle 12"/>
          <p:cNvSpPr/>
          <p:nvPr/>
        </p:nvSpPr>
        <p:spPr>
          <a:xfrm>
            <a:off x="4657725" y="4695825"/>
            <a:ext cx="2949575" cy="757238"/>
          </a:xfrm>
          <a:prstGeom prst="rect">
            <a:avLst/>
          </a:prstGeom>
          <a:noFill/>
          <a:ln w="19050">
            <a:noFill/>
          </a:ln>
        </p:spPr>
        <p:txBody>
          <a:bodyPr lIns="92150" tIns="47918" rIns="92150" bIns="47918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65" b="1" dirty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en-US" altLang="zh-CN" sz="286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altLang="en-US" sz="2865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65" b="1" dirty="0">
                <a:solidFill>
                  <a:srgbClr val="FF0000"/>
                </a:solidFill>
                <a:ea typeface="宋体" panose="02010600030101010101" pitchFamily="2" charset="-122"/>
              </a:rPr>
              <a:t>1000</a:t>
            </a:r>
            <a:r>
              <a:rPr lang="en-US" altLang="zh-CN" sz="286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mL</a:t>
            </a:r>
            <a:endParaRPr lang="en-US" altLang="zh-CN" sz="2865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 dirty="0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一、复习巩固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bldLvl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4"/>
          <p:cNvSpPr/>
          <p:nvPr/>
        </p:nvSpPr>
        <p:spPr>
          <a:xfrm>
            <a:off x="5284788" y="2563813"/>
            <a:ext cx="2211387" cy="803275"/>
          </a:xfrm>
          <a:prstGeom prst="rect">
            <a:avLst/>
          </a:prstGeom>
          <a:noFill/>
          <a:ln w="19050">
            <a:noFill/>
          </a:ln>
        </p:spPr>
        <p:txBody>
          <a:bodyPr lIns="92150" tIns="47918" rIns="92150" bIns="47918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070" b="1" dirty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en-US" altLang="zh-CN" sz="307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altLang="en-US" sz="3070" b="1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 sz="3070" b="1" dirty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en-US" altLang="zh-CN" sz="307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dm</a:t>
            </a:r>
            <a:r>
              <a:rPr lang="en-US" altLang="zh-CN" sz="3070" b="1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endParaRPr lang="en-US" altLang="zh-CN" sz="3070" b="1" baseline="30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2112963" y="4375150"/>
            <a:ext cx="8110537" cy="1419225"/>
          </a:xfrm>
          <a:prstGeom prst="rect">
            <a:avLst/>
          </a:prstGeom>
          <a:noFill/>
          <a:ln w="19050">
            <a:noFill/>
          </a:ln>
        </p:spPr>
        <p:txBody>
          <a:bodyPr lIns="92150" tIns="47918" rIns="92150" bIns="47918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65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65" b="1" dirty="0">
                <a:latin typeface="宋体" panose="02010600030101010101" pitchFamily="2" charset="-122"/>
                <a:ea typeface="宋体" panose="02010600030101010101" pitchFamily="2" charset="-122"/>
              </a:rPr>
              <a:t>长方体或正方体容器容积的计算方法，跟体积的计算方法相同。但要从容器里面量长、宽、高。</a:t>
            </a:r>
            <a:endParaRPr lang="zh-CN" altLang="en-US" sz="28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3" name="Picture 19" descr="女天使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0750" y="1263650"/>
            <a:ext cx="1560513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3" name="AutoShape 27"/>
          <p:cNvSpPr/>
          <p:nvPr/>
        </p:nvSpPr>
        <p:spPr>
          <a:xfrm>
            <a:off x="4168775" y="1338263"/>
            <a:ext cx="2816225" cy="955675"/>
          </a:xfrm>
          <a:prstGeom prst="wedgeRoundRectCallout">
            <a:avLst>
              <a:gd name="adj1" fmla="val -66917"/>
              <a:gd name="adj2" fmla="val -11458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55" b="1" dirty="0">
                <a:latin typeface="Calibri" panose="020F0502020204030204" pitchFamily="34" charset="0"/>
                <a:ea typeface="宋体" panose="02010600030101010101" pitchFamily="2" charset="-122"/>
              </a:rPr>
              <a:t>容积单位和体积单位有这样的关系。</a:t>
            </a:r>
            <a:endParaRPr lang="zh-CN" altLang="zh-CN" sz="2455" b="1" dirty="0">
              <a:ea typeface="宋体" panose="02010600030101010101" pitchFamily="2" charset="-122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4979988" y="3225800"/>
            <a:ext cx="2359025" cy="803275"/>
          </a:xfrm>
          <a:prstGeom prst="rect">
            <a:avLst/>
          </a:prstGeom>
          <a:noFill/>
          <a:ln w="19050">
            <a:noFill/>
          </a:ln>
        </p:spPr>
        <p:txBody>
          <a:bodyPr lIns="92150" tIns="47918" rIns="92150" bIns="47918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070" b="1" dirty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en-US" altLang="zh-CN" sz="307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mL</a:t>
            </a:r>
            <a:r>
              <a:rPr lang="zh-CN" altLang="en-US" sz="3070" b="1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 sz="3070" b="1" dirty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en-US" altLang="zh-CN" sz="307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en-US" altLang="zh-CN" sz="3070" b="1" baseline="30000" dirty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endParaRPr lang="en-US" altLang="zh-CN" sz="3070" b="1" baseline="30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246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一、复习巩固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3" descr="D:\我的文档-桌面-收藏夹\桌面\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81813" y="3146425"/>
            <a:ext cx="13335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2" descr="D:\我的文档-桌面-收藏夹\桌面\1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79788" y="3040063"/>
            <a:ext cx="13335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5" descr="D:\我的文档-桌面-收藏夹\桌面\梨子 拷贝.pn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5638" y="2708275"/>
            <a:ext cx="16097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右箭头 20"/>
          <p:cNvSpPr>
            <a:spLocks noChangeArrowheads="1"/>
          </p:cNvSpPr>
          <p:nvPr/>
        </p:nvSpPr>
        <p:spPr bwMode="auto">
          <a:xfrm>
            <a:off x="5510213" y="2786063"/>
            <a:ext cx="585787" cy="360362"/>
          </a:xfrm>
          <a:prstGeom prst="rightArrow">
            <a:avLst>
              <a:gd name="adj1" fmla="val 50000"/>
              <a:gd name="adj2" fmla="val 50114"/>
            </a:avLst>
          </a:prstGeom>
          <a:solidFill>
            <a:srgbClr val="C00000"/>
          </a:solidFill>
          <a:ln w="25400">
            <a:solidFill>
              <a:srgbClr val="385D8A"/>
            </a:solidFill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7351" name="TextBox 22"/>
          <p:cNvSpPr txBox="1">
            <a:spLocks noChangeArrowheads="1"/>
          </p:cNvSpPr>
          <p:nvPr/>
        </p:nvSpPr>
        <p:spPr bwMode="auto">
          <a:xfrm>
            <a:off x="1784350" y="5240338"/>
            <a:ext cx="3944938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水的体积是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mL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52" name="TextBox 24"/>
          <p:cNvSpPr txBox="1">
            <a:spLocks noChangeArrowheads="1"/>
          </p:cNvSpPr>
          <p:nvPr/>
        </p:nvSpPr>
        <p:spPr bwMode="auto">
          <a:xfrm>
            <a:off x="3932238" y="5240338"/>
            <a:ext cx="877887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53" name="TextBox 25"/>
          <p:cNvSpPr txBox="1">
            <a:spLocks noChangeArrowheads="1"/>
          </p:cNvSpPr>
          <p:nvPr/>
        </p:nvSpPr>
        <p:spPr bwMode="auto">
          <a:xfrm>
            <a:off x="7831138" y="5240338"/>
            <a:ext cx="877887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450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58" name="AutoShape 27"/>
          <p:cNvSpPr>
            <a:spLocks noChangeArrowheads="1"/>
          </p:cNvSpPr>
          <p:nvPr/>
        </p:nvSpPr>
        <p:spPr bwMode="auto">
          <a:xfrm flipH="1">
            <a:off x="7132638" y="1970088"/>
            <a:ext cx="2273300" cy="635000"/>
          </a:xfrm>
          <a:prstGeom prst="wedgeRoundRectCallout">
            <a:avLst>
              <a:gd name="adj1" fmla="val -58014"/>
              <a:gd name="adj2" fmla="val -9565"/>
              <a:gd name="adj3" fmla="val 16667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楷体" panose="02010609060101010101" pitchFamily="49" charset="-122"/>
              </a:rPr>
              <a:t>可以用排水法。</a:t>
            </a:r>
            <a:endParaRPr lang="zh-CN" altLang="en-US" sz="2400">
              <a:latin typeface="楷体" panose="02010609060101010101" pitchFamily="49" charset="-122"/>
            </a:endParaRPr>
          </a:p>
        </p:txBody>
      </p:sp>
      <p:sp>
        <p:nvSpPr>
          <p:cNvPr id="57359" name="TextBox 18"/>
          <p:cNvSpPr txBox="1">
            <a:spLocks noChangeArrowheads="1"/>
          </p:cNvSpPr>
          <p:nvPr/>
        </p:nvSpPr>
        <p:spPr bwMode="auto">
          <a:xfrm>
            <a:off x="5875338" y="5316538"/>
            <a:ext cx="3862387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水的体积是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mL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60" name="AutoShape 27"/>
          <p:cNvSpPr>
            <a:spLocks noChangeArrowheads="1"/>
          </p:cNvSpPr>
          <p:nvPr/>
        </p:nvSpPr>
        <p:spPr bwMode="auto">
          <a:xfrm>
            <a:off x="2386013" y="1571625"/>
            <a:ext cx="2743200" cy="793750"/>
          </a:xfrm>
          <a:prstGeom prst="wedgeRoundRectCallout">
            <a:avLst>
              <a:gd name="adj1" fmla="val -58037"/>
              <a:gd name="adj2" fmla="val 3851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anchor="ctr"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</a:rPr>
              <a:t>不能改变形状</a:t>
            </a:r>
            <a:endParaRPr lang="en-US" altLang="zh-CN" sz="2400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</a:rPr>
              <a:t>的梨怎么办呢？</a:t>
            </a:r>
            <a:endParaRPr lang="en-US" altLang="zh-CN" sz="240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57362" name="椭圆 36"/>
          <p:cNvSpPr>
            <a:spLocks noChangeArrowheads="1"/>
          </p:cNvSpPr>
          <p:nvPr/>
        </p:nvSpPr>
        <p:spPr bwMode="auto">
          <a:xfrm>
            <a:off x="3462338" y="4356100"/>
            <a:ext cx="1169987" cy="47625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385D8A"/>
            </a:solidFill>
            <a:round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7363" name="椭圆 35"/>
          <p:cNvSpPr>
            <a:spLocks noChangeArrowheads="1"/>
          </p:cNvSpPr>
          <p:nvPr/>
        </p:nvSpPr>
        <p:spPr bwMode="auto">
          <a:xfrm>
            <a:off x="7046913" y="3629025"/>
            <a:ext cx="1169987" cy="46038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385D8A"/>
            </a:solidFill>
            <a:round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7364" name="Picture 5" descr="D:\我的文档-桌面-收藏夹\桌面\梨子 拷贝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6263" y="2886075"/>
            <a:ext cx="16097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20" descr="男天使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4225" y="1471613"/>
            <a:ext cx="152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15" descr="男天使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737725" y="1682750"/>
            <a:ext cx="142081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4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一、复习巩固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808 -0.070655 C 0.030238 -0.087315 0.034928 -0.100515 0.039788 -0.115095 C 0.043088 -0.125275 0.038228 -0.117645 0.042918 -0.127365 C 0.050728 -0.144025 0.040488 -0.115785 0.048988 -0.140095 C 0.057148 -0.163015 0.046218 -0.131995 0.052118 -0.153055 C 0.058538 -0.175515 0.066878 -0.195655 0.074688 -0.216025 C 0.080238 -0.231065 0.086838 -0.246115 0.096218 -0.251665 C 0.098648 -0.257225 0.100728 -0.259775 0.104198 -0.262315 C 0.113918 -0.261395 0.125558 -0.269495 0.128858 -0.249585 C 0.127638 -0.199585 0.130238 -0.225515 0.126768 -0.205375 C 0.125558 -0.199125 0.123648 -0.186395 0.123648 -0.186155 C 0.123468 -0.162775 0.123468 -0.138705 0.122948 -0.115095 C 0.122778 -0.108385 0.120698 -0.097965 0.119648 -0.091715 C 0.119128 -0.087315 0.117568 -0.078985 0.117568 -0.078755 C 0.116878 -0.061855 0.117738 -0.055835 0.113578 -0.043335 C 0.113918 -0.034535 0.114618 -0.017875 0.114618 -0.017645 " pathEditMode="relative" rAng="0" ptsTypes="fffffffffffffffA">
                                      <p:cBhvr>
                                        <p:cTn id="47" dur="10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52 0.011576 L -0.000886 -0.062669 " pathEditMode="relative" rAng="0" ptsTypes="">
                                      <p:cBhvr>
                                        <p:cTn id="50" dur="2000" fill="hold"/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 bldLvl="0" animBg="1"/>
      <p:bldP spid="57351" grpId="0"/>
      <p:bldP spid="57352" grpId="0"/>
      <p:bldP spid="57353" grpId="0"/>
      <p:bldP spid="57359" grpId="0"/>
      <p:bldP spid="57360" grpId="0" bldLvl="0" animBg="1"/>
      <p:bldP spid="57362" grpId="0" bldLvl="0" animBg="1"/>
      <p:bldP spid="57363" grpId="0" bldLvl="0" animBg="1"/>
      <p:bldP spid="57363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/>
          <p:nvPr/>
        </p:nvSpPr>
        <p:spPr>
          <a:xfrm>
            <a:off x="2225675" y="1671638"/>
            <a:ext cx="7153275" cy="973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65" b="1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用排水法求不规则物体的体积需要记录哪些数据？</a:t>
            </a:r>
            <a:endParaRPr lang="zh-CN" altLang="en-US" sz="2865" b="1" dirty="0">
              <a:solidFill>
                <a:srgbClr val="00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2409825" y="3130550"/>
            <a:ext cx="6783388" cy="53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65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答：原有水的体积和加入物体后的总体积。</a:t>
            </a:r>
            <a:endParaRPr lang="zh-CN" altLang="en-US" sz="2865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一、复习巩固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2225675" y="4141788"/>
            <a:ext cx="7151688" cy="973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65" b="1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一般情况下，不规则物体的体积等于水面上升部分水的体积。</a:t>
            </a:r>
            <a:endParaRPr lang="zh-CN" altLang="en-US" sz="2865" b="1" dirty="0">
              <a:solidFill>
                <a:srgbClr val="00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ldLvl="0"/>
      <p:bldP spid="15366" grpId="1" bldLvl="0"/>
      <p:bldP spid="15366" grpId="2" bldLvl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1798638" y="1446213"/>
            <a:ext cx="10094912" cy="387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0.48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立方米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     ）升＝（           ）毫升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320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毫升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         ）立方分米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1200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毫升＝（       ）厘米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³=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      ）升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0.8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立方分米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         ）毫升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4756150" y="1625600"/>
            <a:ext cx="87788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480</a:t>
            </a:r>
            <a:endParaRPr lang="en-US" altLang="zh-CN" sz="3200" b="1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7672388" y="1625600"/>
            <a:ext cx="1573212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480000</a:t>
            </a:r>
            <a:endParaRPr lang="en-US" altLang="zh-CN" sz="3200" b="1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4473575" y="2378075"/>
            <a:ext cx="993775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0.32</a:t>
            </a:r>
            <a:endParaRPr lang="en-US" altLang="zh-CN" sz="3200" b="1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4621213" y="3124200"/>
            <a:ext cx="1109662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1200</a:t>
            </a:r>
            <a:endParaRPr lang="en-US" altLang="zh-CN" sz="3200" b="1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8181975" y="3132138"/>
            <a:ext cx="7620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1.2</a:t>
            </a:r>
            <a:endParaRPr lang="en-US" altLang="zh-CN" sz="3200" b="1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5173663" y="3887788"/>
            <a:ext cx="877887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800</a:t>
            </a:r>
            <a:endParaRPr lang="en-US" altLang="zh-CN" sz="3200" b="1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5388" y="1446213"/>
            <a:ext cx="603250" cy="596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75" b="1" dirty="0">
                <a:solidFill>
                  <a:sysClr val="windowText" lastClr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1.</a:t>
            </a:r>
            <a:endParaRPr lang="en-US" altLang="zh-CN" sz="3275" b="1" dirty="0">
              <a:solidFill>
                <a:sysClr val="windowText" lastClr="000000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393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/>
      <p:bldP spid="73733" grpId="0"/>
      <p:bldP spid="73734" grpId="0"/>
      <p:bldP spid="73735" grpId="0"/>
      <p:bldP spid="737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3"/>
          <p:cNvGrpSpPr/>
          <p:nvPr/>
        </p:nvGrpSpPr>
        <p:grpSpPr bwMode="auto">
          <a:xfrm>
            <a:off x="1906588" y="1654175"/>
            <a:ext cx="8836025" cy="4379913"/>
            <a:chOff x="0" y="33"/>
            <a:chExt cx="4785" cy="2694"/>
          </a:xfrm>
        </p:grpSpPr>
        <p:sp>
          <p:nvSpPr>
            <p:cNvPr id="24582" name="Text Box 4"/>
            <p:cNvSpPr txBox="1">
              <a:spLocks noChangeArrowheads="1"/>
            </p:cNvSpPr>
            <p:nvPr/>
          </p:nvSpPr>
          <p:spPr bwMode="auto">
            <a:xfrm>
              <a:off x="0" y="33"/>
              <a:ext cx="4785" cy="269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  <a:defRPr/>
              </a:pPr>
              <a:r>
                <a:rPr lang="en-US" altLang="zh-CN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2.</a:t>
              </a:r>
              <a:r>
                <a:rPr lang="zh-CN" altLang="en-US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在括号里填上适当的单位名称。</a:t>
              </a:r>
              <a:endParaRPr lang="zh-CN" altLang="en-US" sz="3275" b="1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 eaLnBrk="1" hangingPunct="1">
                <a:spcBef>
                  <a:spcPct val="50000"/>
                </a:spcBef>
                <a:defRPr/>
              </a:pPr>
              <a:r>
                <a:rPr lang="zh-CN" altLang="en-US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①一瓶墨水的容积是</a:t>
              </a:r>
              <a:r>
                <a:rPr lang="en-US" altLang="zh-CN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50</a:t>
              </a:r>
              <a:r>
                <a:rPr lang="zh-CN" altLang="en-US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（         ）。</a:t>
              </a:r>
              <a:endParaRPr lang="zh-CN" altLang="en-US" sz="3275" b="1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 eaLnBrk="1" hangingPunct="1">
                <a:spcBef>
                  <a:spcPct val="50000"/>
                </a:spcBef>
                <a:defRPr/>
              </a:pPr>
              <a:endParaRPr lang="zh-CN" altLang="en-US" sz="3275" b="1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 eaLnBrk="1" hangingPunct="1">
                <a:spcBef>
                  <a:spcPct val="50000"/>
                </a:spcBef>
                <a:defRPr/>
              </a:pPr>
              <a:r>
                <a:rPr lang="zh-CN" altLang="en-US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②摩托车油箱的容积是</a:t>
              </a:r>
              <a:r>
                <a:rPr lang="en-US" altLang="zh-CN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7</a:t>
              </a:r>
              <a:r>
                <a:rPr lang="zh-CN" altLang="en-US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（       ）。</a:t>
              </a:r>
              <a:endParaRPr lang="zh-CN" altLang="en-US" sz="3275" b="1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 eaLnBrk="1" hangingPunct="1">
                <a:spcBef>
                  <a:spcPct val="50000"/>
                </a:spcBef>
                <a:defRPr/>
              </a:pPr>
              <a:endParaRPr lang="zh-CN" altLang="en-US" sz="3275" b="1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 eaLnBrk="1" hangingPunct="1">
                <a:spcBef>
                  <a:spcPct val="50000"/>
                </a:spcBef>
                <a:defRPr/>
              </a:pPr>
              <a:r>
                <a:rPr lang="zh-CN" altLang="en-US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③一瓶农夫果园的容积是</a:t>
              </a:r>
              <a:r>
                <a:rPr lang="en-US" altLang="zh-CN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500</a:t>
              </a:r>
              <a:r>
                <a:rPr lang="zh-CN" altLang="en-US" sz="3275" b="1" dirty="0">
                  <a:latin typeface="宋体" panose="02010600030101010101" pitchFamily="2" charset="-122"/>
                  <a:cs typeface="宋体" panose="02010600030101010101" pitchFamily="2" charset="-122"/>
                </a:rPr>
                <a:t>（          ）</a:t>
              </a:r>
              <a:endParaRPr lang="zh-CN" altLang="en-US" sz="3275" b="1" dirty="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18435" name="Group 5"/>
            <p:cNvGrpSpPr>
              <a:grpSpLocks noChangeAspect="1"/>
            </p:cNvGrpSpPr>
            <p:nvPr/>
          </p:nvGrpSpPr>
          <p:grpSpPr bwMode="auto">
            <a:xfrm>
              <a:off x="1814" y="907"/>
              <a:ext cx="680" cy="1453"/>
              <a:chOff x="0" y="0"/>
              <a:chExt cx="680" cy="1453"/>
            </a:xfrm>
          </p:grpSpPr>
          <p:pic>
            <p:nvPicPr>
              <p:cNvPr id="18436" name="Picture 6" descr="u=3244391978,1749246268&amp;gp=2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680" cy="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37" name="Picture 7" descr="u=2122981743,421636503&amp;gp=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3" y="953"/>
                <a:ext cx="667" cy="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6632" name="Text Box 8"/>
          <p:cNvSpPr txBox="1"/>
          <p:nvPr/>
        </p:nvSpPr>
        <p:spPr>
          <a:xfrm>
            <a:off x="7094538" y="2401888"/>
            <a:ext cx="1179512" cy="596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75" b="1" dirty="0">
                <a:solidFill>
                  <a:srgbClr val="FF0000"/>
                </a:solidFill>
                <a:ea typeface="宋体" panose="02010600030101010101" pitchFamily="2" charset="-122"/>
              </a:rPr>
              <a:t>毫升</a:t>
            </a:r>
            <a:endParaRPr lang="zh-CN" altLang="en-US" sz="3275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633" name="Text Box 9"/>
          <p:cNvSpPr txBox="1"/>
          <p:nvPr/>
        </p:nvSpPr>
        <p:spPr>
          <a:xfrm>
            <a:off x="7235825" y="3895725"/>
            <a:ext cx="1103313" cy="596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75" b="1" dirty="0">
                <a:solidFill>
                  <a:srgbClr val="FF0000"/>
                </a:solidFill>
                <a:ea typeface="宋体" panose="02010600030101010101" pitchFamily="2" charset="-122"/>
              </a:rPr>
              <a:t>升</a:t>
            </a:r>
            <a:endParaRPr lang="zh-CN" altLang="en-US" sz="3275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634" name="Text Box 10"/>
          <p:cNvSpPr txBox="1"/>
          <p:nvPr/>
        </p:nvSpPr>
        <p:spPr>
          <a:xfrm>
            <a:off x="8204200" y="5294313"/>
            <a:ext cx="1179513" cy="59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75" b="1" dirty="0">
                <a:solidFill>
                  <a:srgbClr val="FF0000"/>
                </a:solidFill>
                <a:ea typeface="宋体" panose="02010600030101010101" pitchFamily="2" charset="-122"/>
              </a:rPr>
              <a:t>毫升</a:t>
            </a:r>
            <a:endParaRPr lang="zh-CN" altLang="en-US" sz="3275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441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  <p:bldP spid="26633" grpId="0"/>
      <p:bldP spid="266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1457325" y="1581150"/>
            <a:ext cx="9275763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678430" indent="-3924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3135630" indent="-3924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592830" indent="-3924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4050030" indent="-3924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判断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ea typeface="宋体" panose="02010600030101010101" pitchFamily="2" charset="-122"/>
              </a:rPr>
              <a:t>1</a:t>
            </a:r>
            <a:r>
              <a:rPr lang="zh-CN" altLang="en-US" sz="3200" b="1">
                <a:ea typeface="宋体" panose="02010600030101010101" pitchFamily="2" charset="-122"/>
              </a:rPr>
              <a:t>）一个游泳池的容积是</a:t>
            </a:r>
            <a:r>
              <a:rPr lang="en-US" altLang="zh-CN" sz="3200" b="1">
                <a:ea typeface="宋体" panose="02010600030101010101" pitchFamily="2" charset="-122"/>
              </a:rPr>
              <a:t>800</a:t>
            </a:r>
            <a:r>
              <a:rPr lang="zh-CN" altLang="en-US" sz="3200" b="1">
                <a:ea typeface="宋体" panose="02010600030101010101" pitchFamily="2" charset="-122"/>
              </a:rPr>
              <a:t>升。                </a:t>
            </a:r>
            <a:endParaRPr lang="zh-CN" altLang="en-US" sz="3200" b="1"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ea typeface="宋体" panose="02010600030101010101" pitchFamily="2" charset="-122"/>
              </a:rPr>
              <a:t>                                      （       ）</a:t>
            </a:r>
            <a:endParaRPr lang="zh-CN" altLang="en-US" sz="3200" b="1"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ea typeface="宋体" panose="02010600030101010101" pitchFamily="2" charset="-122"/>
              </a:rPr>
              <a:t>2</a:t>
            </a:r>
            <a:r>
              <a:rPr lang="zh-CN" altLang="en-US" sz="3200" b="1">
                <a:ea typeface="宋体" panose="02010600030101010101" pitchFamily="2" charset="-122"/>
              </a:rPr>
              <a:t>）一只杯子装满水是</a:t>
            </a:r>
            <a:r>
              <a:rPr lang="en-US" altLang="zh-CN" sz="3200" b="1">
                <a:ea typeface="宋体" panose="02010600030101010101" pitchFamily="2" charset="-122"/>
              </a:rPr>
              <a:t>1</a:t>
            </a:r>
            <a:r>
              <a:rPr lang="zh-CN" altLang="en-US" sz="3200" b="1">
                <a:ea typeface="宋体" panose="02010600030101010101" pitchFamily="2" charset="-122"/>
              </a:rPr>
              <a:t>升，杯子的容积就是</a:t>
            </a:r>
            <a:r>
              <a:rPr lang="en-US" altLang="zh-CN" sz="3200" b="1">
                <a:ea typeface="宋体" panose="02010600030101010101" pitchFamily="2" charset="-122"/>
              </a:rPr>
              <a:t>1</a:t>
            </a:r>
            <a:r>
              <a:rPr lang="zh-CN" altLang="en-US" sz="3200" b="1">
                <a:ea typeface="宋体" panose="02010600030101010101" pitchFamily="2" charset="-122"/>
              </a:rPr>
              <a:t>立方分米。        </a:t>
            </a:r>
            <a:endParaRPr lang="zh-CN" altLang="en-US" sz="3200" b="1"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ea typeface="宋体" panose="02010600030101010101" pitchFamily="2" charset="-122"/>
              </a:rPr>
              <a:t>                                      （        ）</a:t>
            </a:r>
            <a:endParaRPr lang="zh-CN" altLang="en-US" sz="3200" b="1"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ea typeface="宋体" panose="02010600030101010101" pitchFamily="2" charset="-122"/>
              </a:rPr>
              <a:t>3</a:t>
            </a:r>
            <a:r>
              <a:rPr lang="zh-CN" altLang="en-US" sz="3200" b="1">
                <a:ea typeface="宋体" panose="02010600030101010101" pitchFamily="2" charset="-122"/>
              </a:rPr>
              <a:t>）一块正方体木块，棱长</a:t>
            </a:r>
            <a:r>
              <a:rPr lang="en-US" altLang="zh-CN" sz="3200" b="1">
                <a:ea typeface="宋体" panose="02010600030101010101" pitchFamily="2" charset="-122"/>
              </a:rPr>
              <a:t>4</a:t>
            </a:r>
            <a:r>
              <a:rPr lang="zh-CN" altLang="en-US" sz="3200" b="1">
                <a:ea typeface="宋体" panose="02010600030101010101" pitchFamily="2" charset="-122"/>
              </a:rPr>
              <a:t>厘米，容积是</a:t>
            </a:r>
            <a:r>
              <a:rPr lang="en-US" altLang="zh-CN" sz="3200" b="1">
                <a:ea typeface="宋体" panose="02010600030101010101" pitchFamily="2" charset="-122"/>
              </a:rPr>
              <a:t>64</a:t>
            </a:r>
            <a:r>
              <a:rPr lang="zh-CN" altLang="en-US" sz="3200" b="1">
                <a:ea typeface="宋体" panose="02010600030101010101" pitchFamily="2" charset="-122"/>
              </a:rPr>
              <a:t>毫升。                 </a:t>
            </a:r>
            <a:endParaRPr lang="zh-CN" altLang="en-US" sz="3200" b="1"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（        ）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6529388" y="2419350"/>
            <a:ext cx="457200" cy="6588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85" b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×</a:t>
            </a:r>
            <a:endParaRPr lang="en-US" altLang="zh-CN" sz="3685" b="1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6605588" y="4056063"/>
            <a:ext cx="439737" cy="6588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85" b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√</a:t>
            </a:r>
            <a:endParaRPr lang="zh-CN" altLang="en-US" sz="3685" b="1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6527800" y="5462588"/>
            <a:ext cx="457200" cy="657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85" b="1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×</a:t>
            </a:r>
            <a:endParaRPr lang="en-US" altLang="zh-CN" sz="3685" b="1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5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  <p:bldP spid="747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736725" y="1354138"/>
            <a:ext cx="8334375" cy="14144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65" b="1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4.</a:t>
            </a:r>
            <a:r>
              <a:rPr lang="zh-CN" altLang="en-US" sz="2865" b="1" dirty="0">
                <a:latin typeface="+mn-lt"/>
                <a:ea typeface="宋体" panose="02010600030101010101" pitchFamily="2" charset="-122"/>
                <a:cs typeface="Arial" panose="020B0604020202020204" pitchFamily="34" charset="0"/>
              </a:rPr>
              <a:t>一种微波炉，产品说明书上标明：炉腔内部</a:t>
            </a:r>
            <a:r>
              <a:rPr lang="zh-CN" altLang="en-US" sz="2865" b="1" dirty="0">
                <a:latin typeface="宋体" panose="02010600030101010101" pitchFamily="2" charset="-122"/>
                <a:ea typeface="宋体" panose="02010600030101010101" pitchFamily="2" charset="-122"/>
              </a:rPr>
              <a:t>尺寸</a:t>
            </a:r>
            <a:r>
              <a:rPr lang="en-US" altLang="zh-CN" sz="2865" b="1" dirty="0">
                <a:ea typeface="宋体" panose="02010600030101010101" pitchFamily="2" charset="-122"/>
              </a:rPr>
              <a:t>400</a:t>
            </a:r>
            <a:r>
              <a:rPr lang="en-US" altLang="zh-CN" sz="2865" b="1" dirty="0">
                <a:latin typeface="Calibri" panose="020F050202020403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2865" b="1" dirty="0">
                <a:ea typeface="宋体" panose="02010600030101010101" pitchFamily="2" charset="-122"/>
              </a:rPr>
              <a:t>225</a:t>
            </a:r>
            <a:r>
              <a:rPr lang="en-US" altLang="zh-CN" sz="2865" b="1" dirty="0">
                <a:latin typeface="Calibri" panose="020F0502020204030204" pitchFamily="34" charset="0"/>
                <a:ea typeface="宋体" panose="02010600030101010101" pitchFamily="2" charset="-122"/>
              </a:rPr>
              <a:t>×</a:t>
            </a:r>
            <a:r>
              <a:rPr lang="en-US" altLang="zh-CN" sz="2865" b="1" dirty="0">
                <a:ea typeface="宋体" panose="02010600030101010101" pitchFamily="2" charset="-122"/>
              </a:rPr>
              <a:t>300</a:t>
            </a:r>
            <a:r>
              <a:rPr lang="en-US" altLang="zh-CN" sz="2865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65" b="1" dirty="0">
                <a:latin typeface="宋体" panose="02010600030101010101" pitchFamily="2" charset="-122"/>
                <a:ea typeface="宋体" panose="02010600030101010101" pitchFamily="2" charset="-122"/>
              </a:rPr>
              <a:t>单位</a:t>
            </a:r>
            <a:r>
              <a:rPr lang="en-US" altLang="zh-CN" sz="2865" b="1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2865" b="1" dirty="0">
                <a:latin typeface="Times New Roman" panose="02020603050405020304" pitchFamily="18" charset="0"/>
                <a:ea typeface="宋体" panose="02010600030101010101" pitchFamily="2" charset="-122"/>
              </a:rPr>
              <a:t>mm</a:t>
            </a:r>
            <a:r>
              <a:rPr lang="en-US" altLang="zh-CN" sz="2865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65" b="1" dirty="0">
                <a:latin typeface="宋体" panose="02010600030101010101" pitchFamily="2" charset="-122"/>
                <a:ea typeface="宋体" panose="02010600030101010101" pitchFamily="2" charset="-122"/>
              </a:rPr>
              <a:t>。这个微波炉的容积是多少升</a:t>
            </a:r>
            <a:r>
              <a:rPr lang="en-US" altLang="zh-CN" sz="2865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8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974975" y="4359275"/>
            <a:ext cx="623887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4×2.25×3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27(dm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27dm</a:t>
            </a:r>
            <a:r>
              <a:rPr lang="en-US" altLang="zh-CN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27L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答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这个微波炉的容积是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27L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957638" y="2327275"/>
            <a:ext cx="3170237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400mm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4dm 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225mm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2.25dm 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300mm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3dm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2" name="Picture 10" descr="微波炉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00900" y="2700338"/>
            <a:ext cx="320675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标题 1"/>
          <p:cNvSpPr>
            <a:spLocks noGrp="1" noChangeArrowheads="1"/>
          </p:cNvSpPr>
          <p:nvPr/>
        </p:nvSpPr>
        <p:spPr bwMode="auto">
          <a:xfrm>
            <a:off x="527050" y="550863"/>
            <a:ext cx="3095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931" tIns="61466" rIns="122931" bIns="61466" anchor="ctr"/>
          <a:lstStyle/>
          <a:p>
            <a:r>
              <a:rPr lang="zh-CN" altLang="en-US" sz="3200" b="1">
                <a:solidFill>
                  <a:srgbClr val="875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二、课堂练习</a:t>
            </a:r>
            <a:endParaRPr lang="zh-CN" altLang="en-US" sz="32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34" name="Text Box 10"/>
          <p:cNvSpPr txBox="1">
            <a:spLocks noChangeArrowheads="1"/>
          </p:cNvSpPr>
          <p:nvPr/>
        </p:nvSpPr>
        <p:spPr bwMode="auto">
          <a:xfrm>
            <a:off x="8804275" y="760413"/>
            <a:ext cx="2625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P40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655a2bb-d13d-4297-a8ed-7d55beabc34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" panose="02010609060101010101" pitchFamily="49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找规律-PPT</Template>
  <TotalTime>0</TotalTime>
  <Words>1425</Words>
  <Application>WPS 演示</Application>
  <PresentationFormat>自定义</PresentationFormat>
  <Paragraphs>163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楷体</vt:lpstr>
      <vt:lpstr>Times New Roman</vt:lpstr>
      <vt:lpstr>Calibri</vt:lpstr>
      <vt:lpstr>微软雅黑</vt:lpstr>
      <vt:lpstr>楷体_GB2312</vt:lpstr>
      <vt:lpstr>新宋体</vt:lpstr>
      <vt:lpstr>Calibri</vt:lpstr>
      <vt:lpstr>Arial</vt:lpstr>
      <vt:lpstr>Arial Unicode MS</vt:lpstr>
      <vt:lpstr>第一PPT模板网-WWW.1PPT.COM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2009-03-12T05:38:00Z</dcterms:created>
  <dcterms:modified xsi:type="dcterms:W3CDTF">2023-02-10T05:00:02Z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F4A2105C361840109AE8B0DE302BAB4C</vt:lpwstr>
  </property>
</Properties>
</file>