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32"/>
  </p:handoutMasterIdLst>
  <p:sldIdLst>
    <p:sldId id="390" r:id="rId4"/>
    <p:sldId id="258" r:id="rId6"/>
    <p:sldId id="314" r:id="rId7"/>
    <p:sldId id="323" r:id="rId8"/>
    <p:sldId id="366" r:id="rId9"/>
    <p:sldId id="313" r:id="rId10"/>
    <p:sldId id="324" r:id="rId11"/>
    <p:sldId id="325" r:id="rId12"/>
    <p:sldId id="335" r:id="rId13"/>
    <p:sldId id="340" r:id="rId14"/>
    <p:sldId id="341" r:id="rId15"/>
    <p:sldId id="342" r:id="rId16"/>
    <p:sldId id="570" r:id="rId17"/>
    <p:sldId id="337" r:id="rId18"/>
    <p:sldId id="338" r:id="rId19"/>
    <p:sldId id="343" r:id="rId20"/>
    <p:sldId id="344" r:id="rId21"/>
    <p:sldId id="321" r:id="rId22"/>
    <p:sldId id="345" r:id="rId23"/>
    <p:sldId id="346" r:id="rId24"/>
    <p:sldId id="348" r:id="rId25"/>
    <p:sldId id="349" r:id="rId26"/>
    <p:sldId id="359" r:id="rId27"/>
    <p:sldId id="360" r:id="rId28"/>
    <p:sldId id="361" r:id="rId29"/>
    <p:sldId id="280" r:id="rId30"/>
    <p:sldId id="259" r:id="rId31"/>
  </p:sldIdLst>
  <p:sldSz cx="12190095" cy="7021195"/>
  <p:notesSz cx="6858000" cy="9144000"/>
  <p:custDataLst>
    <p:tags r:id="rId37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1pPr>
    <a:lvl2pPr marL="554355" indent="-9715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2pPr>
    <a:lvl3pPr marL="1109980" indent="-19558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3pPr>
    <a:lvl4pPr marL="1665605" indent="-29400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4pPr>
    <a:lvl5pPr marL="2221230" indent="-39243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8" clrIdx="0"/>
  <p:cmAuthor id="1" name="Administrator" initials="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00"/>
    <a:srgbClr val="9CDCF8"/>
    <a:srgbClr val="CC6600"/>
    <a:srgbClr val="FF6600"/>
    <a:srgbClr val="FF9900"/>
    <a:srgbClr val="3366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90" d="100"/>
          <a:sy n="90" d="100"/>
        </p:scale>
        <p:origin x="-1356" y="-474"/>
      </p:cViewPr>
      <p:guideLst>
        <p:guide orient="horz" pos="224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7" Type="http://schemas.openxmlformats.org/officeDocument/2006/relationships/tags" Target="tags/tag4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noProof="1" smtClean="0"/>
            </a:lvl1pPr>
          </a:lstStyle>
          <a:p>
            <a:pPr>
              <a:defRPr/>
            </a:pPr>
            <a:fld id="{89557CB7-3703-4739-9380-3DE35776B33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C113899B-66EB-40E5-B197-85C1E95C514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9B6318C-0BDD-4643-B1DB-BFF623BA7DF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685800"/>
            <a:ext cx="5953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fld id="{95B50F79-CDE6-4172-BB8B-C87B63D47E08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54355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09980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665605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221230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777490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333115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3888740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444365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2" y="2181222"/>
            <a:ext cx="10361851" cy="1505074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3" y="3978858"/>
            <a:ext cx="8533289" cy="1794387"/>
          </a:xfrm>
        </p:spPr>
        <p:txBody>
          <a:bodyPr/>
          <a:lstStyle>
            <a:lvl1pPr marL="0" indent="0" algn="ctr">
              <a:buNone/>
              <a:defRPr/>
            </a:lvl1pPr>
            <a:lvl2pPr marL="555625" indent="0" algn="ctr">
              <a:buNone/>
              <a:defRPr/>
            </a:lvl2pPr>
            <a:lvl3pPr marL="1111250" indent="0" algn="ctr">
              <a:buNone/>
              <a:defRPr/>
            </a:lvl3pPr>
            <a:lvl4pPr marL="1666875" indent="0" algn="ctr">
              <a:buNone/>
              <a:defRPr/>
            </a:lvl4pPr>
            <a:lvl5pPr marL="2221865" indent="0" algn="ctr">
              <a:buNone/>
              <a:defRPr/>
            </a:lvl5pPr>
            <a:lvl6pPr marL="2777490" indent="0" algn="ctr">
              <a:buNone/>
              <a:defRPr/>
            </a:lvl6pPr>
            <a:lvl7pPr marL="3333115" indent="0" algn="ctr">
              <a:buNone/>
              <a:defRPr/>
            </a:lvl7pPr>
            <a:lvl8pPr marL="3888740" indent="0" algn="ctr">
              <a:buNone/>
              <a:defRPr/>
            </a:lvl8pPr>
            <a:lvl9pPr marL="4444365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C885C-D5E8-46B9-A0CB-DFA452F67367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685CF-64A3-429B-BC01-76AF9F6E3FF8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5670" y="624135"/>
            <a:ext cx="2590463" cy="561721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281" y="624135"/>
            <a:ext cx="7568215" cy="561721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358E85-02F9-4C96-9CAA-F31F0209AACE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E133D6-DCF8-426A-BED7-9BC12FEE7D74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D341C7-E445-4A66-8FE8-959537BEE27A}" type="slidenum">
              <a:rPr altLang="zh-CN"/>
            </a:fld>
            <a:endParaRPr lang="zh-CN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2" y="2181222"/>
            <a:ext cx="10361851" cy="1505074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3" y="3978858"/>
            <a:ext cx="8533289" cy="1794387"/>
          </a:xfrm>
        </p:spPr>
        <p:txBody>
          <a:bodyPr/>
          <a:lstStyle>
            <a:lvl1pPr marL="0" indent="0" algn="ctr">
              <a:buNone/>
              <a:defRPr/>
            </a:lvl1pPr>
            <a:lvl2pPr marL="555625" indent="0" algn="ctr">
              <a:buNone/>
              <a:defRPr/>
            </a:lvl2pPr>
            <a:lvl3pPr marL="1111250" indent="0" algn="ctr">
              <a:buNone/>
              <a:defRPr/>
            </a:lvl3pPr>
            <a:lvl4pPr marL="1666875" indent="0" algn="ctr">
              <a:buNone/>
              <a:defRPr/>
            </a:lvl4pPr>
            <a:lvl5pPr marL="2221865" indent="0" algn="ctr">
              <a:buNone/>
              <a:defRPr/>
            </a:lvl5pPr>
            <a:lvl6pPr marL="2777490" indent="0" algn="ctr">
              <a:buNone/>
              <a:defRPr/>
            </a:lvl6pPr>
            <a:lvl7pPr marL="3333115" indent="0" algn="ctr">
              <a:buNone/>
              <a:defRPr/>
            </a:lvl7pPr>
            <a:lvl8pPr marL="3888740" indent="0" algn="ctr">
              <a:buNone/>
              <a:defRPr/>
            </a:lvl8pPr>
            <a:lvl9pPr marL="4444365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B237A7-812E-456A-8B3F-411228852D27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E6BF0-B666-4937-95A9-4B81A3E01236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60" y="4511974"/>
            <a:ext cx="10361851" cy="1394551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60" y="2976018"/>
            <a:ext cx="10361851" cy="1535955"/>
          </a:xfrm>
        </p:spPr>
        <p:txBody>
          <a:bodyPr anchor="b"/>
          <a:lstStyle>
            <a:lvl1pPr marL="0" indent="0">
              <a:buNone/>
              <a:defRPr sz="2400"/>
            </a:lvl1pPr>
            <a:lvl2pPr marL="555625" indent="0">
              <a:buNone/>
              <a:defRPr sz="2200"/>
            </a:lvl2pPr>
            <a:lvl3pPr marL="1111250" indent="0">
              <a:buNone/>
              <a:defRPr sz="1900"/>
            </a:lvl3pPr>
            <a:lvl4pPr marL="1666875" indent="0">
              <a:buNone/>
              <a:defRPr sz="1700"/>
            </a:lvl4pPr>
            <a:lvl5pPr marL="2221865" indent="0">
              <a:buNone/>
              <a:defRPr sz="1700"/>
            </a:lvl5pPr>
            <a:lvl6pPr marL="2777490" indent="0">
              <a:buNone/>
              <a:defRPr sz="1700"/>
            </a:lvl6pPr>
            <a:lvl7pPr marL="3333115" indent="0">
              <a:buNone/>
              <a:defRPr sz="1700"/>
            </a:lvl7pPr>
            <a:lvl8pPr marL="3888740" indent="0">
              <a:buNone/>
              <a:defRPr sz="1700"/>
            </a:lvl8pPr>
            <a:lvl9pPr marL="4444365" indent="0">
              <a:buNone/>
              <a:defRPr sz="1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9D1DC0-0FBD-4B54-AA9D-9803D1827046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281" y="2028438"/>
            <a:ext cx="5079339" cy="421290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4" y="2028438"/>
            <a:ext cx="5079339" cy="421290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49748A-A68F-4123-A3E8-BC425186D114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81185"/>
            <a:ext cx="10971372" cy="117025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71715"/>
            <a:ext cx="5386216" cy="65501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625" indent="0">
              <a:buNone/>
              <a:defRPr sz="2400" b="1"/>
            </a:lvl2pPr>
            <a:lvl3pPr marL="1111250" indent="0">
              <a:buNone/>
              <a:defRPr sz="2200" b="1"/>
            </a:lvl3pPr>
            <a:lvl4pPr marL="1666875" indent="0">
              <a:buNone/>
              <a:defRPr sz="1900" b="1"/>
            </a:lvl4pPr>
            <a:lvl5pPr marL="2221865" indent="0">
              <a:buNone/>
              <a:defRPr sz="1900" b="1"/>
            </a:lvl5pPr>
            <a:lvl6pPr marL="2777490" indent="0">
              <a:buNone/>
              <a:defRPr sz="1900" b="1"/>
            </a:lvl6pPr>
            <a:lvl7pPr marL="3333115" indent="0">
              <a:buNone/>
              <a:defRPr sz="1900" b="1"/>
            </a:lvl7pPr>
            <a:lvl8pPr marL="3888740" indent="0">
              <a:buNone/>
              <a:defRPr sz="1900" b="1"/>
            </a:lvl8pPr>
            <a:lvl9pPr marL="4444365" indent="0">
              <a:buNone/>
              <a:defRPr sz="19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226730"/>
            <a:ext cx="5386216" cy="4045498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4" y="1571715"/>
            <a:ext cx="5388332" cy="65501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625" indent="0">
              <a:buNone/>
              <a:defRPr sz="2400" b="1"/>
            </a:lvl2pPr>
            <a:lvl3pPr marL="1111250" indent="0">
              <a:buNone/>
              <a:defRPr sz="2200" b="1"/>
            </a:lvl3pPr>
            <a:lvl4pPr marL="1666875" indent="0">
              <a:buNone/>
              <a:defRPr sz="1900" b="1"/>
            </a:lvl4pPr>
            <a:lvl5pPr marL="2221865" indent="0">
              <a:buNone/>
              <a:defRPr sz="1900" b="1"/>
            </a:lvl5pPr>
            <a:lvl6pPr marL="2777490" indent="0">
              <a:buNone/>
              <a:defRPr sz="1900" b="1"/>
            </a:lvl6pPr>
            <a:lvl7pPr marL="3333115" indent="0">
              <a:buNone/>
              <a:defRPr sz="1900" b="1"/>
            </a:lvl7pPr>
            <a:lvl8pPr marL="3888740" indent="0">
              <a:buNone/>
              <a:defRPr sz="1900" b="1"/>
            </a:lvl8pPr>
            <a:lvl9pPr marL="4444365" indent="0">
              <a:buNone/>
              <a:defRPr sz="19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4" y="2226730"/>
            <a:ext cx="5388332" cy="4045498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3BBC7E-0513-42F2-BE63-64884CA2BB8E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0027D2-3613-4852-B41A-EB96077F4BD3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7B1DAA-B397-475B-8396-620A7F231895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F2862C-0732-4BEF-B859-AF6F8C6C9814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9560"/>
            <a:ext cx="4010562" cy="1189757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4" y="279563"/>
            <a:ext cx="6814779" cy="5992667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69319"/>
            <a:ext cx="4010562" cy="4802911"/>
          </a:xfrm>
        </p:spPr>
        <p:txBody>
          <a:bodyPr/>
          <a:lstStyle>
            <a:lvl1pPr marL="0" indent="0">
              <a:buNone/>
              <a:defRPr sz="1700"/>
            </a:lvl1pPr>
            <a:lvl2pPr marL="555625" indent="0">
              <a:buNone/>
              <a:defRPr sz="1500"/>
            </a:lvl2pPr>
            <a:lvl3pPr marL="1111250" indent="0">
              <a:buNone/>
              <a:defRPr sz="1200"/>
            </a:lvl3pPr>
            <a:lvl4pPr marL="1666875" indent="0">
              <a:buNone/>
              <a:defRPr sz="1100"/>
            </a:lvl4pPr>
            <a:lvl5pPr marL="2221865" indent="0">
              <a:buNone/>
              <a:defRPr sz="1100"/>
            </a:lvl5pPr>
            <a:lvl6pPr marL="2777490" indent="0">
              <a:buNone/>
              <a:defRPr sz="1100"/>
            </a:lvl6pPr>
            <a:lvl7pPr marL="3333115" indent="0">
              <a:buNone/>
              <a:defRPr sz="1100"/>
            </a:lvl7pPr>
            <a:lvl8pPr marL="3888740" indent="0">
              <a:buNone/>
              <a:defRPr sz="1100"/>
            </a:lvl8pPr>
            <a:lvl9pPr marL="4444365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71449D-CE67-4968-BA01-35EE43E167E9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915060"/>
            <a:ext cx="7314248" cy="580251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27386"/>
            <a:ext cx="7314248" cy="4212908"/>
          </a:xfrm>
        </p:spPr>
        <p:txBody>
          <a:bodyPr/>
          <a:lstStyle>
            <a:lvl1pPr marL="0" indent="0">
              <a:buNone/>
              <a:defRPr sz="3900"/>
            </a:lvl1pPr>
            <a:lvl2pPr marL="555625" indent="0">
              <a:buNone/>
              <a:defRPr sz="3400"/>
            </a:lvl2pPr>
            <a:lvl3pPr marL="1111250" indent="0">
              <a:buNone/>
              <a:defRPr sz="2900"/>
            </a:lvl3pPr>
            <a:lvl4pPr marL="1666875" indent="0">
              <a:buNone/>
              <a:defRPr sz="2400"/>
            </a:lvl4pPr>
            <a:lvl5pPr marL="2221865" indent="0">
              <a:buNone/>
              <a:defRPr sz="2400"/>
            </a:lvl5pPr>
            <a:lvl6pPr marL="2777490" indent="0">
              <a:buNone/>
              <a:defRPr sz="2400"/>
            </a:lvl6pPr>
            <a:lvl7pPr marL="3333115" indent="0">
              <a:buNone/>
              <a:defRPr sz="2400"/>
            </a:lvl7pPr>
            <a:lvl8pPr marL="3888740" indent="0">
              <a:buNone/>
              <a:defRPr sz="2400"/>
            </a:lvl8pPr>
            <a:lvl9pPr marL="4444365" indent="0">
              <a:buNone/>
              <a:defRPr sz="24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495310"/>
            <a:ext cx="7314248" cy="824053"/>
          </a:xfrm>
        </p:spPr>
        <p:txBody>
          <a:bodyPr/>
          <a:lstStyle>
            <a:lvl1pPr marL="0" indent="0">
              <a:buNone/>
              <a:defRPr sz="1700"/>
            </a:lvl1pPr>
            <a:lvl2pPr marL="555625" indent="0">
              <a:buNone/>
              <a:defRPr sz="1500"/>
            </a:lvl2pPr>
            <a:lvl3pPr marL="1111250" indent="0">
              <a:buNone/>
              <a:defRPr sz="1200"/>
            </a:lvl3pPr>
            <a:lvl4pPr marL="1666875" indent="0">
              <a:buNone/>
              <a:defRPr sz="1100"/>
            </a:lvl4pPr>
            <a:lvl5pPr marL="2221865" indent="0">
              <a:buNone/>
              <a:defRPr sz="1100"/>
            </a:lvl5pPr>
            <a:lvl6pPr marL="2777490" indent="0">
              <a:buNone/>
              <a:defRPr sz="1100"/>
            </a:lvl6pPr>
            <a:lvl7pPr marL="3333115" indent="0">
              <a:buNone/>
              <a:defRPr sz="1100"/>
            </a:lvl7pPr>
            <a:lvl8pPr marL="3888740" indent="0">
              <a:buNone/>
              <a:defRPr sz="1100"/>
            </a:lvl8pPr>
            <a:lvl9pPr marL="4444365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FDD66C-87F5-459A-8484-8C421EA9D249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DDA7C8-FD0C-446C-A594-C7E1945B8AA9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5670" y="624135"/>
            <a:ext cx="2590463" cy="561721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281" y="624135"/>
            <a:ext cx="7568215" cy="561721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6DB9D9-45D3-46F2-81A4-802C1AE18224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60" y="4511974"/>
            <a:ext cx="10361851" cy="1394551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60" y="2976018"/>
            <a:ext cx="10361851" cy="1535955"/>
          </a:xfrm>
        </p:spPr>
        <p:txBody>
          <a:bodyPr anchor="b"/>
          <a:lstStyle>
            <a:lvl1pPr marL="0" indent="0">
              <a:buNone/>
              <a:defRPr sz="2400"/>
            </a:lvl1pPr>
            <a:lvl2pPr marL="555625" indent="0">
              <a:buNone/>
              <a:defRPr sz="2200"/>
            </a:lvl2pPr>
            <a:lvl3pPr marL="1111250" indent="0">
              <a:buNone/>
              <a:defRPr sz="1900"/>
            </a:lvl3pPr>
            <a:lvl4pPr marL="1666875" indent="0">
              <a:buNone/>
              <a:defRPr sz="1700"/>
            </a:lvl4pPr>
            <a:lvl5pPr marL="2221865" indent="0">
              <a:buNone/>
              <a:defRPr sz="1700"/>
            </a:lvl5pPr>
            <a:lvl6pPr marL="2777490" indent="0">
              <a:buNone/>
              <a:defRPr sz="1700"/>
            </a:lvl6pPr>
            <a:lvl7pPr marL="3333115" indent="0">
              <a:buNone/>
              <a:defRPr sz="1700"/>
            </a:lvl7pPr>
            <a:lvl8pPr marL="3888740" indent="0">
              <a:buNone/>
              <a:defRPr sz="1700"/>
            </a:lvl8pPr>
            <a:lvl9pPr marL="4444365" indent="0">
              <a:buNone/>
              <a:defRPr sz="1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5B40E6-342D-4A7B-B533-D7992D9A6502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281" y="2028438"/>
            <a:ext cx="5079339" cy="421290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4" y="2028438"/>
            <a:ext cx="5079339" cy="421290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73032-9F2E-4845-A3F7-E661D281769F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81185"/>
            <a:ext cx="10971372" cy="117025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71715"/>
            <a:ext cx="5386216" cy="65501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625" indent="0">
              <a:buNone/>
              <a:defRPr sz="2400" b="1"/>
            </a:lvl2pPr>
            <a:lvl3pPr marL="1111250" indent="0">
              <a:buNone/>
              <a:defRPr sz="2200" b="1"/>
            </a:lvl3pPr>
            <a:lvl4pPr marL="1666875" indent="0">
              <a:buNone/>
              <a:defRPr sz="1900" b="1"/>
            </a:lvl4pPr>
            <a:lvl5pPr marL="2221865" indent="0">
              <a:buNone/>
              <a:defRPr sz="1900" b="1"/>
            </a:lvl5pPr>
            <a:lvl6pPr marL="2777490" indent="0">
              <a:buNone/>
              <a:defRPr sz="1900" b="1"/>
            </a:lvl6pPr>
            <a:lvl7pPr marL="3333115" indent="0">
              <a:buNone/>
              <a:defRPr sz="1900" b="1"/>
            </a:lvl7pPr>
            <a:lvl8pPr marL="3888740" indent="0">
              <a:buNone/>
              <a:defRPr sz="1900" b="1"/>
            </a:lvl8pPr>
            <a:lvl9pPr marL="4444365" indent="0">
              <a:buNone/>
              <a:defRPr sz="19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226730"/>
            <a:ext cx="5386216" cy="4045498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4" y="1571715"/>
            <a:ext cx="5388332" cy="65501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625" indent="0">
              <a:buNone/>
              <a:defRPr sz="2400" b="1"/>
            </a:lvl2pPr>
            <a:lvl3pPr marL="1111250" indent="0">
              <a:buNone/>
              <a:defRPr sz="2200" b="1"/>
            </a:lvl3pPr>
            <a:lvl4pPr marL="1666875" indent="0">
              <a:buNone/>
              <a:defRPr sz="1900" b="1"/>
            </a:lvl4pPr>
            <a:lvl5pPr marL="2221865" indent="0">
              <a:buNone/>
              <a:defRPr sz="1900" b="1"/>
            </a:lvl5pPr>
            <a:lvl6pPr marL="2777490" indent="0">
              <a:buNone/>
              <a:defRPr sz="1900" b="1"/>
            </a:lvl6pPr>
            <a:lvl7pPr marL="3333115" indent="0">
              <a:buNone/>
              <a:defRPr sz="1900" b="1"/>
            </a:lvl7pPr>
            <a:lvl8pPr marL="3888740" indent="0">
              <a:buNone/>
              <a:defRPr sz="1900" b="1"/>
            </a:lvl8pPr>
            <a:lvl9pPr marL="4444365" indent="0">
              <a:buNone/>
              <a:defRPr sz="19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4" y="2226730"/>
            <a:ext cx="5388332" cy="4045498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E69F4-887C-4B0D-A8D5-47B41A26F07D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628915-EA96-448C-B0D5-43973013BC84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251EC5-167A-406D-A02E-46FFB9541ACB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9560"/>
            <a:ext cx="4010562" cy="1189757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4" y="279563"/>
            <a:ext cx="6814779" cy="5992667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69319"/>
            <a:ext cx="4010562" cy="4802911"/>
          </a:xfrm>
        </p:spPr>
        <p:txBody>
          <a:bodyPr/>
          <a:lstStyle>
            <a:lvl1pPr marL="0" indent="0">
              <a:buNone/>
              <a:defRPr sz="1700"/>
            </a:lvl1pPr>
            <a:lvl2pPr marL="555625" indent="0">
              <a:buNone/>
              <a:defRPr sz="1500"/>
            </a:lvl2pPr>
            <a:lvl3pPr marL="1111250" indent="0">
              <a:buNone/>
              <a:defRPr sz="1200"/>
            </a:lvl3pPr>
            <a:lvl4pPr marL="1666875" indent="0">
              <a:buNone/>
              <a:defRPr sz="1100"/>
            </a:lvl4pPr>
            <a:lvl5pPr marL="2221865" indent="0">
              <a:buNone/>
              <a:defRPr sz="1100"/>
            </a:lvl5pPr>
            <a:lvl6pPr marL="2777490" indent="0">
              <a:buNone/>
              <a:defRPr sz="1100"/>
            </a:lvl6pPr>
            <a:lvl7pPr marL="3333115" indent="0">
              <a:buNone/>
              <a:defRPr sz="1100"/>
            </a:lvl7pPr>
            <a:lvl8pPr marL="3888740" indent="0">
              <a:buNone/>
              <a:defRPr sz="1100"/>
            </a:lvl8pPr>
            <a:lvl9pPr marL="4444365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D4DCE1-924B-49ED-98D0-C7C975A1EAE6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915060"/>
            <a:ext cx="7314248" cy="580251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27386"/>
            <a:ext cx="7314248" cy="4212908"/>
          </a:xfrm>
        </p:spPr>
        <p:txBody>
          <a:bodyPr/>
          <a:lstStyle>
            <a:lvl1pPr marL="0" indent="0">
              <a:buNone/>
              <a:defRPr sz="3900"/>
            </a:lvl1pPr>
            <a:lvl2pPr marL="555625" indent="0">
              <a:buNone/>
              <a:defRPr sz="3400"/>
            </a:lvl2pPr>
            <a:lvl3pPr marL="1111250" indent="0">
              <a:buNone/>
              <a:defRPr sz="2900"/>
            </a:lvl3pPr>
            <a:lvl4pPr marL="1666875" indent="0">
              <a:buNone/>
              <a:defRPr sz="2400"/>
            </a:lvl4pPr>
            <a:lvl5pPr marL="2221865" indent="0">
              <a:buNone/>
              <a:defRPr sz="2400"/>
            </a:lvl5pPr>
            <a:lvl6pPr marL="2777490" indent="0">
              <a:buNone/>
              <a:defRPr sz="2400"/>
            </a:lvl6pPr>
            <a:lvl7pPr marL="3333115" indent="0">
              <a:buNone/>
              <a:defRPr sz="2400"/>
            </a:lvl7pPr>
            <a:lvl8pPr marL="3888740" indent="0">
              <a:buNone/>
              <a:defRPr sz="2400"/>
            </a:lvl8pPr>
            <a:lvl9pPr marL="4444365" indent="0">
              <a:buNone/>
              <a:defRPr sz="24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495310"/>
            <a:ext cx="7314248" cy="824053"/>
          </a:xfrm>
        </p:spPr>
        <p:txBody>
          <a:bodyPr/>
          <a:lstStyle>
            <a:lvl1pPr marL="0" indent="0">
              <a:buNone/>
              <a:defRPr sz="1700"/>
            </a:lvl1pPr>
            <a:lvl2pPr marL="555625" indent="0">
              <a:buNone/>
              <a:defRPr sz="1500"/>
            </a:lvl2pPr>
            <a:lvl3pPr marL="1111250" indent="0">
              <a:buNone/>
              <a:defRPr sz="1200"/>
            </a:lvl3pPr>
            <a:lvl4pPr marL="1666875" indent="0">
              <a:buNone/>
              <a:defRPr sz="1100"/>
            </a:lvl4pPr>
            <a:lvl5pPr marL="2221865" indent="0">
              <a:buNone/>
              <a:defRPr sz="1100"/>
            </a:lvl5pPr>
            <a:lvl6pPr marL="2777490" indent="0">
              <a:buNone/>
              <a:defRPr sz="1100"/>
            </a:lvl6pPr>
            <a:lvl7pPr marL="3333115" indent="0">
              <a:buNone/>
              <a:defRPr sz="1100"/>
            </a:lvl7pPr>
            <a:lvl8pPr marL="3888740" indent="0">
              <a:buNone/>
              <a:defRPr sz="1100"/>
            </a:lvl8pPr>
            <a:lvl9pPr marL="4444365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0B077A-20F0-4BCB-85B0-B979CBB3F949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14400" y="623888"/>
            <a:ext cx="10361613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1109" tIns="55554" rIns="111109" bIns="55554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914400" y="2028825"/>
            <a:ext cx="10361613" cy="421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1109" tIns="55554" rIns="111109" bIns="55554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97625"/>
            <a:ext cx="2540000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l" eaLnBrk="1" hangingPunct="1"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97625"/>
            <a:ext cx="3859213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013" y="6397625"/>
            <a:ext cx="2540000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r" eaLnBrk="1" hangingPunct="1">
              <a:defRPr sz="17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F83A50D6-1C85-4E4A-B0AD-132CA454E9A5}" type="slidenum">
              <a:rPr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55562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1111250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66687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222186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15925" indent="-415925" algn="l" rtl="0" eaLnBrk="0" fontAlgn="base" hangingPunct="0">
        <a:spcBef>
          <a:spcPct val="20000"/>
        </a:spcBef>
        <a:spcAft>
          <a:spcPct val="0"/>
        </a:spcAft>
        <a:defRPr sz="39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46075" algn="l" rtl="0" eaLnBrk="0" fontAlgn="base" hangingPunct="0">
        <a:spcBef>
          <a:spcPct val="2000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</a:defRPr>
      </a:lvl2pPr>
      <a:lvl3pPr marL="1437005" indent="-276225" algn="l" rtl="0" eaLnBrk="0" fontAlgn="base" hangingPunct="0">
        <a:spcBef>
          <a:spcPct val="20000"/>
        </a:spcBef>
        <a:spcAft>
          <a:spcPct val="0"/>
        </a:spcAft>
        <a:defRPr sz="2900">
          <a:solidFill>
            <a:schemeClr val="tx1"/>
          </a:solidFill>
          <a:latin typeface="+mn-lt"/>
          <a:ea typeface="+mn-ea"/>
        </a:defRPr>
      </a:lvl3pPr>
      <a:lvl4pPr marL="1946275" indent="-27622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4pPr>
      <a:lvl5pPr marL="2498725" indent="-27622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5pPr>
      <a:lvl6pPr marL="305562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6pPr>
      <a:lvl7pPr marL="3611245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7pPr>
      <a:lvl8pPr marL="416687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8pPr>
      <a:lvl9pPr marL="472186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1125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6687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186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749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3311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8874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4436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14400" y="623888"/>
            <a:ext cx="10361613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1109" tIns="55554" rIns="111109" bIns="55554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914400" y="2028825"/>
            <a:ext cx="10361613" cy="421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1109" tIns="55554" rIns="111109" bIns="55554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97625"/>
            <a:ext cx="2540000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l" eaLnBrk="1" hangingPunct="1"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97625"/>
            <a:ext cx="3859213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013" y="6397625"/>
            <a:ext cx="2540000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r" eaLnBrk="1" hangingPunct="1">
              <a:defRPr sz="17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2A85EB60-3940-48CD-95F5-0A2A873876ED}" type="slidenum">
              <a:rPr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55562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1111250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66687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222186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15925" indent="-415925" algn="l" rtl="0" eaLnBrk="0" fontAlgn="base" hangingPunct="0">
        <a:spcBef>
          <a:spcPct val="20000"/>
        </a:spcBef>
        <a:spcAft>
          <a:spcPct val="0"/>
        </a:spcAft>
        <a:defRPr sz="39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46075" algn="l" rtl="0" eaLnBrk="0" fontAlgn="base" hangingPunct="0">
        <a:spcBef>
          <a:spcPct val="2000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</a:defRPr>
      </a:lvl2pPr>
      <a:lvl3pPr marL="1437005" indent="-276225" algn="l" rtl="0" eaLnBrk="0" fontAlgn="base" hangingPunct="0">
        <a:spcBef>
          <a:spcPct val="20000"/>
        </a:spcBef>
        <a:spcAft>
          <a:spcPct val="0"/>
        </a:spcAft>
        <a:defRPr sz="2900">
          <a:solidFill>
            <a:schemeClr val="tx1"/>
          </a:solidFill>
          <a:latin typeface="+mn-lt"/>
          <a:ea typeface="+mn-ea"/>
        </a:defRPr>
      </a:lvl3pPr>
      <a:lvl4pPr marL="1946275" indent="-27622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4pPr>
      <a:lvl5pPr marL="2498725" indent="-27622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5pPr>
      <a:lvl6pPr marL="305562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6pPr>
      <a:lvl7pPr marL="3611245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7pPr>
      <a:lvl8pPr marL="416687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8pPr>
      <a:lvl9pPr marL="472186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1125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6687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186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749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3311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8874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4436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13.xml"/><Relationship Id="rId5" Type="http://schemas.openxmlformats.org/officeDocument/2006/relationships/oleObject" Target="../embeddings/oleObject8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5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6.vml"/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5.wmf"/><Relationship Id="rId6" Type="http://schemas.openxmlformats.org/officeDocument/2006/relationships/oleObject" Target="../embeddings/oleObject9.bin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0" Type="http://schemas.openxmlformats.org/officeDocument/2006/relationships/notesSlide" Target="../notesSlides/notesSlide11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.png"/><Relationship Id="rId3" Type="http://schemas.openxmlformats.org/officeDocument/2006/relationships/tags" Target="../tags/tag3.xml"/><Relationship Id="rId2" Type="http://schemas.openxmlformats.org/officeDocument/2006/relationships/image" Target="../media/image18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21.wmf"/><Relationship Id="rId7" Type="http://schemas.openxmlformats.org/officeDocument/2006/relationships/oleObject" Target="../embeddings/oleObject13.bin"/><Relationship Id="rId6" Type="http://schemas.openxmlformats.org/officeDocument/2006/relationships/oleObject" Target="../embeddings/oleObject12.bin"/><Relationship Id="rId5" Type="http://schemas.openxmlformats.org/officeDocument/2006/relationships/image" Target="../media/image20.jpeg"/><Relationship Id="rId4" Type="http://schemas.openxmlformats.org/officeDocument/2006/relationships/image" Target="../media/image5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9.jpeg"/><Relationship Id="rId13" Type="http://schemas.openxmlformats.org/officeDocument/2006/relationships/notesSlide" Target="../notesSlides/notesSlide13.xml"/><Relationship Id="rId12" Type="http://schemas.openxmlformats.org/officeDocument/2006/relationships/vmlDrawing" Target="../drawings/vmlDrawing8.vml"/><Relationship Id="rId11" Type="http://schemas.openxmlformats.org/officeDocument/2006/relationships/slideLayout" Target="../slideLayouts/slideLayout13.xml"/><Relationship Id="rId10" Type="http://schemas.openxmlformats.org/officeDocument/2006/relationships/image" Target="../media/image22.wmf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5.jpe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2.xml"/><Relationship Id="rId10" Type="http://schemas.openxmlformats.org/officeDocument/2006/relationships/vmlDrawing" Target="../drawings/vmlDrawing1.v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1.jpe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5.xml"/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.png"/><Relationship Id="rId2" Type="http://schemas.openxmlformats.org/officeDocument/2006/relationships/image" Target="../media/image40.png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4.png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6.png"/><Relationship Id="rId4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5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13.x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5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openxmlformats.org/officeDocument/2006/relationships/oleObject" Target="../embeddings/oleObject6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5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" descr="图片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12190413" cy="702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7" name="组合 31"/>
          <p:cNvGrpSpPr/>
          <p:nvPr/>
        </p:nvGrpSpPr>
        <p:grpSpPr bwMode="auto">
          <a:xfrm>
            <a:off x="638179" y="398463"/>
            <a:ext cx="5277174" cy="721557"/>
            <a:chOff x="3698321" y="1540112"/>
            <a:chExt cx="3745831" cy="739104"/>
          </a:xfrm>
        </p:grpSpPr>
        <p:sp>
          <p:nvSpPr>
            <p:cNvPr id="20" name="矩形 19"/>
            <p:cNvSpPr/>
            <p:nvPr/>
          </p:nvSpPr>
          <p:spPr>
            <a:xfrm>
              <a:off x="4300612" y="1555806"/>
              <a:ext cx="3143540" cy="723410"/>
            </a:xfrm>
            <a:prstGeom prst="rect">
              <a:avLst/>
            </a:prstGeom>
          </p:spPr>
          <p:txBody>
            <a:bodyPr lIns="92213" tIns="46106" rIns="92213" bIns="46106">
              <a:spAutoFit/>
              <a:scene3d>
                <a:camera prst="orthographicFront"/>
                <a:lightRig rig="threePt" dir="t"/>
              </a:scene3d>
            </a:bodyPr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zh-CN" sz="4000" b="1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</a:rPr>
                <a:t>分数的意义和性质</a:t>
              </a:r>
              <a:endParaRPr lang="zh-CN" altLang="zh-CN" sz="4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</a:endParaRPr>
            </a:p>
          </p:txBody>
        </p:sp>
        <p:sp>
          <p:nvSpPr>
            <p:cNvPr id="25" name="文本框 10"/>
            <p:cNvSpPr txBox="1"/>
            <p:nvPr/>
          </p:nvSpPr>
          <p:spPr bwMode="auto">
            <a:xfrm>
              <a:off x="3698321" y="1540112"/>
              <a:ext cx="439466" cy="7219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kumimoji="1" lang="en-US" sz="40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en-US" sz="40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148" name="矩形 2"/>
          <p:cNvSpPr>
            <a:spLocks noChangeArrowheads="1"/>
          </p:cNvSpPr>
          <p:nvPr/>
        </p:nvSpPr>
        <p:spPr bwMode="auto">
          <a:xfrm>
            <a:off x="190550" y="1498600"/>
            <a:ext cx="890582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5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zh-CN" altLang="en-US" sz="5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r>
              <a:rPr lang="zh-CN" altLang="en-US" sz="5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</a:t>
            </a:r>
            <a:r>
              <a:rPr lang="zh-CN" altLang="en-US" sz="5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产生与意义</a:t>
            </a:r>
            <a:endParaRPr lang="zh-CN" altLang="en-US" sz="5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149" name="直接连接符 14"/>
          <p:cNvCxnSpPr>
            <a:cxnSpLocks noChangeShapeType="1"/>
          </p:cNvCxnSpPr>
          <p:nvPr/>
        </p:nvCxnSpPr>
        <p:spPr bwMode="auto">
          <a:xfrm>
            <a:off x="244475" y="2547938"/>
            <a:ext cx="8851900" cy="0"/>
          </a:xfrm>
          <a:prstGeom prst="line">
            <a:avLst/>
          </a:prstGeom>
          <a:noFill/>
          <a:ln w="28575">
            <a:solidFill>
              <a:srgbClr val="004E9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0" name="副标题 6"/>
          <p:cNvSpPr txBox="1">
            <a:spLocks noChangeArrowheads="1"/>
          </p:cNvSpPr>
          <p:nvPr/>
        </p:nvSpPr>
        <p:spPr bwMode="auto">
          <a:xfrm>
            <a:off x="243927" y="2769376"/>
            <a:ext cx="8852447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</a:rPr>
              <a:t>人教版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sym typeface="+mn-ea"/>
              </a:rPr>
              <a:t>·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sym typeface="+mn-ea"/>
              </a:rPr>
              <a:t>五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</a:rPr>
              <a:t>年级下册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815975" y="723900"/>
            <a:ext cx="3097213" cy="822325"/>
          </a:xfrm>
          <a:prstGeom prst="rect">
            <a:avLst/>
          </a:prstGeom>
          <a:noFill/>
          <a:ln w="9525">
            <a:noFill/>
          </a:ln>
        </p:spPr>
        <p:txBody>
          <a:bodyPr lIns="122931" tIns="61466" rIns="122931" bIns="61466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61468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122936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84404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245872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875000"/>
                </a:solidFill>
                <a:latin typeface="宋体" panose="02010600030101010101" pitchFamily="2" charset="-122"/>
                <a:cs typeface="+mn-cs"/>
                <a:sym typeface="+mn-ea"/>
              </a:rPr>
              <a:t>二、例题讲解</a:t>
            </a:r>
            <a:endParaRPr lang="zh-CN" altLang="en-US" sz="3200" b="1" dirty="0">
              <a:solidFill>
                <a:srgbClr val="875000"/>
              </a:solidFill>
              <a:latin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80" name="Group 16"/>
          <p:cNvGrpSpPr/>
          <p:nvPr/>
        </p:nvGrpSpPr>
        <p:grpSpPr bwMode="auto">
          <a:xfrm>
            <a:off x="2990850" y="1722438"/>
            <a:ext cx="6548438" cy="1274762"/>
            <a:chOff x="1260" y="1008"/>
            <a:chExt cx="4125" cy="803"/>
          </a:xfrm>
        </p:grpSpPr>
        <p:grpSp>
          <p:nvGrpSpPr>
            <p:cNvPr id="24596" name="Group 13"/>
            <p:cNvGrpSpPr/>
            <p:nvPr/>
          </p:nvGrpSpPr>
          <p:grpSpPr bwMode="auto">
            <a:xfrm>
              <a:off x="1260" y="1008"/>
              <a:ext cx="4125" cy="803"/>
              <a:chOff x="1427" y="682"/>
              <a:chExt cx="4125" cy="803"/>
            </a:xfrm>
          </p:grpSpPr>
          <p:pic>
            <p:nvPicPr>
              <p:cNvPr id="24598" name="Picture 14" descr="女天使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4596" y="682"/>
                <a:ext cx="956" cy="8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599" name="AutoShape 15"/>
              <p:cNvSpPr>
                <a:spLocks noChangeArrowheads="1"/>
              </p:cNvSpPr>
              <p:nvPr/>
            </p:nvSpPr>
            <p:spPr bwMode="auto">
              <a:xfrm>
                <a:off x="1427" y="799"/>
                <a:ext cx="3074" cy="520"/>
              </a:xfrm>
              <a:prstGeom prst="wedgeRoundRectCallout">
                <a:avLst>
                  <a:gd name="adj1" fmla="val 54815"/>
                  <a:gd name="adj2" fmla="val 30579"/>
                  <a:gd name="adj3" fmla="val 16667"/>
                </a:avLst>
              </a:prstGeom>
              <a:solidFill>
                <a:schemeClr val="bg1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2800">
                    <a:latin typeface="Calibri" panose="020F0502020204030204" pitchFamily="34" charset="0"/>
                    <a:ea typeface="楷体_GB2312"/>
                    <a:cs typeface="楷体_GB2312"/>
                  </a:rPr>
                  <a:t>你能举例说明    的意义吗？</a:t>
                </a:r>
                <a:endParaRPr lang="zh-CN" altLang="en-US" sz="2800">
                  <a:latin typeface="Calibri" panose="020F0502020204030204" pitchFamily="34" charset="0"/>
                  <a:ea typeface="楷体_GB2312"/>
                  <a:cs typeface="楷体_GB2312"/>
                </a:endParaRPr>
              </a:p>
            </p:txBody>
          </p:sp>
        </p:grpSp>
        <p:graphicFrame>
          <p:nvGraphicFramePr>
            <p:cNvPr id="24597" name="图片 7"/>
            <p:cNvGraphicFramePr>
              <a:graphicFrameLocks noChangeAspect="1"/>
            </p:cNvGraphicFramePr>
            <p:nvPr/>
          </p:nvGraphicFramePr>
          <p:xfrm>
            <a:off x="2689" y="1096"/>
            <a:ext cx="215" cy="5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02" name="" r:id="rId3" imgW="159385" imgH="412115" progId="Equation.DSMT4">
                    <p:embed/>
                  </p:oleObj>
                </mc:Choice>
                <mc:Fallback>
                  <p:oleObj name="" r:id="rId3" imgW="159385" imgH="412115" progId="Equation.DSMT4">
                    <p:embed/>
                    <p:pic>
                      <p:nvPicPr>
                        <p:cNvPr id="0" name="图片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89" y="1096"/>
                          <a:ext cx="215" cy="5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7" name="组合 26"/>
          <p:cNvGrpSpPr/>
          <p:nvPr/>
        </p:nvGrpSpPr>
        <p:grpSpPr bwMode="auto">
          <a:xfrm>
            <a:off x="4025900" y="4005263"/>
            <a:ext cx="5519738" cy="1146175"/>
            <a:chOff x="5736" y="6188"/>
            <a:chExt cx="8693" cy="1804"/>
          </a:xfrm>
        </p:grpSpPr>
        <p:sp>
          <p:nvSpPr>
            <p:cNvPr id="24594" name="Text Box 10"/>
            <p:cNvSpPr txBox="1">
              <a:spLocks noChangeArrowheads="1"/>
            </p:cNvSpPr>
            <p:nvPr/>
          </p:nvSpPr>
          <p:spPr bwMode="auto">
            <a:xfrm>
              <a:off x="5736" y="6188"/>
              <a:ext cx="8693" cy="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>
                  <a:latin typeface="楷体" panose="02010609060101010101" pitchFamily="49" charset="-122"/>
                </a:rPr>
                <a:t>把一条线段</a:t>
              </a:r>
              <a:r>
                <a:rPr lang="zh-CN" altLang="en-US" sz="2800">
                  <a:solidFill>
                    <a:srgbClr val="FF0000"/>
                  </a:solidFill>
                  <a:latin typeface="楷体" panose="02010609060101010101" pitchFamily="49" charset="-122"/>
                </a:rPr>
                <a:t>平均</a:t>
              </a:r>
              <a:r>
                <a:rPr lang="zh-CN" altLang="en-US" sz="2800">
                  <a:latin typeface="楷体" panose="02010609060101010101" pitchFamily="49" charset="-122"/>
                </a:rPr>
                <a:t>分成</a:t>
              </a:r>
              <a:r>
                <a:rPr lang="en-US" altLang="zh-CN" sz="2800">
                  <a:latin typeface="楷体" panose="02010609060101010101" pitchFamily="49" charset="-122"/>
                </a:rPr>
                <a:t>4</a:t>
              </a:r>
              <a:r>
                <a:rPr lang="zh-CN" altLang="en-US" sz="2800">
                  <a:latin typeface="楷体" panose="02010609060101010101" pitchFamily="49" charset="-122"/>
                </a:rPr>
                <a:t>份</a:t>
              </a:r>
              <a:r>
                <a:rPr lang="en-US" altLang="zh-CN" sz="2800">
                  <a:latin typeface="楷体" panose="02010609060101010101" pitchFamily="49" charset="-122"/>
                </a:rPr>
                <a:t>,</a:t>
              </a:r>
              <a:r>
                <a:rPr lang="zh-CN" altLang="en-US" sz="2800">
                  <a:latin typeface="楷体" panose="02010609060101010101" pitchFamily="49" charset="-122"/>
                </a:rPr>
                <a:t>每份是这条线段的  。</a:t>
              </a:r>
              <a:endParaRPr lang="zh-CN" altLang="en-US" sz="2800">
                <a:latin typeface="楷体" panose="02010609060101010101" pitchFamily="49" charset="-122"/>
              </a:endParaRPr>
            </a:p>
          </p:txBody>
        </p:sp>
        <p:graphicFrame>
          <p:nvGraphicFramePr>
            <p:cNvPr id="24595" name="图片 7"/>
            <p:cNvGraphicFramePr>
              <a:graphicFrameLocks noChangeAspect="1"/>
            </p:cNvGraphicFramePr>
            <p:nvPr/>
          </p:nvGraphicFramePr>
          <p:xfrm>
            <a:off x="8250" y="6835"/>
            <a:ext cx="489" cy="11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03" name="" r:id="rId5" imgW="159385" imgH="412115" progId="Equation.DSMT4">
                    <p:embed/>
                  </p:oleObj>
                </mc:Choice>
                <mc:Fallback>
                  <p:oleObj name="" r:id="rId5" imgW="159385" imgH="412115" progId="Equation.DSMT4">
                    <p:embed/>
                    <p:pic>
                      <p:nvPicPr>
                        <p:cNvPr id="0" name="图片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250" y="6835"/>
                          <a:ext cx="489" cy="115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组合 52"/>
          <p:cNvGrpSpPr/>
          <p:nvPr/>
        </p:nvGrpSpPr>
        <p:grpSpPr bwMode="auto">
          <a:xfrm>
            <a:off x="1725613" y="4171950"/>
            <a:ext cx="1066800" cy="254000"/>
            <a:chOff x="6476950" y="2247916"/>
            <a:chExt cx="1066772" cy="254325"/>
          </a:xfrm>
        </p:grpSpPr>
        <p:cxnSp>
          <p:nvCxnSpPr>
            <p:cNvPr id="29" name="直接连接符 28"/>
            <p:cNvCxnSpPr/>
            <p:nvPr/>
          </p:nvCxnSpPr>
          <p:spPr bwMode="auto">
            <a:xfrm>
              <a:off x="6476950" y="2247916"/>
              <a:ext cx="0" cy="244788"/>
            </a:xfrm>
            <a:prstGeom prst="line">
              <a:avLst/>
            </a:prstGeom>
            <a:noFill/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 bwMode="auto">
            <a:xfrm>
              <a:off x="7048435" y="2257453"/>
              <a:ext cx="0" cy="244788"/>
            </a:xfrm>
            <a:prstGeom prst="line">
              <a:avLst/>
            </a:prstGeom>
            <a:noFill/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 bwMode="auto">
            <a:xfrm>
              <a:off x="7543722" y="2247916"/>
              <a:ext cx="0" cy="244788"/>
            </a:xfrm>
            <a:prstGeom prst="line">
              <a:avLst/>
            </a:prstGeom>
            <a:noFill/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48"/>
          <p:cNvGrpSpPr/>
          <p:nvPr/>
        </p:nvGrpSpPr>
        <p:grpSpPr bwMode="auto">
          <a:xfrm>
            <a:off x="1192213" y="4181475"/>
            <a:ext cx="2160587" cy="249238"/>
            <a:chOff x="5943564" y="2257432"/>
            <a:chExt cx="2160000" cy="249572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5943564" y="2495876"/>
              <a:ext cx="2160000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 bwMode="auto">
            <a:xfrm>
              <a:off x="5948325" y="2262201"/>
              <a:ext cx="0" cy="244803"/>
            </a:xfrm>
            <a:prstGeom prst="line">
              <a:avLst/>
            </a:prstGeom>
            <a:noFill/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 bwMode="auto">
            <a:xfrm>
              <a:off x="8090867" y="2257432"/>
              <a:ext cx="0" cy="244803"/>
            </a:xfrm>
            <a:prstGeom prst="line">
              <a:avLst/>
            </a:prstGeom>
            <a:noFill/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左大括号 35"/>
          <p:cNvSpPr/>
          <p:nvPr/>
        </p:nvSpPr>
        <p:spPr>
          <a:xfrm rot="16200000">
            <a:off x="1420813" y="4229100"/>
            <a:ext cx="76200" cy="533400"/>
          </a:xfrm>
          <a:prstGeom prst="leftBrace">
            <a:avLst/>
          </a:prstGeom>
          <a:ln w="25400">
            <a:solidFill>
              <a:srgbClr val="6385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2" name="组合 29"/>
          <p:cNvGrpSpPr/>
          <p:nvPr/>
        </p:nvGrpSpPr>
        <p:grpSpPr bwMode="auto">
          <a:xfrm>
            <a:off x="1258888" y="4443413"/>
            <a:ext cx="476250" cy="954087"/>
            <a:chOff x="2971800" y="3867150"/>
            <a:chExt cx="476250" cy="954088"/>
          </a:xfrm>
        </p:grpSpPr>
        <p:cxnSp>
          <p:nvCxnSpPr>
            <p:cNvPr id="38" name="直接连接符 37"/>
            <p:cNvCxnSpPr/>
            <p:nvPr/>
          </p:nvCxnSpPr>
          <p:spPr bwMode="auto">
            <a:xfrm flipV="1">
              <a:off x="3000375" y="4333875"/>
              <a:ext cx="342900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587" name="文本框 3"/>
            <p:cNvSpPr txBox="1">
              <a:spLocks noChangeArrowheads="1"/>
            </p:cNvSpPr>
            <p:nvPr/>
          </p:nvSpPr>
          <p:spPr bwMode="auto">
            <a:xfrm>
              <a:off x="2971800" y="3867150"/>
              <a:ext cx="476250" cy="954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7030A0"/>
                  </a:solidFill>
                </a:rPr>
                <a:t>1</a:t>
              </a:r>
              <a:endParaRPr lang="en-US" altLang="zh-CN" sz="2800" b="1">
                <a:solidFill>
                  <a:srgbClr val="7030A0"/>
                </a:solidFill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7030A0"/>
                  </a:solidFill>
                </a:rPr>
                <a:t>4</a:t>
              </a:r>
              <a:endParaRPr lang="zh-CN" altLang="en-US" sz="2800" b="1">
                <a:solidFill>
                  <a:srgbClr val="7030A0"/>
                </a:solidFill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815975" y="723900"/>
            <a:ext cx="3097213" cy="822325"/>
          </a:xfrm>
          <a:prstGeom prst="rect">
            <a:avLst/>
          </a:prstGeom>
          <a:noFill/>
          <a:ln w="9525">
            <a:noFill/>
          </a:ln>
        </p:spPr>
        <p:txBody>
          <a:bodyPr lIns="122931" tIns="61466" rIns="122931" bIns="61466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61468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122936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84404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245872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875000"/>
                </a:solidFill>
                <a:latin typeface="宋体" panose="02010600030101010101" pitchFamily="2" charset="-122"/>
                <a:cs typeface="+mn-cs"/>
                <a:sym typeface="+mn-ea"/>
              </a:rPr>
              <a:t>二、例题讲解</a:t>
            </a:r>
            <a:endParaRPr lang="zh-CN" altLang="en-US" sz="3200" b="1" dirty="0">
              <a:solidFill>
                <a:srgbClr val="875000"/>
              </a:solidFill>
              <a:latin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14" descr="女天使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13188" y="1138238"/>
            <a:ext cx="1517650" cy="127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6" name="Picture 1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87500" y="1546225"/>
            <a:ext cx="7916863" cy="174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52" name="Picture 60" descr="P44教师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942513" y="3819525"/>
            <a:ext cx="1676400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1" name="文本框 5"/>
          <p:cNvSpPr txBox="1">
            <a:spLocks noChangeArrowheads="1"/>
          </p:cNvSpPr>
          <p:nvPr/>
        </p:nvSpPr>
        <p:spPr bwMode="auto">
          <a:xfrm>
            <a:off x="1587500" y="3311525"/>
            <a:ext cx="7916863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楷体" panose="02010609060101010101" pitchFamily="49" charset="-122"/>
              </a:rPr>
              <a:t>想一想，说一说：上面每个图中的   分别是：</a:t>
            </a:r>
            <a:endParaRPr lang="zh-CN" altLang="en-US" sz="2800">
              <a:latin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楷体" panose="02010609060101010101" pitchFamily="49" charset="-122"/>
              </a:rPr>
              <a:t>（</a:t>
            </a:r>
            <a:r>
              <a:rPr lang="en-US" altLang="zh-CN" sz="2800">
                <a:latin typeface="楷体" panose="02010609060101010101" pitchFamily="49" charset="-122"/>
              </a:rPr>
              <a:t>1</a:t>
            </a:r>
            <a:r>
              <a:rPr lang="zh-CN" altLang="en-US" sz="2800">
                <a:latin typeface="楷体" panose="02010609060101010101" pitchFamily="49" charset="-122"/>
              </a:rPr>
              <a:t>）把什么看作一个整体？</a:t>
            </a:r>
            <a:endParaRPr lang="zh-CN" altLang="en-US" sz="2800">
              <a:latin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楷体" panose="02010609060101010101" pitchFamily="49" charset="-122"/>
              </a:rPr>
              <a:t>（</a:t>
            </a:r>
            <a:r>
              <a:rPr lang="en-US" altLang="zh-CN" sz="2800">
                <a:latin typeface="楷体" panose="02010609060101010101" pitchFamily="49" charset="-122"/>
              </a:rPr>
              <a:t>2</a:t>
            </a:r>
            <a:r>
              <a:rPr lang="zh-CN" altLang="en-US" sz="2800">
                <a:latin typeface="楷体" panose="02010609060101010101" pitchFamily="49" charset="-122"/>
              </a:rPr>
              <a:t>）平均分成了几份？</a:t>
            </a:r>
            <a:endParaRPr lang="zh-CN" altLang="en-US" sz="2800">
              <a:latin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楷体" panose="02010609060101010101" pitchFamily="49" charset="-122"/>
              </a:rPr>
              <a:t>（</a:t>
            </a:r>
            <a:r>
              <a:rPr lang="en-US" altLang="zh-CN" sz="2800">
                <a:latin typeface="楷体" panose="02010609060101010101" pitchFamily="49" charset="-122"/>
              </a:rPr>
              <a:t>3</a:t>
            </a:r>
            <a:r>
              <a:rPr lang="zh-CN" altLang="en-US" sz="2800">
                <a:latin typeface="楷体" panose="02010609060101010101" pitchFamily="49" charset="-122"/>
              </a:rPr>
              <a:t>）怎样表示这样的</a:t>
            </a:r>
            <a:r>
              <a:rPr lang="en-US" altLang="zh-CN" sz="2800">
                <a:latin typeface="楷体" panose="02010609060101010101" pitchFamily="49" charset="-122"/>
              </a:rPr>
              <a:t>1</a:t>
            </a:r>
            <a:r>
              <a:rPr lang="zh-CN" altLang="en-US" sz="2800">
                <a:latin typeface="楷体" panose="02010609060101010101" pitchFamily="49" charset="-122"/>
              </a:rPr>
              <a:t>份？</a:t>
            </a:r>
            <a:endParaRPr lang="zh-CN" altLang="en-US" sz="2800">
              <a:latin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en-US" sz="2800">
              <a:latin typeface="楷体" panose="02010609060101010101" pitchFamily="49" charset="-122"/>
            </a:endParaRPr>
          </a:p>
        </p:txBody>
      </p:sp>
      <p:graphicFrame>
        <p:nvGraphicFramePr>
          <p:cNvPr id="26632" name="图片 7"/>
          <p:cNvGraphicFramePr>
            <a:graphicFrameLocks noChangeAspect="1"/>
          </p:cNvGraphicFramePr>
          <p:nvPr/>
        </p:nvGraphicFramePr>
        <p:xfrm>
          <a:off x="7088188" y="3311525"/>
          <a:ext cx="436562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4" name="" r:id="rId6" imgW="159385" imgH="412115" progId="Equation.DSMT4">
                  <p:embed/>
                </p:oleObj>
              </mc:Choice>
              <mc:Fallback>
                <p:oleObj name="" r:id="rId6" imgW="159385" imgH="412115" progId="Equation.DSMT4">
                  <p:embed/>
                  <p:pic>
                    <p:nvPicPr>
                      <p:cNvPr id="0" name="图片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8188" y="3311525"/>
                        <a:ext cx="436562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815975" y="723900"/>
            <a:ext cx="3097213" cy="822325"/>
          </a:xfrm>
          <a:prstGeom prst="rect">
            <a:avLst/>
          </a:prstGeom>
          <a:noFill/>
          <a:ln w="9525">
            <a:noFill/>
          </a:ln>
        </p:spPr>
        <p:txBody>
          <a:bodyPr lIns="122931" tIns="61466" rIns="122931" bIns="61466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61468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122936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84404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245872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875000"/>
                </a:solidFill>
                <a:latin typeface="宋体" panose="02010600030101010101" pitchFamily="2" charset="-122"/>
                <a:cs typeface="+mn-cs"/>
                <a:sym typeface="+mn-ea"/>
              </a:rPr>
              <a:t>二、例题讲解</a:t>
            </a:r>
            <a:endParaRPr lang="zh-CN" altLang="en-US" sz="3200" b="1" dirty="0">
              <a:solidFill>
                <a:srgbClr val="875000"/>
              </a:solidFill>
              <a:latin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6" name="Picture 1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87500" y="1546225"/>
            <a:ext cx="7916863" cy="174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52" name="Picture 60" descr="P44教师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942513" y="3819525"/>
            <a:ext cx="1676400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6"/>
          <p:cNvSpPr>
            <a:spLocks noChangeArrowheads="1"/>
          </p:cNvSpPr>
          <p:nvPr/>
        </p:nvSpPr>
        <p:spPr bwMode="auto">
          <a:xfrm>
            <a:off x="815975" y="3438525"/>
            <a:ext cx="10007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</a:rPr>
              <a:t>  </a:t>
            </a:r>
            <a:r>
              <a:rPr lang="zh-CN" altLang="en-US" sz="2800">
                <a:latin typeface="楷体" panose="02010609060101010101" pitchFamily="49" charset="-122"/>
              </a:rPr>
              <a:t>一个正方形、一个圆都是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</a:rPr>
              <a:t>一个物体</a:t>
            </a:r>
            <a:r>
              <a:rPr lang="zh-CN" altLang="en-US" sz="2800">
                <a:latin typeface="楷体" panose="02010609060101010101" pitchFamily="49" charset="-122"/>
              </a:rPr>
              <a:t>；可以把它看作一个整体。</a:t>
            </a:r>
            <a:endParaRPr lang="zh-CN" altLang="en-US" sz="2800">
              <a:latin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287463" y="4784725"/>
            <a:ext cx="8205787" cy="1384300"/>
            <a:chOff x="3070" y="6784"/>
            <a:chExt cx="8937" cy="2179"/>
          </a:xfrm>
        </p:grpSpPr>
        <p:sp>
          <p:nvSpPr>
            <p:cNvPr id="28681" name="文本框 1"/>
            <p:cNvSpPr txBox="1">
              <a:spLocks noChangeArrowheads="1"/>
            </p:cNvSpPr>
            <p:nvPr/>
          </p:nvSpPr>
          <p:spPr bwMode="auto">
            <a:xfrm>
              <a:off x="3070" y="6784"/>
              <a:ext cx="8937" cy="2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>
                  <a:latin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2800">
                  <a:latin typeface="楷体" panose="02010609060101010101" pitchFamily="49" charset="-122"/>
                  <a:sym typeface="+mn-ea"/>
                </a:rPr>
                <a:t>把</a:t>
              </a:r>
              <a:r>
                <a:rPr lang="zh-CN" altLang="en-US" sz="2800">
                  <a:solidFill>
                    <a:srgbClr val="FF0000"/>
                  </a:solidFill>
                  <a:latin typeface="楷体" panose="02010609060101010101" pitchFamily="49" charset="-122"/>
                  <a:sym typeface="+mn-ea"/>
                </a:rPr>
                <a:t>一个整体</a:t>
              </a:r>
              <a:r>
                <a:rPr lang="zh-CN" altLang="en-US" sz="2800">
                  <a:latin typeface="楷体" panose="02010609060101010101" pitchFamily="49" charset="-122"/>
                  <a:sym typeface="+mn-ea"/>
                </a:rPr>
                <a:t>平</a:t>
              </a:r>
              <a:r>
                <a:rPr lang="zh-CN" altLang="en-US" sz="2800">
                  <a:solidFill>
                    <a:srgbClr val="000000"/>
                  </a:solidFill>
                  <a:latin typeface="楷体" panose="02010609060101010101" pitchFamily="49" charset="-122"/>
                  <a:sym typeface="+mn-ea"/>
                </a:rPr>
                <a:t>均分成四份，其中的一份就是这个物体的  。  </a:t>
              </a:r>
              <a:endParaRPr lang="zh-CN" altLang="en-US" sz="2800" b="1">
                <a:solidFill>
                  <a:srgbClr val="000000"/>
                </a:solidFill>
                <a:latin typeface="楷体" panose="02010609060101010101" pitchFamily="49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latin typeface="楷体" panose="02010609060101010101" pitchFamily="49" charset="-122"/>
              </a:endParaRPr>
            </a:p>
          </p:txBody>
        </p:sp>
        <p:graphicFrame>
          <p:nvGraphicFramePr>
            <p:cNvPr id="28682" name="图片 7"/>
            <p:cNvGraphicFramePr>
              <a:graphicFrameLocks noChangeAspect="1"/>
            </p:cNvGraphicFramePr>
            <p:nvPr/>
          </p:nvGraphicFramePr>
          <p:xfrm>
            <a:off x="4677" y="7295"/>
            <a:ext cx="489" cy="11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684" name="" r:id="rId5" imgW="159385" imgH="412115" progId="Equation.DSMT4">
                    <p:embed/>
                  </p:oleObj>
                </mc:Choice>
                <mc:Fallback>
                  <p:oleObj name="" r:id="rId5" imgW="159385" imgH="412115" progId="Equation.DSMT4">
                    <p:embed/>
                    <p:pic>
                      <p:nvPicPr>
                        <p:cNvPr id="0" name="图片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77" y="7295"/>
                          <a:ext cx="489" cy="115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815975" y="4100513"/>
            <a:ext cx="88026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</a:rPr>
              <a:t>  </a:t>
            </a:r>
            <a:r>
              <a:rPr lang="zh-CN" altLang="en-US" sz="2800">
                <a:latin typeface="楷体" panose="02010609060101010101" pitchFamily="49" charset="-122"/>
                <a:sym typeface="+mn-ea"/>
              </a:rPr>
              <a:t>一条线段是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sym typeface="+mn-ea"/>
              </a:rPr>
              <a:t>一个计量单位</a:t>
            </a:r>
            <a:r>
              <a:rPr lang="zh-CN" altLang="en-US" sz="2800">
                <a:latin typeface="楷体" panose="02010609060101010101" pitchFamily="49" charset="-122"/>
                <a:sym typeface="+mn-ea"/>
              </a:rPr>
              <a:t>；可以把它看作一个整体。</a:t>
            </a:r>
            <a:endParaRPr lang="zh-CN" altLang="en-US" sz="2800">
              <a:latin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815975" y="723900"/>
            <a:ext cx="3097213" cy="822325"/>
          </a:xfrm>
          <a:prstGeom prst="rect">
            <a:avLst/>
          </a:prstGeom>
          <a:noFill/>
          <a:ln w="9525">
            <a:noFill/>
          </a:ln>
        </p:spPr>
        <p:txBody>
          <a:bodyPr lIns="122931" tIns="61466" rIns="122931" bIns="61466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61468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122936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84404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245872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875000"/>
                </a:solidFill>
                <a:latin typeface="宋体" panose="02010600030101010101" pitchFamily="2" charset="-122"/>
                <a:cs typeface="+mn-cs"/>
                <a:sym typeface="+mn-ea"/>
              </a:rPr>
              <a:t>二、例题讲解</a:t>
            </a:r>
            <a:endParaRPr lang="zh-CN" altLang="en-US" sz="3200" b="1" dirty="0">
              <a:solidFill>
                <a:srgbClr val="875000"/>
              </a:solidFill>
              <a:latin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2" descr="https://wkretype.bdimg.com/retype/zoom/724f954dad02de80d4d84027?pn=7&amp;o=jpg_6&amp;md5sum=482c4cbbd2b2800bf477f20198163ea7&amp;sign=3a417c71ae&amp;png=701717-819371&amp;jpg=1044878-1208328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76350" y="1687513"/>
            <a:ext cx="2124075" cy="137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781050" y="5232400"/>
            <a:ext cx="8120063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>
                <a:latin typeface="楷体" panose="02010609060101010101" pitchFamily="49" charset="-122"/>
              </a:rPr>
              <a:t>    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</a:rPr>
              <a:t>我们还可以一把香蕉、一盘面包看作一个整体。</a:t>
            </a:r>
            <a:r>
              <a:rPr lang="zh-CN" altLang="en-US" sz="2800">
                <a:latin typeface="楷体" panose="02010609060101010101" pitchFamily="49" charset="-122"/>
              </a:rPr>
              <a:t>   </a:t>
            </a:r>
            <a:r>
              <a:rPr lang="zh-CN" altLang="en-US" sz="3200">
                <a:solidFill>
                  <a:srgbClr val="FF0000"/>
                </a:solidFill>
                <a:latin typeface="Calibri" panose="020F0502020204030204" pitchFamily="34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                                            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15975" y="3265488"/>
            <a:ext cx="49831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楷体" panose="02010609060101010101" pitchFamily="49" charset="-122"/>
                <a:sym typeface="+mn-ea"/>
              </a:rPr>
              <a:t>一把香蕉有</a:t>
            </a:r>
            <a:r>
              <a:rPr lang="en-US" altLang="zh-CN" sz="2800">
                <a:latin typeface="楷体" panose="02010609060101010101" pitchFamily="49" charset="-122"/>
                <a:sym typeface="+mn-ea"/>
              </a:rPr>
              <a:t>4</a:t>
            </a:r>
            <a:r>
              <a:rPr lang="zh-CN" altLang="en-US" sz="2800">
                <a:latin typeface="楷体" panose="02010609060101010101" pitchFamily="49" charset="-122"/>
                <a:sym typeface="+mn-ea"/>
              </a:rPr>
              <a:t>根，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sym typeface="+mn-ea"/>
              </a:rPr>
              <a:t>平均</a:t>
            </a:r>
            <a:r>
              <a:rPr lang="zh-CN" altLang="en-US" sz="2800">
                <a:latin typeface="楷体" panose="02010609060101010101" pitchFamily="49" charset="-122"/>
                <a:sym typeface="+mn-ea"/>
              </a:rPr>
              <a:t>分成</a:t>
            </a:r>
            <a:r>
              <a:rPr lang="en-US" altLang="zh-CN" sz="2800">
                <a:latin typeface="楷体" panose="02010609060101010101" pitchFamily="49" charset="-122"/>
                <a:sym typeface="+mn-ea"/>
              </a:rPr>
              <a:t>4</a:t>
            </a:r>
            <a:r>
              <a:rPr lang="zh-CN" altLang="en-US" sz="2800">
                <a:latin typeface="楷体" panose="02010609060101010101" pitchFamily="49" charset="-122"/>
                <a:sym typeface="+mn-ea"/>
              </a:rPr>
              <a:t>份</a:t>
            </a:r>
            <a:r>
              <a:rPr lang="en-US" altLang="zh-CN" sz="2800">
                <a:latin typeface="楷体" panose="02010609060101010101" pitchFamily="49" charset="-122"/>
                <a:sym typeface="+mn-ea"/>
              </a:rPr>
              <a:t>,</a:t>
            </a:r>
            <a:endParaRPr lang="en-US" altLang="zh-CN" sz="2800">
              <a:latin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楷体" panose="02010609060101010101" pitchFamily="49" charset="-122"/>
                <a:sym typeface="+mn-ea"/>
              </a:rPr>
              <a:t>每根是这把香蕉总根数的  。</a:t>
            </a:r>
            <a:endParaRPr lang="zh-CN" altLang="en-US" sz="2800">
              <a:latin typeface="楷体" panose="02010609060101010101" pitchFamily="49" charset="-122"/>
            </a:endParaRPr>
          </a:p>
        </p:txBody>
      </p:sp>
      <p:graphicFrame>
        <p:nvGraphicFramePr>
          <p:cNvPr id="4" name="图片 7"/>
          <p:cNvGraphicFramePr>
            <a:graphicFrameLocks noChangeAspect="1"/>
          </p:cNvGraphicFramePr>
          <p:nvPr/>
        </p:nvGraphicFramePr>
        <p:xfrm>
          <a:off x="4768850" y="3414713"/>
          <a:ext cx="449263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3" name="" r:id="rId3" imgW="159385" imgH="412115" progId="Equation.DSMT4">
                  <p:embed/>
                </p:oleObj>
              </mc:Choice>
              <mc:Fallback>
                <p:oleObj name="" r:id="rId3" imgW="159385" imgH="412115" progId="Equation.DSMT4">
                  <p:embed/>
                  <p:pic>
                    <p:nvPicPr>
                      <p:cNvPr id="0" name="图片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8850" y="3414713"/>
                        <a:ext cx="449263" cy="735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28" name="Picture 2" descr="https://wkretype.bdimg.com/retype/zoom/724f954dad02de80d4d84027?pn=7&amp;o=jpg_6&amp;md5sum=482c4cbbd2b2800bf477f20198163ea7&amp;sign=3a417c71ae&amp;png=701717-819371&amp;jpg=1044878-120832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29425" y="1895475"/>
            <a:ext cx="2843213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椭圆 9"/>
          <p:cNvSpPr/>
          <p:nvPr/>
        </p:nvSpPr>
        <p:spPr>
          <a:xfrm rot="3414211">
            <a:off x="7389019" y="1780382"/>
            <a:ext cx="331787" cy="10858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1" name="椭圆 10"/>
          <p:cNvSpPr/>
          <p:nvPr/>
        </p:nvSpPr>
        <p:spPr>
          <a:xfrm rot="3414211">
            <a:off x="7789069" y="1789907"/>
            <a:ext cx="331787" cy="10858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2" name="椭圆 11"/>
          <p:cNvSpPr/>
          <p:nvPr/>
        </p:nvSpPr>
        <p:spPr>
          <a:xfrm rot="3414211">
            <a:off x="8189119" y="1799432"/>
            <a:ext cx="331787" cy="10858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3" name="椭圆 12"/>
          <p:cNvSpPr/>
          <p:nvPr/>
        </p:nvSpPr>
        <p:spPr>
          <a:xfrm rot="3414211">
            <a:off x="8665369" y="1808957"/>
            <a:ext cx="331787" cy="10858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6016625" y="3067050"/>
            <a:ext cx="480536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>
                <a:latin typeface="楷体" panose="02010609060101010101" pitchFamily="49" charset="-122"/>
                <a:sym typeface="+mn-ea"/>
              </a:rPr>
              <a:t>把一盘面包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sym typeface="+mn-ea"/>
              </a:rPr>
              <a:t>平均</a:t>
            </a:r>
            <a:r>
              <a:rPr lang="zh-CN" altLang="en-US" sz="2800">
                <a:latin typeface="楷体" panose="02010609060101010101" pitchFamily="49" charset="-122"/>
                <a:sym typeface="+mn-ea"/>
              </a:rPr>
              <a:t>分成</a:t>
            </a:r>
            <a:r>
              <a:rPr lang="en-US" altLang="zh-CN" sz="2800">
                <a:latin typeface="楷体" panose="02010609060101010101" pitchFamily="49" charset="-122"/>
                <a:sym typeface="+mn-ea"/>
              </a:rPr>
              <a:t>4</a:t>
            </a:r>
            <a:r>
              <a:rPr lang="zh-CN" altLang="en-US" sz="2800">
                <a:latin typeface="楷体" panose="02010609060101010101" pitchFamily="49" charset="-122"/>
                <a:sym typeface="+mn-ea"/>
              </a:rPr>
              <a:t>份</a:t>
            </a:r>
            <a:r>
              <a:rPr lang="en-US" altLang="zh-CN" sz="2800">
                <a:latin typeface="楷体" panose="02010609060101010101" pitchFamily="49" charset="-122"/>
                <a:sym typeface="+mn-ea"/>
              </a:rPr>
              <a:t>,</a:t>
            </a:r>
            <a:r>
              <a:rPr lang="zh-CN" altLang="en-US" sz="2800">
                <a:latin typeface="楷体" panose="02010609060101010101" pitchFamily="49" charset="-122"/>
                <a:sym typeface="+mn-ea"/>
              </a:rPr>
              <a:t>每份</a:t>
            </a:r>
            <a:endParaRPr lang="zh-CN" altLang="en-US" sz="2800">
              <a:latin typeface="楷体" panose="02010609060101010101" pitchFamily="49" charset="-122"/>
              <a:sym typeface="+mn-ea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>
                <a:latin typeface="楷体" panose="02010609060101010101" pitchFamily="49" charset="-122"/>
                <a:sym typeface="+mn-ea"/>
              </a:rPr>
              <a:t>是这盘面包的   。</a:t>
            </a:r>
            <a:endParaRPr lang="zh-CN" altLang="en-US" sz="2800">
              <a:latin typeface="楷体" panose="02010609060101010101" pitchFamily="49" charset="-122"/>
            </a:endParaRPr>
          </a:p>
        </p:txBody>
      </p:sp>
      <p:graphicFrame>
        <p:nvGraphicFramePr>
          <p:cNvPr id="15" name="图片 7"/>
          <p:cNvGraphicFramePr>
            <a:graphicFrameLocks noChangeAspect="1"/>
          </p:cNvGraphicFramePr>
          <p:nvPr/>
        </p:nvGraphicFramePr>
        <p:xfrm>
          <a:off x="8286750" y="3414713"/>
          <a:ext cx="447675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4" name="" r:id="rId6" imgW="159385" imgH="412115" progId="Equation.DSMT4">
                  <p:embed/>
                </p:oleObj>
              </mc:Choice>
              <mc:Fallback>
                <p:oleObj name="" r:id="rId6" imgW="159385" imgH="412115" progId="Equation.DSMT4">
                  <p:embed/>
                  <p:pic>
                    <p:nvPicPr>
                      <p:cNvPr id="0" name="图片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86750" y="3414713"/>
                        <a:ext cx="447675" cy="735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815975" y="4206875"/>
            <a:ext cx="214312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>
                <a:latin typeface="楷体" panose="02010609060101010101" pitchFamily="49" charset="-122"/>
              </a:rPr>
              <a:t>3</a:t>
            </a:r>
            <a:r>
              <a:rPr lang="zh-CN" altLang="en-US" sz="2800">
                <a:latin typeface="楷体" panose="02010609060101010101" pitchFamily="49" charset="-122"/>
              </a:rPr>
              <a:t>根呢？</a:t>
            </a:r>
            <a:endParaRPr lang="zh-CN" altLang="en-US" sz="2800">
              <a:latin typeface="楷体" panose="02010609060101010101" pitchFamily="49" charset="-122"/>
            </a:endParaRPr>
          </a:p>
        </p:txBody>
      </p:sp>
      <p:graphicFrame>
        <p:nvGraphicFramePr>
          <p:cNvPr id="20" name="对象 1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593975" y="4210050"/>
          <a:ext cx="452438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5" name="" r:id="rId7" imgW="127000" imgH="228600" progId="Equation.KSEE3">
                  <p:embed/>
                </p:oleObj>
              </mc:Choice>
              <mc:Fallback>
                <p:oleObj name="" r:id="rId7" imgW="127000" imgH="228600" progId="Equation.KSEE3">
                  <p:embed/>
                  <p:pic>
                    <p:nvPicPr>
                      <p:cNvPr id="0" name="对象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3975" y="4210050"/>
                        <a:ext cx="452438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6016625" y="4210050"/>
            <a:ext cx="480536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>
                <a:latin typeface="楷体" panose="02010609060101010101" pitchFamily="49" charset="-122"/>
              </a:rPr>
              <a:t>你能找到这盘面包的   吗？</a:t>
            </a:r>
            <a:endParaRPr lang="zh-CN" altLang="en-US" sz="2800">
              <a:latin typeface="楷体" panose="02010609060101010101" pitchFamily="49" charset="-122"/>
            </a:endParaRPr>
          </a:p>
        </p:txBody>
      </p:sp>
      <p:graphicFrame>
        <p:nvGraphicFramePr>
          <p:cNvPr id="23" name="对象 2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9377363" y="4003675"/>
          <a:ext cx="452437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6" name="" r:id="rId9" imgW="127000" imgH="228600" progId="Equation.KSEE3">
                  <p:embed/>
                </p:oleObj>
              </mc:Choice>
              <mc:Fallback>
                <p:oleObj name="" r:id="rId9" imgW="127000" imgH="228600" progId="Equation.KSEE3">
                  <p:embed/>
                  <p:pic>
                    <p:nvPicPr>
                      <p:cNvPr id="0" name="对象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363" y="4003675"/>
                        <a:ext cx="452437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bldLvl="0" animBg="1"/>
      <p:bldP spid="11" grpId="0" bldLvl="0" animBg="1"/>
      <p:bldP spid="12" grpId="0" bldLvl="0" animBg="1"/>
      <p:bldP spid="13" grpId="0" bldLvl="0" animBg="1"/>
      <p:bldP spid="14" grpId="0"/>
      <p:bldP spid="17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815975" y="723900"/>
            <a:ext cx="3097213" cy="822325"/>
          </a:xfrm>
          <a:prstGeom prst="rect">
            <a:avLst/>
          </a:prstGeom>
          <a:noFill/>
          <a:ln w="9525">
            <a:noFill/>
          </a:ln>
        </p:spPr>
        <p:txBody>
          <a:bodyPr lIns="122931" tIns="61466" rIns="122931" bIns="61466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61468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122936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84404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245872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875000"/>
                </a:solidFill>
                <a:latin typeface="宋体" panose="02010600030101010101" pitchFamily="2" charset="-122"/>
                <a:cs typeface="+mn-cs"/>
                <a:sym typeface="+mn-ea"/>
              </a:rPr>
              <a:t>二、例题讲解</a:t>
            </a:r>
            <a:endParaRPr lang="zh-CN" altLang="en-US" sz="3200" b="1" dirty="0">
              <a:solidFill>
                <a:srgbClr val="875000"/>
              </a:solidFill>
              <a:latin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78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78938" y="1236663"/>
            <a:ext cx="1824037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标注 2"/>
          <p:cNvSpPr/>
          <p:nvPr/>
        </p:nvSpPr>
        <p:spPr>
          <a:xfrm>
            <a:off x="4610100" y="1628775"/>
            <a:ext cx="4178300" cy="1066800"/>
          </a:xfrm>
          <a:prstGeom prst="wedgeRoundRectCallout">
            <a:avLst>
              <a:gd name="adj1" fmla="val 57373"/>
              <a:gd name="adj2" fmla="val -24880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说一说，我们还可以把哪些物体看作一个整体？</a:t>
            </a:r>
            <a:endParaRPr lang="en-US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091" name="Picture 27" descr="11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71100" y="4430713"/>
            <a:ext cx="1276350" cy="181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E:\随便丢\人教版人物土图标jpg\U2tp05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1225" y="3327400"/>
            <a:ext cx="1384300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6" name="文本框 3"/>
          <p:cNvSpPr txBox="1">
            <a:spLocks noChangeArrowheads="1"/>
          </p:cNvSpPr>
          <p:nvPr/>
        </p:nvSpPr>
        <p:spPr bwMode="auto">
          <a:xfrm>
            <a:off x="1128713" y="3327400"/>
            <a:ext cx="3095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 </a:t>
            </a:r>
            <a:endParaRPr lang="zh-CN" altLang="en-US"/>
          </a:p>
        </p:txBody>
      </p:sp>
      <p:sp>
        <p:nvSpPr>
          <p:cNvPr id="6" name="圆角矩形标注 5"/>
          <p:cNvSpPr/>
          <p:nvPr/>
        </p:nvSpPr>
        <p:spPr>
          <a:xfrm>
            <a:off x="2859088" y="2971800"/>
            <a:ext cx="4930775" cy="1347788"/>
          </a:xfrm>
          <a:prstGeom prst="wedgeRoundRectCallout">
            <a:avLst>
              <a:gd name="adj1" fmla="val -58731"/>
              <a:gd name="adj2" fmla="val 28076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我们可以把一个班的学生人数、一个年级的学生人数、一个学校的学生人数、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看作一个整体。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445000" y="4894263"/>
            <a:ext cx="4930775" cy="1347787"/>
          </a:xfrm>
          <a:prstGeom prst="wedgeRoundRectCallout">
            <a:avLst>
              <a:gd name="adj1" fmla="val 62273"/>
              <a:gd name="adj2" fmla="val -49057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我们可以把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根小棒、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8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个笑脸，一堆糖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看作一个整体。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815975" y="723900"/>
            <a:ext cx="3097213" cy="822325"/>
          </a:xfrm>
          <a:prstGeom prst="rect">
            <a:avLst/>
          </a:prstGeom>
          <a:noFill/>
          <a:ln w="9525">
            <a:noFill/>
          </a:ln>
        </p:spPr>
        <p:txBody>
          <a:bodyPr lIns="122931" tIns="61466" rIns="122931" bIns="61466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61468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122936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84404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245872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875000"/>
                </a:solidFill>
                <a:latin typeface="宋体" panose="02010600030101010101" pitchFamily="2" charset="-122"/>
                <a:cs typeface="+mn-cs"/>
                <a:sym typeface="+mn-ea"/>
              </a:rPr>
              <a:t>二、例题讲解</a:t>
            </a:r>
            <a:endParaRPr lang="zh-CN" altLang="en-US" sz="3200" b="1" dirty="0">
              <a:solidFill>
                <a:srgbClr val="875000"/>
              </a:solidFill>
              <a:latin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571500" y="1668463"/>
            <a:ext cx="9791700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b="1" dirty="0">
                <a:latin typeface="+mj-lt"/>
                <a:ea typeface="+mn-ea"/>
                <a:sym typeface="+mn-ea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cs typeface="楷体" panose="02010609060101010101" pitchFamily="49" charset="-122"/>
                <a:sym typeface="+mn-ea"/>
              </a:rPr>
              <a:t>一个物体、一个计量单位或一些物体，都可以看成一个整体。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cs typeface="楷体" panose="02010609060101010101" pitchFamily="49" charset="-122"/>
                <a:sym typeface="+mn-ea"/>
              </a:rPr>
              <a:t>把这个整体平均分成若干份，这样的一份或几份都可以用分数来表示。</a:t>
            </a:r>
            <a:endParaRPr lang="zh-CN" altLang="en-US" sz="2800" dirty="0">
              <a:latin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025525" y="3249613"/>
            <a:ext cx="101393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sym typeface="+mn-ea"/>
              </a:rPr>
              <a:t>一个整体可以用自然数</a:t>
            </a: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sym typeface="+mn-ea"/>
              </a:rPr>
              <a:t>来表示，我们通常把它叫做单位“</a:t>
            </a: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sym typeface="+mn-ea"/>
              </a:rPr>
              <a:t>1”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sym typeface="+mn-ea"/>
              </a:rPr>
              <a:t>。</a:t>
            </a:r>
            <a:endParaRPr lang="zh-CN" altLang="en-US" sz="2800" dirty="0">
              <a:latin typeface="楷体" panose="0201060906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814888" y="3933825"/>
            <a:ext cx="3894137" cy="842963"/>
          </a:xfrm>
          <a:prstGeom prst="wedgeRoundRectCallout">
            <a:avLst>
              <a:gd name="adj1" fmla="val 64235"/>
              <a:gd name="adj2" fmla="val 42508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你能说出上面的例子中的单位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“1”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分别指什么吗？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252" name="Picture 60" descr="P44教师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43988" y="4364038"/>
            <a:ext cx="1676400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300163" y="5294313"/>
            <a:ext cx="72405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chemeClr val="accent2"/>
                </a:solidFill>
                <a:latin typeface="楷体" panose="02010609060101010101" pitchFamily="49" charset="-122"/>
                <a:sym typeface="+mn-ea"/>
              </a:rPr>
              <a:t>上面例子中的单位</a:t>
            </a:r>
            <a:r>
              <a:rPr lang="en-US" altLang="zh-CN" sz="2400" dirty="0">
                <a:solidFill>
                  <a:schemeClr val="accent2"/>
                </a:solidFill>
                <a:latin typeface="楷体" panose="02010609060101010101" pitchFamily="49" charset="-122"/>
                <a:sym typeface="+mn-ea"/>
              </a:rPr>
              <a:t>“1”</a:t>
            </a:r>
            <a:r>
              <a:rPr lang="zh-CN" altLang="en-US" sz="2400" dirty="0">
                <a:solidFill>
                  <a:schemeClr val="accent2"/>
                </a:solidFill>
                <a:latin typeface="楷体" panose="02010609060101010101" pitchFamily="49" charset="-122"/>
                <a:sym typeface="+mn-ea"/>
              </a:rPr>
              <a:t>分别指一张正方形纸、一张圆形纸、一条线段、一把香蕉、一盘面包。</a:t>
            </a:r>
            <a:endParaRPr lang="zh-CN" altLang="en-US" sz="2400" dirty="0">
              <a:solidFill>
                <a:schemeClr val="accent2"/>
              </a:solidFill>
              <a:latin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815975" y="723900"/>
            <a:ext cx="3097213" cy="822325"/>
          </a:xfrm>
          <a:prstGeom prst="rect">
            <a:avLst/>
          </a:prstGeom>
          <a:noFill/>
          <a:ln w="9525">
            <a:noFill/>
          </a:ln>
        </p:spPr>
        <p:txBody>
          <a:bodyPr lIns="122931" tIns="61466" rIns="122931" bIns="61466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61468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122936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84404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245872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875000"/>
                </a:solidFill>
                <a:latin typeface="宋体" panose="02010600030101010101" pitchFamily="2" charset="-122"/>
                <a:cs typeface="+mn-cs"/>
                <a:sym typeface="+mn-ea"/>
              </a:rPr>
              <a:t>二、例题讲解</a:t>
            </a:r>
            <a:endParaRPr lang="zh-CN" altLang="en-US" sz="3200" b="1" dirty="0">
              <a:solidFill>
                <a:srgbClr val="875000"/>
              </a:solidFill>
              <a:latin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407988" y="1670050"/>
            <a:ext cx="3505200" cy="1016000"/>
          </a:xfrm>
          <a:prstGeom prst="wedgeRoundRectCallout">
            <a:avLst>
              <a:gd name="adj1" fmla="val 49655"/>
              <a:gd name="adj2" fmla="val 29338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单位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“1”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和自然数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表示的意义相同吗？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5969000" y="1831975"/>
            <a:ext cx="5243513" cy="1196975"/>
          </a:xfrm>
          <a:prstGeom prst="wedgeRoundRectCallout">
            <a:avLst>
              <a:gd name="adj1" fmla="val -50496"/>
              <a:gd name="adj2" fmla="val 31890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不相同，自然数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表示一个物体，单位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“1”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表示一个整体，它既可以表示一个物体，也可以表示好多物体。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3073" name="Picture 28" descr="未标题-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23113" y="3240088"/>
            <a:ext cx="1457325" cy="151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75" name="Picture 20" descr="男天使副本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16200" y="2686050"/>
            <a:ext cx="1296988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1"/>
          <p:cNvSpPr>
            <a:spLocks noGrp="1" noChangeArrowheads="1"/>
          </p:cNvSpPr>
          <p:nvPr/>
        </p:nvSpPr>
        <p:spPr bwMode="auto">
          <a:xfrm>
            <a:off x="763588" y="723900"/>
            <a:ext cx="30972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pPr eaLnBrk="1" hangingPunct="1"/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30"/>
          <p:cNvGrpSpPr/>
          <p:nvPr/>
        </p:nvGrpSpPr>
        <p:grpSpPr bwMode="auto">
          <a:xfrm>
            <a:off x="1371600" y="2892425"/>
            <a:ext cx="3414713" cy="2879725"/>
            <a:chOff x="457308" y="1672898"/>
            <a:chExt cx="3414534" cy="2880000"/>
          </a:xfrm>
        </p:grpSpPr>
        <p:grpSp>
          <p:nvGrpSpPr>
            <p:cNvPr id="38926" name="Group 2"/>
            <p:cNvGrpSpPr/>
            <p:nvPr/>
          </p:nvGrpSpPr>
          <p:grpSpPr bwMode="auto">
            <a:xfrm>
              <a:off x="457308" y="1672898"/>
              <a:ext cx="900000" cy="2880000"/>
              <a:chOff x="385" y="1389"/>
              <a:chExt cx="492" cy="1052"/>
            </a:xfrm>
          </p:grpSpPr>
          <p:pic>
            <p:nvPicPr>
              <p:cNvPr id="38937" name="Picture 3" descr="P-6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85" y="1389"/>
                <a:ext cx="492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938" name="Picture 4" descr="P-6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85" y="1668"/>
                <a:ext cx="492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939" name="Picture 5" descr="P-6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85" y="1947"/>
                <a:ext cx="492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940" name="Picture 6" descr="P-6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85" y="2227"/>
                <a:ext cx="492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8927" name="Group 7"/>
            <p:cNvGrpSpPr/>
            <p:nvPr/>
          </p:nvGrpSpPr>
          <p:grpSpPr bwMode="auto">
            <a:xfrm>
              <a:off x="1676476" y="1672898"/>
              <a:ext cx="900000" cy="2880000"/>
              <a:chOff x="938" y="1389"/>
              <a:chExt cx="492" cy="1052"/>
            </a:xfrm>
          </p:grpSpPr>
          <p:pic>
            <p:nvPicPr>
              <p:cNvPr id="38933" name="Picture 8" descr="P-62-2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938" y="1389"/>
                <a:ext cx="492" cy="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934" name="Picture 9" descr="P-62-2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938" y="1672"/>
                <a:ext cx="492" cy="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935" name="Picture 10" descr="P-62-2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938" y="1955"/>
                <a:ext cx="492" cy="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936" name="Picture 11" descr="P-62-2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938" y="2238"/>
                <a:ext cx="492" cy="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8928" name="Group 12"/>
            <p:cNvGrpSpPr/>
            <p:nvPr/>
          </p:nvGrpSpPr>
          <p:grpSpPr bwMode="auto">
            <a:xfrm>
              <a:off x="2971842" y="1672898"/>
              <a:ext cx="900000" cy="2880000"/>
              <a:chOff x="1491" y="1389"/>
              <a:chExt cx="451" cy="1052"/>
            </a:xfrm>
          </p:grpSpPr>
          <p:pic>
            <p:nvPicPr>
              <p:cNvPr id="38929" name="Picture 13" descr="P-62-3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91" y="1389"/>
                <a:ext cx="451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930" name="Picture 14" descr="P-62-3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91" y="1672"/>
                <a:ext cx="451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931" name="Picture 15" descr="P-62-3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91" y="1956"/>
                <a:ext cx="451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932" name="Picture 16" descr="P-62-3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91" y="2240"/>
                <a:ext cx="451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7" name="组合 29"/>
          <p:cNvGrpSpPr/>
          <p:nvPr/>
        </p:nvGrpSpPr>
        <p:grpSpPr bwMode="auto">
          <a:xfrm>
            <a:off x="5297488" y="3073400"/>
            <a:ext cx="4608512" cy="1924050"/>
            <a:chOff x="4382971" y="971592"/>
            <a:chExt cx="4608513" cy="1924050"/>
          </a:xfrm>
        </p:grpSpPr>
        <p:sp>
          <p:nvSpPr>
            <p:cNvPr id="38922" name="Rectangle 17"/>
            <p:cNvSpPr>
              <a:spLocks noChangeArrowheads="1"/>
            </p:cNvSpPr>
            <p:nvPr/>
          </p:nvSpPr>
          <p:spPr bwMode="auto">
            <a:xfrm>
              <a:off x="4382971" y="971592"/>
              <a:ext cx="4608513" cy="1734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8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  <a:ea typeface="楷体_GB2312"/>
                  <a:cs typeface="楷体_GB2312"/>
                </a:rPr>
                <a:t>一堆糖，平均分成 </a:t>
              </a:r>
              <a:r>
                <a:rPr lang="en-US" altLang="zh-CN" sz="3200" b="1">
                  <a:latin typeface="Times New Roman" panose="02020603050405020304" pitchFamily="18" charset="0"/>
                  <a:ea typeface="楷体_GB2312"/>
                  <a:cs typeface="楷体_GB2312"/>
                </a:rPr>
                <a:t>2 </a:t>
              </a:r>
              <a:r>
                <a:rPr lang="zh-CN" altLang="en-US" sz="3200" b="1">
                  <a:latin typeface="Times New Roman" panose="02020603050405020304" pitchFamily="18" charset="0"/>
                  <a:ea typeface="楷体_GB2312"/>
                  <a:cs typeface="楷体_GB2312"/>
                </a:rPr>
                <a:t>份，</a:t>
              </a:r>
              <a:endParaRPr lang="zh-CN" altLang="en-US" sz="3200" b="1">
                <a:latin typeface="Times New Roman" panose="02020603050405020304" pitchFamily="18" charset="0"/>
                <a:ea typeface="楷体_GB2312"/>
                <a:cs typeface="楷体_GB2312"/>
              </a:endParaRPr>
            </a:p>
            <a:p>
              <a:pPr eaLnBrk="1" hangingPunct="1">
                <a:lnSpc>
                  <a:spcPct val="18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  <a:ea typeface="楷体_GB2312"/>
                  <a:cs typeface="楷体_GB2312"/>
                </a:rPr>
                <a:t>每份是这堆糖的         。</a:t>
              </a:r>
              <a:endParaRPr lang="zh-CN" altLang="en-US" sz="3200" b="1">
                <a:latin typeface="Times New Roman" panose="02020603050405020304" pitchFamily="18" charset="0"/>
                <a:ea typeface="楷体_GB2312"/>
                <a:cs typeface="楷体_GB2312"/>
              </a:endParaRPr>
            </a:p>
          </p:txBody>
        </p:sp>
        <p:grpSp>
          <p:nvGrpSpPr>
            <p:cNvPr id="38923" name="Group 18"/>
            <p:cNvGrpSpPr/>
            <p:nvPr/>
          </p:nvGrpSpPr>
          <p:grpSpPr bwMode="auto">
            <a:xfrm>
              <a:off x="7297640" y="1816142"/>
              <a:ext cx="1008062" cy="1079500"/>
              <a:chOff x="2517" y="2387"/>
              <a:chExt cx="635" cy="680"/>
            </a:xfrm>
          </p:grpSpPr>
          <p:sp>
            <p:nvSpPr>
              <p:cNvPr id="24" name="Rectangle 19"/>
              <p:cNvSpPr>
                <a:spLocks noChangeArrowheads="1"/>
              </p:cNvSpPr>
              <p:nvPr/>
            </p:nvSpPr>
            <p:spPr bwMode="auto">
              <a:xfrm>
                <a:off x="2517" y="2387"/>
                <a:ext cx="635" cy="680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+mj-lt"/>
                    <a:ea typeface="宋体" panose="02010600030101010101" pitchFamily="2" charset="-122"/>
                  </a:rPr>
                  <a:t>(    )</a:t>
                </a:r>
                <a:endParaRPr lang="en-US" altLang="zh-CN" sz="3200" b="1" dirty="0">
                  <a:solidFill>
                    <a:srgbClr val="0070C0"/>
                  </a:solidFill>
                  <a:latin typeface="+mj-lt"/>
                  <a:ea typeface="宋体" panose="02010600030101010101" pitchFamily="2" charset="-122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+mj-lt"/>
                    <a:ea typeface="宋体" panose="02010600030101010101" pitchFamily="2" charset="-122"/>
                  </a:rPr>
                  <a:t>(    )</a:t>
                </a:r>
                <a:endParaRPr lang="en-US" altLang="zh-CN" sz="3200" b="1" dirty="0">
                  <a:solidFill>
                    <a:srgbClr val="0070C0"/>
                  </a:solidFill>
                  <a:latin typeface="+mj-lt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Line 20"/>
              <p:cNvSpPr>
                <a:spLocks noChangeShapeType="1"/>
              </p:cNvSpPr>
              <p:nvPr/>
            </p:nvSpPr>
            <p:spPr bwMode="auto">
              <a:xfrm>
                <a:off x="2613" y="2741"/>
                <a:ext cx="443" cy="0"/>
              </a:xfrm>
              <a:prstGeom prst="line">
                <a:avLst/>
              </a:prstGeom>
              <a:noFill/>
              <a:ln w="25400">
                <a:solidFill>
                  <a:srgbClr val="0070C0"/>
                </a:solidFill>
                <a:round/>
                <a:tailEnd type="none" w="lg" len="lg"/>
              </a:ln>
            </p:spPr>
            <p:txBody>
              <a:bodyPr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3200" b="1">
                  <a:latin typeface="+mj-lt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8505825" y="3930650"/>
            <a:ext cx="5238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ea typeface="楷体_GB2312"/>
                <a:cs typeface="楷体_GB2312"/>
              </a:rPr>
              <a:t>1</a:t>
            </a:r>
            <a:endParaRPr lang="en-US" altLang="zh-CN" sz="3200" b="1">
              <a:solidFill>
                <a:srgbClr val="FF0000"/>
              </a:solidFill>
              <a:ea typeface="楷体_GB2312"/>
              <a:cs typeface="楷体_GB231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ea typeface="楷体_GB2312"/>
                <a:cs typeface="楷体_GB2312"/>
              </a:rPr>
              <a:t>2 </a:t>
            </a:r>
            <a:endParaRPr lang="en-US" altLang="zh-CN" sz="3200" b="1">
              <a:solidFill>
                <a:srgbClr val="FF0000"/>
              </a:solidFill>
              <a:ea typeface="楷体_GB2312"/>
              <a:cs typeface="楷体_GB2312"/>
            </a:endParaRPr>
          </a:p>
        </p:txBody>
      </p:sp>
      <p:sp>
        <p:nvSpPr>
          <p:cNvPr id="27" name="AutoShape 22"/>
          <p:cNvSpPr>
            <a:spLocks noChangeArrowheads="1"/>
          </p:cNvSpPr>
          <p:nvPr/>
        </p:nvSpPr>
        <p:spPr bwMode="auto">
          <a:xfrm>
            <a:off x="1295400" y="2800350"/>
            <a:ext cx="3657600" cy="1524000"/>
          </a:xfrm>
          <a:prstGeom prst="roundRect">
            <a:avLst>
              <a:gd name="adj" fmla="val 3310"/>
            </a:avLst>
          </a:prstGeom>
          <a:noFill/>
          <a:ln w="38100">
            <a:solidFill>
              <a:srgbClr val="FF0000"/>
            </a:solidFill>
            <a:prstDash val="dash"/>
            <a:rou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209800" y="1809750"/>
            <a:ext cx="1676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7030A0"/>
                </a:solidFill>
                <a:ea typeface="宋体" panose="02010600030101010101" pitchFamily="2" charset="-122"/>
              </a:rPr>
              <a:t>一堆糖</a:t>
            </a:r>
            <a:endParaRPr lang="zh-CN" altLang="en-US" sz="3600" b="1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29" name="AutoShape 22"/>
          <p:cNvSpPr>
            <a:spLocks noChangeArrowheads="1"/>
          </p:cNvSpPr>
          <p:nvPr/>
        </p:nvSpPr>
        <p:spPr bwMode="auto">
          <a:xfrm>
            <a:off x="1295400" y="4400550"/>
            <a:ext cx="3657600" cy="1524000"/>
          </a:xfrm>
          <a:prstGeom prst="roundRect">
            <a:avLst>
              <a:gd name="adj" fmla="val 3310"/>
            </a:avLst>
          </a:prstGeom>
          <a:noFill/>
          <a:ln w="38100">
            <a:solidFill>
              <a:srgbClr val="FF0000"/>
            </a:solidFill>
            <a:prstDash val="dash"/>
            <a:rou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bldLvl="0" animBg="1"/>
      <p:bldP spid="28" grpId="0"/>
      <p:bldP spid="29" grpId="0" bldLvl="0" animBg="1"/>
      <p:bldP spid="2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763588" y="723900"/>
            <a:ext cx="3097212" cy="822325"/>
          </a:xfrm>
          <a:prstGeom prst="rect">
            <a:avLst/>
          </a:prstGeom>
          <a:noFill/>
          <a:ln w="9525">
            <a:noFill/>
          </a:ln>
        </p:spPr>
        <p:txBody>
          <a:bodyPr lIns="122931" tIns="61466" rIns="122931" bIns="61466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61468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122936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84404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245872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875000"/>
                </a:solidFill>
                <a:latin typeface="宋体" panose="02010600030101010101" pitchFamily="2" charset="-122"/>
                <a:cs typeface="+mn-cs"/>
                <a:sym typeface="+mn-ea"/>
              </a:rPr>
              <a:t>二、例题讲解</a:t>
            </a:r>
            <a:endParaRPr lang="zh-CN" altLang="en-US" sz="3200" b="1" dirty="0">
              <a:solidFill>
                <a:srgbClr val="875000"/>
              </a:solidFill>
              <a:latin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31"/>
          <p:cNvGrpSpPr/>
          <p:nvPr/>
        </p:nvGrpSpPr>
        <p:grpSpPr bwMode="auto">
          <a:xfrm>
            <a:off x="1981200" y="2435225"/>
            <a:ext cx="3414713" cy="2879725"/>
            <a:chOff x="457308" y="1672898"/>
            <a:chExt cx="3414534" cy="2880000"/>
          </a:xfrm>
        </p:grpSpPr>
        <p:grpSp>
          <p:nvGrpSpPr>
            <p:cNvPr id="40976" name="Group 2"/>
            <p:cNvGrpSpPr/>
            <p:nvPr/>
          </p:nvGrpSpPr>
          <p:grpSpPr bwMode="auto">
            <a:xfrm>
              <a:off x="457308" y="1672898"/>
              <a:ext cx="900000" cy="2880000"/>
              <a:chOff x="385" y="1389"/>
              <a:chExt cx="492" cy="1052"/>
            </a:xfrm>
          </p:grpSpPr>
          <p:pic>
            <p:nvPicPr>
              <p:cNvPr id="40987" name="Picture 3" descr="P-6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85" y="1389"/>
                <a:ext cx="492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988" name="Picture 4" descr="P-6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85" y="1668"/>
                <a:ext cx="492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989" name="Picture 5" descr="P-6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85" y="1947"/>
                <a:ext cx="492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990" name="Picture 6" descr="P-6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85" y="2227"/>
                <a:ext cx="492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0977" name="Group 7"/>
            <p:cNvGrpSpPr/>
            <p:nvPr/>
          </p:nvGrpSpPr>
          <p:grpSpPr bwMode="auto">
            <a:xfrm>
              <a:off x="1676476" y="1672898"/>
              <a:ext cx="900000" cy="2880000"/>
              <a:chOff x="938" y="1389"/>
              <a:chExt cx="492" cy="1052"/>
            </a:xfrm>
          </p:grpSpPr>
          <p:pic>
            <p:nvPicPr>
              <p:cNvPr id="40983" name="Picture 8" descr="P-62-2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938" y="1389"/>
                <a:ext cx="492" cy="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984" name="Picture 9" descr="P-62-2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938" y="1672"/>
                <a:ext cx="492" cy="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985" name="Picture 10" descr="P-62-2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938" y="1955"/>
                <a:ext cx="492" cy="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986" name="Picture 11" descr="P-62-2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938" y="2238"/>
                <a:ext cx="492" cy="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0978" name="Group 12"/>
            <p:cNvGrpSpPr/>
            <p:nvPr/>
          </p:nvGrpSpPr>
          <p:grpSpPr bwMode="auto">
            <a:xfrm>
              <a:off x="2971842" y="1672898"/>
              <a:ext cx="900000" cy="2880000"/>
              <a:chOff x="1491" y="1389"/>
              <a:chExt cx="451" cy="1052"/>
            </a:xfrm>
          </p:grpSpPr>
          <p:pic>
            <p:nvPicPr>
              <p:cNvPr id="40979" name="Picture 13" descr="P-62-3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91" y="1389"/>
                <a:ext cx="451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980" name="Picture 14" descr="P-62-3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91" y="1672"/>
                <a:ext cx="451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981" name="Picture 15" descr="P-62-3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91" y="1956"/>
                <a:ext cx="451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982" name="Picture 16" descr="P-62-3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91" y="2240"/>
                <a:ext cx="451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7" name="组合 29"/>
          <p:cNvGrpSpPr/>
          <p:nvPr/>
        </p:nvGrpSpPr>
        <p:grpSpPr bwMode="auto">
          <a:xfrm>
            <a:off x="5907088" y="2616200"/>
            <a:ext cx="4608512" cy="1924050"/>
            <a:chOff x="4382971" y="971592"/>
            <a:chExt cx="4608513" cy="1924050"/>
          </a:xfrm>
        </p:grpSpPr>
        <p:sp>
          <p:nvSpPr>
            <p:cNvPr id="40972" name="Rectangle 17"/>
            <p:cNvSpPr>
              <a:spLocks noChangeArrowheads="1"/>
            </p:cNvSpPr>
            <p:nvPr/>
          </p:nvSpPr>
          <p:spPr bwMode="auto">
            <a:xfrm>
              <a:off x="4382971" y="971592"/>
              <a:ext cx="4608513" cy="1863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8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楷体" panose="02010609060101010101" pitchFamily="49" charset="-122"/>
                </a:rPr>
                <a:t>一堆糖，平均分成 </a:t>
              </a:r>
              <a:r>
                <a:rPr lang="en-US" altLang="zh-CN" sz="3200" b="1">
                  <a:latin typeface="楷体" panose="02010609060101010101" pitchFamily="49" charset="-122"/>
                </a:rPr>
                <a:t>3 </a:t>
              </a:r>
              <a:r>
                <a:rPr lang="zh-CN" altLang="en-US" sz="3200" b="1">
                  <a:latin typeface="楷体" panose="02010609060101010101" pitchFamily="49" charset="-122"/>
                </a:rPr>
                <a:t>份，</a:t>
              </a:r>
              <a:endParaRPr lang="zh-CN" altLang="en-US" sz="3200" b="1">
                <a:latin typeface="楷体" panose="02010609060101010101" pitchFamily="49" charset="-122"/>
              </a:endParaRPr>
            </a:p>
            <a:p>
              <a:pPr eaLnBrk="1" hangingPunct="1">
                <a:lnSpc>
                  <a:spcPct val="180000"/>
                </a:lnSpc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楷体" panose="02010609060101010101" pitchFamily="49" charset="-122"/>
                </a:rPr>
                <a:t>2</a:t>
              </a:r>
              <a:r>
                <a:rPr lang="zh-CN" altLang="en-US" sz="3200" b="1">
                  <a:latin typeface="楷体" panose="02010609060101010101" pitchFamily="49" charset="-122"/>
                </a:rPr>
                <a:t>份是这堆糖的    </a:t>
              </a:r>
              <a:r>
                <a:rPr lang="zh-CN" altLang="en-US" sz="3200" b="1">
                  <a:latin typeface="Times New Roman" panose="02020603050405020304" pitchFamily="18" charset="0"/>
                  <a:ea typeface="楷体_GB2312"/>
                  <a:cs typeface="楷体_GB2312"/>
                </a:rPr>
                <a:t>     。</a:t>
              </a:r>
              <a:endParaRPr lang="zh-CN" altLang="en-US" sz="3200" b="1">
                <a:latin typeface="Times New Roman" panose="02020603050405020304" pitchFamily="18" charset="0"/>
                <a:ea typeface="楷体_GB2312"/>
                <a:cs typeface="楷体_GB2312"/>
              </a:endParaRPr>
            </a:p>
          </p:txBody>
        </p:sp>
        <p:grpSp>
          <p:nvGrpSpPr>
            <p:cNvPr id="40973" name="Group 18"/>
            <p:cNvGrpSpPr/>
            <p:nvPr/>
          </p:nvGrpSpPr>
          <p:grpSpPr bwMode="auto">
            <a:xfrm>
              <a:off x="7162703" y="1816142"/>
              <a:ext cx="1008062" cy="1079500"/>
              <a:chOff x="2432" y="2387"/>
              <a:chExt cx="635" cy="680"/>
            </a:xfrm>
          </p:grpSpPr>
          <p:sp>
            <p:nvSpPr>
              <p:cNvPr id="24" name="Rectangle 19"/>
              <p:cNvSpPr>
                <a:spLocks noChangeArrowheads="1"/>
              </p:cNvSpPr>
              <p:nvPr/>
            </p:nvSpPr>
            <p:spPr bwMode="auto">
              <a:xfrm>
                <a:off x="2432" y="2387"/>
                <a:ext cx="635" cy="680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+mj-lt"/>
                    <a:ea typeface="宋体" panose="02010600030101010101" pitchFamily="2" charset="-122"/>
                  </a:rPr>
                  <a:t>(    )</a:t>
                </a:r>
                <a:endParaRPr lang="en-US" altLang="zh-CN" sz="3200" b="1" dirty="0">
                  <a:solidFill>
                    <a:srgbClr val="0070C0"/>
                  </a:solidFill>
                  <a:latin typeface="+mj-lt"/>
                  <a:ea typeface="宋体" panose="02010600030101010101" pitchFamily="2" charset="-122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+mj-lt"/>
                    <a:ea typeface="宋体" panose="02010600030101010101" pitchFamily="2" charset="-122"/>
                  </a:rPr>
                  <a:t>(    )</a:t>
                </a:r>
                <a:endParaRPr lang="en-US" altLang="zh-CN" sz="3200" b="1" dirty="0">
                  <a:solidFill>
                    <a:srgbClr val="0070C0"/>
                  </a:solidFill>
                  <a:latin typeface="+mj-lt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Line 20"/>
              <p:cNvSpPr>
                <a:spLocks noChangeShapeType="1"/>
              </p:cNvSpPr>
              <p:nvPr/>
            </p:nvSpPr>
            <p:spPr bwMode="auto">
              <a:xfrm>
                <a:off x="2528" y="2741"/>
                <a:ext cx="443" cy="0"/>
              </a:xfrm>
              <a:prstGeom prst="line">
                <a:avLst/>
              </a:prstGeom>
              <a:noFill/>
              <a:ln w="25400">
                <a:solidFill>
                  <a:srgbClr val="0070C0"/>
                </a:solidFill>
                <a:round/>
                <a:tailEnd type="none" w="lg" len="lg"/>
              </a:ln>
            </p:spPr>
            <p:txBody>
              <a:bodyPr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3200" b="1">
                  <a:latin typeface="+mj-lt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8991600" y="3473450"/>
            <a:ext cx="5238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ea typeface="楷体_GB2312"/>
                <a:cs typeface="楷体_GB2312"/>
              </a:rPr>
              <a:t>2</a:t>
            </a:r>
            <a:endParaRPr lang="en-US" altLang="zh-CN" sz="3200" b="1">
              <a:solidFill>
                <a:srgbClr val="FF0000"/>
              </a:solidFill>
              <a:ea typeface="楷体_GB2312"/>
              <a:cs typeface="楷体_GB231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ea typeface="楷体_GB2312"/>
                <a:cs typeface="楷体_GB2312"/>
              </a:rPr>
              <a:t>3 </a:t>
            </a:r>
            <a:endParaRPr lang="en-US" altLang="zh-CN" sz="3200" b="1">
              <a:solidFill>
                <a:srgbClr val="FF0000"/>
              </a:solidFill>
              <a:ea typeface="楷体_GB2312"/>
              <a:cs typeface="楷体_GB2312"/>
            </a:endParaRPr>
          </a:p>
        </p:txBody>
      </p:sp>
      <p:sp>
        <p:nvSpPr>
          <p:cNvPr id="27" name="AutoShape 22"/>
          <p:cNvSpPr>
            <a:spLocks noChangeArrowheads="1"/>
          </p:cNvSpPr>
          <p:nvPr/>
        </p:nvSpPr>
        <p:spPr bwMode="auto">
          <a:xfrm>
            <a:off x="1905000" y="2343150"/>
            <a:ext cx="1066800" cy="3067050"/>
          </a:xfrm>
          <a:prstGeom prst="roundRect">
            <a:avLst>
              <a:gd name="adj" fmla="val 3310"/>
            </a:avLst>
          </a:prstGeom>
          <a:noFill/>
          <a:ln w="38100">
            <a:solidFill>
              <a:srgbClr val="FF0000"/>
            </a:solidFill>
            <a:prstDash val="dash"/>
            <a:rou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819400" y="1352550"/>
            <a:ext cx="1676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7030A0"/>
                </a:solidFill>
                <a:ea typeface="宋体" panose="02010600030101010101" pitchFamily="2" charset="-122"/>
              </a:rPr>
              <a:t>一堆糖</a:t>
            </a:r>
            <a:endParaRPr lang="zh-CN" altLang="en-US" sz="3600" b="1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29" name="AutoShape 22"/>
          <p:cNvSpPr>
            <a:spLocks noChangeArrowheads="1"/>
          </p:cNvSpPr>
          <p:nvPr/>
        </p:nvSpPr>
        <p:spPr bwMode="auto">
          <a:xfrm>
            <a:off x="3124200" y="2343150"/>
            <a:ext cx="1066800" cy="3048000"/>
          </a:xfrm>
          <a:prstGeom prst="roundRect">
            <a:avLst>
              <a:gd name="adj" fmla="val 3310"/>
            </a:avLst>
          </a:prstGeom>
          <a:noFill/>
          <a:ln w="38100">
            <a:solidFill>
              <a:srgbClr val="FF0000"/>
            </a:solidFill>
            <a:prstDash val="dash"/>
            <a:rou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AutoShape 22"/>
          <p:cNvSpPr>
            <a:spLocks noChangeArrowheads="1"/>
          </p:cNvSpPr>
          <p:nvPr/>
        </p:nvSpPr>
        <p:spPr bwMode="auto">
          <a:xfrm>
            <a:off x="4413250" y="2343150"/>
            <a:ext cx="1066800" cy="3048000"/>
          </a:xfrm>
          <a:prstGeom prst="roundRect">
            <a:avLst>
              <a:gd name="adj" fmla="val 3310"/>
            </a:avLst>
          </a:prstGeom>
          <a:noFill/>
          <a:ln w="38100">
            <a:solidFill>
              <a:srgbClr val="FF0000"/>
            </a:solidFill>
            <a:prstDash val="dash"/>
            <a:rou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AutoShape 22"/>
          <p:cNvSpPr>
            <a:spLocks noChangeArrowheads="1"/>
          </p:cNvSpPr>
          <p:nvPr/>
        </p:nvSpPr>
        <p:spPr bwMode="auto">
          <a:xfrm>
            <a:off x="1905000" y="2343150"/>
            <a:ext cx="2432050" cy="3067050"/>
          </a:xfrm>
          <a:prstGeom prst="roundRect">
            <a:avLst>
              <a:gd name="adj" fmla="val 3310"/>
            </a:avLst>
          </a:prstGeom>
          <a:noFill/>
          <a:ln w="38100">
            <a:solidFill>
              <a:srgbClr val="FF0000"/>
            </a:solidFill>
            <a:prstDash val="dash"/>
            <a:rou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bldLvl="0" animBg="1"/>
      <p:bldP spid="27" grpId="1" animBg="1"/>
      <p:bldP spid="28" grpId="0"/>
      <p:bldP spid="29" grpId="0" bldLvl="0" animBg="1"/>
      <p:bldP spid="29" grpId="1" animBg="1"/>
      <p:bldP spid="31" grpId="0" bldLvl="0" animBg="1"/>
      <p:bldP spid="31" grpId="1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1"/>
          <p:cNvSpPr>
            <a:spLocks noGrp="1" noChangeArrowheads="1"/>
          </p:cNvSpPr>
          <p:nvPr/>
        </p:nvSpPr>
        <p:spPr bwMode="auto">
          <a:xfrm>
            <a:off x="763588" y="723900"/>
            <a:ext cx="30972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pPr eaLnBrk="1" hangingPunct="1"/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3011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31"/>
          <p:cNvGrpSpPr/>
          <p:nvPr/>
        </p:nvGrpSpPr>
        <p:grpSpPr bwMode="auto">
          <a:xfrm>
            <a:off x="1676400" y="2816225"/>
            <a:ext cx="3414713" cy="2879725"/>
            <a:chOff x="457308" y="1672898"/>
            <a:chExt cx="3414534" cy="2880000"/>
          </a:xfrm>
        </p:grpSpPr>
        <p:grpSp>
          <p:nvGrpSpPr>
            <p:cNvPr id="43025" name="Group 2"/>
            <p:cNvGrpSpPr/>
            <p:nvPr/>
          </p:nvGrpSpPr>
          <p:grpSpPr bwMode="auto">
            <a:xfrm>
              <a:off x="457308" y="1672898"/>
              <a:ext cx="900000" cy="2880000"/>
              <a:chOff x="385" y="1389"/>
              <a:chExt cx="492" cy="1052"/>
            </a:xfrm>
          </p:grpSpPr>
          <p:pic>
            <p:nvPicPr>
              <p:cNvPr id="43036" name="Picture 3" descr="P-6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85" y="1389"/>
                <a:ext cx="492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037" name="Picture 4" descr="P-6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85" y="1668"/>
                <a:ext cx="492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038" name="Picture 5" descr="P-6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85" y="1947"/>
                <a:ext cx="492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039" name="Picture 6" descr="P-6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85" y="2227"/>
                <a:ext cx="492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3026" name="Group 7"/>
            <p:cNvGrpSpPr/>
            <p:nvPr/>
          </p:nvGrpSpPr>
          <p:grpSpPr bwMode="auto">
            <a:xfrm>
              <a:off x="1676476" y="1672898"/>
              <a:ext cx="900000" cy="2880000"/>
              <a:chOff x="938" y="1389"/>
              <a:chExt cx="492" cy="1052"/>
            </a:xfrm>
          </p:grpSpPr>
          <p:pic>
            <p:nvPicPr>
              <p:cNvPr id="43032" name="Picture 8" descr="P-62-2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938" y="1389"/>
                <a:ext cx="492" cy="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033" name="Picture 9" descr="P-62-2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938" y="1672"/>
                <a:ext cx="492" cy="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034" name="Picture 10" descr="P-62-2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938" y="1955"/>
                <a:ext cx="492" cy="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035" name="Picture 11" descr="P-62-2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938" y="2238"/>
                <a:ext cx="492" cy="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3027" name="Group 12"/>
            <p:cNvGrpSpPr/>
            <p:nvPr/>
          </p:nvGrpSpPr>
          <p:grpSpPr bwMode="auto">
            <a:xfrm>
              <a:off x="2971842" y="1672898"/>
              <a:ext cx="900000" cy="2880000"/>
              <a:chOff x="1491" y="1389"/>
              <a:chExt cx="451" cy="1052"/>
            </a:xfrm>
          </p:grpSpPr>
          <p:pic>
            <p:nvPicPr>
              <p:cNvPr id="43028" name="Picture 13" descr="P-62-3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91" y="1389"/>
                <a:ext cx="451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029" name="Picture 14" descr="P-62-3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91" y="1672"/>
                <a:ext cx="451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030" name="Picture 15" descr="P-62-3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91" y="1956"/>
                <a:ext cx="451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031" name="Picture 16" descr="P-62-3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91" y="2240"/>
                <a:ext cx="451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7" name="组合 29"/>
          <p:cNvGrpSpPr/>
          <p:nvPr/>
        </p:nvGrpSpPr>
        <p:grpSpPr bwMode="auto">
          <a:xfrm>
            <a:off x="5602288" y="2997200"/>
            <a:ext cx="4608512" cy="1924050"/>
            <a:chOff x="4382971" y="971592"/>
            <a:chExt cx="4608513" cy="1924050"/>
          </a:xfrm>
        </p:grpSpPr>
        <p:sp>
          <p:nvSpPr>
            <p:cNvPr id="43021" name="Rectangle 17"/>
            <p:cNvSpPr>
              <a:spLocks noChangeArrowheads="1"/>
            </p:cNvSpPr>
            <p:nvPr/>
          </p:nvSpPr>
          <p:spPr bwMode="auto">
            <a:xfrm>
              <a:off x="4382971" y="971592"/>
              <a:ext cx="4608513" cy="1865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8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  <a:ea typeface="楷体_GB2312"/>
                  <a:cs typeface="楷体_GB2312"/>
                </a:rPr>
                <a:t>一堆糖，平均分成 </a:t>
              </a:r>
              <a:r>
                <a:rPr lang="en-US" altLang="zh-CN" sz="3200" b="1">
                  <a:latin typeface="Times New Roman" panose="02020603050405020304" pitchFamily="18" charset="0"/>
                  <a:ea typeface="楷体_GB2312"/>
                  <a:cs typeface="楷体_GB2312"/>
                </a:rPr>
                <a:t>4 </a:t>
              </a:r>
              <a:r>
                <a:rPr lang="zh-CN" altLang="en-US" sz="3200" b="1">
                  <a:latin typeface="Times New Roman" panose="02020603050405020304" pitchFamily="18" charset="0"/>
                  <a:ea typeface="楷体_GB2312"/>
                  <a:cs typeface="楷体_GB2312"/>
                </a:rPr>
                <a:t>份，</a:t>
              </a:r>
              <a:endParaRPr lang="zh-CN" altLang="en-US" sz="3200" b="1">
                <a:latin typeface="Times New Roman" panose="02020603050405020304" pitchFamily="18" charset="0"/>
                <a:ea typeface="楷体_GB2312"/>
                <a:cs typeface="楷体_GB2312"/>
              </a:endParaRPr>
            </a:p>
            <a:p>
              <a:pPr eaLnBrk="1" hangingPunct="1">
                <a:lnSpc>
                  <a:spcPct val="180000"/>
                </a:lnSpc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楷体_GB2312"/>
                  <a:cs typeface="楷体_GB2312"/>
                </a:rPr>
                <a:t>3</a:t>
              </a:r>
              <a:r>
                <a:rPr lang="zh-CN" altLang="en-US" sz="3200" b="1">
                  <a:latin typeface="Times New Roman" panose="02020603050405020304" pitchFamily="18" charset="0"/>
                  <a:ea typeface="楷体_GB2312"/>
                  <a:cs typeface="楷体_GB2312"/>
                </a:rPr>
                <a:t>份是这堆糖的         。</a:t>
              </a:r>
              <a:endParaRPr lang="zh-CN" altLang="en-US" sz="3200" b="1">
                <a:latin typeface="Times New Roman" panose="02020603050405020304" pitchFamily="18" charset="0"/>
                <a:ea typeface="楷体_GB2312"/>
                <a:cs typeface="楷体_GB2312"/>
              </a:endParaRPr>
            </a:p>
          </p:txBody>
        </p:sp>
        <p:grpSp>
          <p:nvGrpSpPr>
            <p:cNvPr id="43022" name="Group 18"/>
            <p:cNvGrpSpPr/>
            <p:nvPr/>
          </p:nvGrpSpPr>
          <p:grpSpPr bwMode="auto">
            <a:xfrm>
              <a:off x="7162703" y="1816142"/>
              <a:ext cx="1008062" cy="1079500"/>
              <a:chOff x="2432" y="2387"/>
              <a:chExt cx="635" cy="680"/>
            </a:xfrm>
          </p:grpSpPr>
          <p:sp>
            <p:nvSpPr>
              <p:cNvPr id="24" name="Rectangle 19"/>
              <p:cNvSpPr>
                <a:spLocks noChangeArrowheads="1"/>
              </p:cNvSpPr>
              <p:nvPr/>
            </p:nvSpPr>
            <p:spPr bwMode="auto">
              <a:xfrm>
                <a:off x="2432" y="2387"/>
                <a:ext cx="635" cy="680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+mj-lt"/>
                    <a:ea typeface="宋体" panose="02010600030101010101" pitchFamily="2" charset="-122"/>
                  </a:rPr>
                  <a:t>(    )</a:t>
                </a:r>
                <a:endParaRPr lang="en-US" altLang="zh-CN" sz="3200" b="1" dirty="0">
                  <a:solidFill>
                    <a:srgbClr val="0070C0"/>
                  </a:solidFill>
                  <a:latin typeface="+mj-lt"/>
                  <a:ea typeface="宋体" panose="02010600030101010101" pitchFamily="2" charset="-122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+mj-lt"/>
                    <a:ea typeface="宋体" panose="02010600030101010101" pitchFamily="2" charset="-122"/>
                  </a:rPr>
                  <a:t>(    )</a:t>
                </a:r>
                <a:endParaRPr lang="en-US" altLang="zh-CN" sz="3200" b="1" dirty="0">
                  <a:solidFill>
                    <a:srgbClr val="0070C0"/>
                  </a:solidFill>
                  <a:latin typeface="+mj-lt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Line 20"/>
              <p:cNvSpPr>
                <a:spLocks noChangeShapeType="1"/>
              </p:cNvSpPr>
              <p:nvPr/>
            </p:nvSpPr>
            <p:spPr bwMode="auto">
              <a:xfrm>
                <a:off x="2528" y="2741"/>
                <a:ext cx="443" cy="0"/>
              </a:xfrm>
              <a:prstGeom prst="line">
                <a:avLst/>
              </a:prstGeom>
              <a:noFill/>
              <a:ln w="25400">
                <a:solidFill>
                  <a:srgbClr val="0070C0"/>
                </a:solidFill>
                <a:round/>
                <a:tailEnd type="none" w="lg" len="lg"/>
              </a:ln>
            </p:spPr>
            <p:txBody>
              <a:bodyPr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3200" b="1">
                  <a:latin typeface="+mj-lt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8686800" y="3854450"/>
            <a:ext cx="5238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ea typeface="楷体_GB2312"/>
                <a:cs typeface="楷体_GB2312"/>
              </a:rPr>
              <a:t>3</a:t>
            </a:r>
            <a:endParaRPr lang="en-US" altLang="zh-CN" sz="3200" b="1">
              <a:solidFill>
                <a:srgbClr val="FF0000"/>
              </a:solidFill>
              <a:ea typeface="楷体_GB2312"/>
              <a:cs typeface="楷体_GB231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ea typeface="楷体_GB2312"/>
                <a:cs typeface="楷体_GB2312"/>
              </a:rPr>
              <a:t>4 </a:t>
            </a:r>
            <a:endParaRPr lang="en-US" altLang="zh-CN" sz="3200" b="1">
              <a:solidFill>
                <a:srgbClr val="FF0000"/>
              </a:solidFill>
              <a:ea typeface="楷体_GB2312"/>
              <a:cs typeface="楷体_GB2312"/>
            </a:endParaRPr>
          </a:p>
        </p:txBody>
      </p:sp>
      <p:sp>
        <p:nvSpPr>
          <p:cNvPr id="27" name="AutoShape 22"/>
          <p:cNvSpPr>
            <a:spLocks noChangeArrowheads="1"/>
          </p:cNvSpPr>
          <p:nvPr/>
        </p:nvSpPr>
        <p:spPr bwMode="auto">
          <a:xfrm>
            <a:off x="1676400" y="2724150"/>
            <a:ext cx="3505200" cy="685800"/>
          </a:xfrm>
          <a:prstGeom prst="roundRect">
            <a:avLst>
              <a:gd name="adj" fmla="val 3310"/>
            </a:avLst>
          </a:prstGeom>
          <a:noFill/>
          <a:ln w="38100">
            <a:solidFill>
              <a:srgbClr val="FF0000"/>
            </a:solidFill>
            <a:prstDash val="dash"/>
            <a:rou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514600" y="1733550"/>
            <a:ext cx="1676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7030A0"/>
                </a:solidFill>
                <a:ea typeface="宋体" panose="02010600030101010101" pitchFamily="2" charset="-122"/>
              </a:rPr>
              <a:t>一堆糖</a:t>
            </a:r>
            <a:endParaRPr lang="zh-CN" altLang="en-US" sz="3600" b="1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29" name="AutoShape 22"/>
          <p:cNvSpPr>
            <a:spLocks noChangeArrowheads="1"/>
          </p:cNvSpPr>
          <p:nvPr/>
        </p:nvSpPr>
        <p:spPr bwMode="auto">
          <a:xfrm>
            <a:off x="1676400" y="3486150"/>
            <a:ext cx="3505200" cy="685800"/>
          </a:xfrm>
          <a:prstGeom prst="roundRect">
            <a:avLst>
              <a:gd name="adj" fmla="val 3310"/>
            </a:avLst>
          </a:prstGeom>
          <a:noFill/>
          <a:ln w="38100">
            <a:solidFill>
              <a:srgbClr val="FF0000"/>
            </a:solidFill>
            <a:prstDash val="dash"/>
            <a:rou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AutoShape 22"/>
          <p:cNvSpPr>
            <a:spLocks noChangeArrowheads="1"/>
          </p:cNvSpPr>
          <p:nvPr/>
        </p:nvSpPr>
        <p:spPr bwMode="auto">
          <a:xfrm>
            <a:off x="1676400" y="5086350"/>
            <a:ext cx="3505200" cy="685800"/>
          </a:xfrm>
          <a:prstGeom prst="roundRect">
            <a:avLst>
              <a:gd name="adj" fmla="val 3310"/>
            </a:avLst>
          </a:prstGeom>
          <a:noFill/>
          <a:ln w="38100">
            <a:solidFill>
              <a:srgbClr val="FF0000"/>
            </a:solidFill>
            <a:prstDash val="dash"/>
            <a:rou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AutoShape 22"/>
          <p:cNvSpPr>
            <a:spLocks noChangeArrowheads="1"/>
          </p:cNvSpPr>
          <p:nvPr/>
        </p:nvSpPr>
        <p:spPr bwMode="auto">
          <a:xfrm>
            <a:off x="1657350" y="4295775"/>
            <a:ext cx="3505200" cy="685800"/>
          </a:xfrm>
          <a:prstGeom prst="roundRect">
            <a:avLst>
              <a:gd name="adj" fmla="val 3310"/>
            </a:avLst>
          </a:prstGeom>
          <a:noFill/>
          <a:ln w="38100">
            <a:solidFill>
              <a:srgbClr val="FF0000"/>
            </a:solidFill>
            <a:prstDash val="dash"/>
            <a:rou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AutoShape 22"/>
          <p:cNvSpPr>
            <a:spLocks noChangeArrowheads="1"/>
          </p:cNvSpPr>
          <p:nvPr/>
        </p:nvSpPr>
        <p:spPr bwMode="auto">
          <a:xfrm>
            <a:off x="1530350" y="2732088"/>
            <a:ext cx="3651250" cy="2201862"/>
          </a:xfrm>
          <a:prstGeom prst="roundRect">
            <a:avLst>
              <a:gd name="adj" fmla="val 3310"/>
            </a:avLst>
          </a:prstGeom>
          <a:noFill/>
          <a:ln w="38100">
            <a:solidFill>
              <a:srgbClr val="FF0000"/>
            </a:solidFill>
            <a:prstDash val="dash"/>
            <a:rou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bldLvl="0" animBg="1"/>
      <p:bldP spid="27" grpId="1" animBg="1"/>
      <p:bldP spid="28" grpId="0"/>
      <p:bldP spid="29" grpId="0" bldLvl="0" animBg="1"/>
      <p:bldP spid="29" grpId="1" animBg="1"/>
      <p:bldP spid="31" grpId="0" bldLvl="0" animBg="1"/>
      <p:bldP spid="31" grpId="1" animBg="1"/>
      <p:bldP spid="33" grpId="0" bldLvl="0" animBg="1"/>
      <p:bldP spid="33" grpId="1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911225" y="723900"/>
            <a:ext cx="3097213" cy="822325"/>
          </a:xfrm>
        </p:spPr>
        <p:txBody>
          <a:bodyPr rtlCol="0"/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3200" b="1" kern="1200" dirty="0">
                <a:solidFill>
                  <a:srgbClr val="875000"/>
                </a:solidFill>
                <a:latin typeface="宋体" panose="02010600030101010101" pitchFamily="2" charset="-122"/>
                <a:cs typeface="+mn-cs"/>
                <a:sym typeface="+mn-ea"/>
              </a:rPr>
              <a:t>一、新课导入</a:t>
            </a:r>
            <a:endParaRPr lang="zh-CN" altLang="en-US" sz="3200" b="1" kern="1200" dirty="0">
              <a:solidFill>
                <a:srgbClr val="875000"/>
              </a:solidFill>
              <a:latin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8252" name="Picture 60" descr="P44教师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39250" y="2006600"/>
            <a:ext cx="1676400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标注 2"/>
          <p:cNvSpPr/>
          <p:nvPr/>
        </p:nvSpPr>
        <p:spPr>
          <a:xfrm>
            <a:off x="4362450" y="1330325"/>
            <a:ext cx="4103688" cy="1116013"/>
          </a:xfrm>
          <a:prstGeom prst="wedgeRoundRectCallout">
            <a:avLst>
              <a:gd name="adj1" fmla="val 66418"/>
              <a:gd name="adj2" fmla="val 40555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同学们，你们知道哪些有关分数的知识？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27" descr="11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28713" y="4121150"/>
            <a:ext cx="1317625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 bwMode="auto">
          <a:xfrm>
            <a:off x="2160588" y="2982913"/>
            <a:ext cx="5072062" cy="1214437"/>
            <a:chOff x="4199" y="5529"/>
            <a:chExt cx="7987" cy="2495"/>
          </a:xfrm>
        </p:grpSpPr>
        <p:sp>
          <p:nvSpPr>
            <p:cNvPr id="4" name="圆角矩形标注 3"/>
            <p:cNvSpPr/>
            <p:nvPr/>
          </p:nvSpPr>
          <p:spPr>
            <a:xfrm>
              <a:off x="4199" y="5529"/>
              <a:ext cx="7987" cy="2495"/>
            </a:xfrm>
            <a:prstGeom prst="wedgeRoundRectCallout">
              <a:avLst>
                <a:gd name="adj1" fmla="val -49108"/>
                <a:gd name="adj2" fmla="val 65631"/>
                <a:gd name="adj3" fmla="val 16667"/>
              </a:avLst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eaLnBrk="1" hangingPunct="1">
                <a:defRPr/>
              </a:pPr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把一块月饼平均分成</a:t>
              </a:r>
              <a:r>
                <a:rPr lang="en-US" altLang="zh-CN" sz="28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4</a:t>
              </a:r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份，其中的一份可以用  来表示。</a:t>
              </a:r>
              <a:endPara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aphicFrame>
          <p:nvGraphicFramePr>
            <p:cNvPr id="8205" name="图片 7"/>
            <p:cNvGraphicFramePr>
              <a:graphicFrameLocks noChangeAspect="1"/>
            </p:cNvGraphicFramePr>
            <p:nvPr/>
          </p:nvGraphicFramePr>
          <p:xfrm>
            <a:off x="8387" y="6398"/>
            <a:ext cx="635" cy="16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07" name="" r:id="rId5" imgW="159385" imgH="412115" progId="Equation.DSMT4">
                    <p:embed/>
                  </p:oleObj>
                </mc:Choice>
                <mc:Fallback>
                  <p:oleObj name="" r:id="rId5" imgW="159385" imgH="412115" progId="Equation.DSMT4">
                    <p:embed/>
                    <p:pic>
                      <p:nvPicPr>
                        <p:cNvPr id="0" name="图片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387" y="6398"/>
                          <a:ext cx="635" cy="16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325100" y="5264150"/>
            <a:ext cx="11112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标注 7"/>
          <p:cNvSpPr/>
          <p:nvPr/>
        </p:nvSpPr>
        <p:spPr>
          <a:xfrm>
            <a:off x="6629400" y="4121150"/>
            <a:ext cx="3695700" cy="1143000"/>
          </a:xfrm>
          <a:prstGeom prst="wedgeRoundRectCallout">
            <a:avLst>
              <a:gd name="adj1" fmla="val 56514"/>
              <a:gd name="adj2" fmla="val 40888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上面的数叫做分子，下面的数叫做分子。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078" name="Picture 34" descr="85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862388" y="5264150"/>
            <a:ext cx="1049337" cy="13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圆角矩形标注 8"/>
          <p:cNvSpPr/>
          <p:nvPr/>
        </p:nvSpPr>
        <p:spPr>
          <a:xfrm>
            <a:off x="4819650" y="4379913"/>
            <a:ext cx="1390650" cy="611187"/>
          </a:xfrm>
          <a:prstGeom prst="wedgeRoundRectCallout">
            <a:avLst>
              <a:gd name="adj1" fmla="val -46162"/>
              <a:gd name="adj2" fmla="val 74955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en-US" sz="280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…</a:t>
            </a:r>
            <a:endParaRPr lang="en-US" altLang="en-US" sz="2800">
              <a:solidFill>
                <a:schemeClr val="tx1"/>
              </a:solidFill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bldLvl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1"/>
          <p:cNvSpPr>
            <a:spLocks noGrp="1" noChangeArrowheads="1"/>
          </p:cNvSpPr>
          <p:nvPr/>
        </p:nvSpPr>
        <p:spPr bwMode="auto">
          <a:xfrm>
            <a:off x="763588" y="723900"/>
            <a:ext cx="30972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pPr eaLnBrk="1" hangingPunct="1"/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31"/>
          <p:cNvGrpSpPr/>
          <p:nvPr/>
        </p:nvGrpSpPr>
        <p:grpSpPr bwMode="auto">
          <a:xfrm>
            <a:off x="1676400" y="2816225"/>
            <a:ext cx="3414713" cy="2879725"/>
            <a:chOff x="457308" y="1672898"/>
            <a:chExt cx="3414534" cy="2880000"/>
          </a:xfrm>
        </p:grpSpPr>
        <p:grpSp>
          <p:nvGrpSpPr>
            <p:cNvPr id="45075" name="Group 2"/>
            <p:cNvGrpSpPr/>
            <p:nvPr/>
          </p:nvGrpSpPr>
          <p:grpSpPr bwMode="auto">
            <a:xfrm>
              <a:off x="457308" y="1672898"/>
              <a:ext cx="900000" cy="2880000"/>
              <a:chOff x="385" y="1389"/>
              <a:chExt cx="492" cy="1052"/>
            </a:xfrm>
          </p:grpSpPr>
          <p:pic>
            <p:nvPicPr>
              <p:cNvPr id="45086" name="Picture 3" descr="P-6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85" y="1389"/>
                <a:ext cx="492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87" name="Picture 4" descr="P-6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85" y="1668"/>
                <a:ext cx="492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88" name="Picture 5" descr="P-6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85" y="1947"/>
                <a:ext cx="492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89" name="Picture 6" descr="P-6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85" y="2227"/>
                <a:ext cx="492" cy="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5076" name="Group 7"/>
            <p:cNvGrpSpPr/>
            <p:nvPr/>
          </p:nvGrpSpPr>
          <p:grpSpPr bwMode="auto">
            <a:xfrm>
              <a:off x="1676476" y="1672898"/>
              <a:ext cx="900000" cy="2880000"/>
              <a:chOff x="938" y="1389"/>
              <a:chExt cx="492" cy="1052"/>
            </a:xfrm>
          </p:grpSpPr>
          <p:pic>
            <p:nvPicPr>
              <p:cNvPr id="45082" name="Picture 8" descr="P-62-2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938" y="1389"/>
                <a:ext cx="492" cy="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83" name="Picture 9" descr="P-62-2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938" y="1672"/>
                <a:ext cx="492" cy="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84" name="Picture 10" descr="P-62-2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938" y="1955"/>
                <a:ext cx="492" cy="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85" name="Picture 11" descr="P-62-2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938" y="2238"/>
                <a:ext cx="492" cy="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5077" name="Group 12"/>
            <p:cNvGrpSpPr/>
            <p:nvPr/>
          </p:nvGrpSpPr>
          <p:grpSpPr bwMode="auto">
            <a:xfrm>
              <a:off x="2971842" y="1672898"/>
              <a:ext cx="900000" cy="2880000"/>
              <a:chOff x="1491" y="1389"/>
              <a:chExt cx="451" cy="1052"/>
            </a:xfrm>
          </p:grpSpPr>
          <p:pic>
            <p:nvPicPr>
              <p:cNvPr id="45078" name="Picture 13" descr="P-62-3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91" y="1389"/>
                <a:ext cx="451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79" name="Picture 14" descr="P-62-3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91" y="1672"/>
                <a:ext cx="451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80" name="Picture 15" descr="P-62-3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91" y="1956"/>
                <a:ext cx="451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81" name="Picture 16" descr="P-62-3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491" y="2240"/>
                <a:ext cx="451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7" name="组合 29"/>
          <p:cNvGrpSpPr/>
          <p:nvPr/>
        </p:nvGrpSpPr>
        <p:grpSpPr bwMode="auto">
          <a:xfrm>
            <a:off x="5602288" y="2997200"/>
            <a:ext cx="4608512" cy="1924050"/>
            <a:chOff x="4382971" y="971592"/>
            <a:chExt cx="4608513" cy="1924050"/>
          </a:xfrm>
        </p:grpSpPr>
        <p:sp>
          <p:nvSpPr>
            <p:cNvPr id="45071" name="Rectangle 17"/>
            <p:cNvSpPr>
              <a:spLocks noChangeArrowheads="1"/>
            </p:cNvSpPr>
            <p:nvPr/>
          </p:nvSpPr>
          <p:spPr bwMode="auto">
            <a:xfrm>
              <a:off x="4382971" y="971592"/>
              <a:ext cx="4608513" cy="1863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8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楷体" panose="02010609060101010101" pitchFamily="49" charset="-122"/>
                </a:rPr>
                <a:t>一堆糖，平均分成 </a:t>
              </a:r>
              <a:r>
                <a:rPr lang="en-US" altLang="zh-CN" sz="3200" b="1">
                  <a:latin typeface="楷体" panose="02010609060101010101" pitchFamily="49" charset="-122"/>
                </a:rPr>
                <a:t>6 </a:t>
              </a:r>
              <a:r>
                <a:rPr lang="zh-CN" altLang="en-US" sz="3200" b="1">
                  <a:latin typeface="楷体" panose="02010609060101010101" pitchFamily="49" charset="-122"/>
                </a:rPr>
                <a:t>份，</a:t>
              </a:r>
              <a:endParaRPr lang="zh-CN" altLang="en-US" sz="3200" b="1">
                <a:latin typeface="楷体" panose="02010609060101010101" pitchFamily="49" charset="-122"/>
              </a:endParaRPr>
            </a:p>
            <a:p>
              <a:pPr eaLnBrk="1" hangingPunct="1">
                <a:lnSpc>
                  <a:spcPct val="180000"/>
                </a:lnSpc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楷体" panose="02010609060101010101" pitchFamily="49" charset="-122"/>
                </a:rPr>
                <a:t>5</a:t>
              </a:r>
              <a:r>
                <a:rPr lang="zh-CN" altLang="en-US" sz="3200" b="1">
                  <a:latin typeface="楷体" panose="02010609060101010101" pitchFamily="49" charset="-122"/>
                </a:rPr>
                <a:t>份是这堆糖的 </a:t>
              </a:r>
              <a:r>
                <a:rPr lang="zh-CN" altLang="en-US" sz="3200" b="1">
                  <a:latin typeface="Times New Roman" panose="02020603050405020304" pitchFamily="18" charset="0"/>
                  <a:ea typeface="楷体_GB2312"/>
                  <a:cs typeface="楷体_GB2312"/>
                </a:rPr>
                <a:t>        。</a:t>
              </a:r>
              <a:endParaRPr lang="zh-CN" altLang="en-US" sz="3200" b="1">
                <a:latin typeface="Times New Roman" panose="02020603050405020304" pitchFamily="18" charset="0"/>
                <a:ea typeface="楷体_GB2312"/>
                <a:cs typeface="楷体_GB2312"/>
              </a:endParaRPr>
            </a:p>
          </p:txBody>
        </p:sp>
        <p:grpSp>
          <p:nvGrpSpPr>
            <p:cNvPr id="45072" name="Group 18"/>
            <p:cNvGrpSpPr/>
            <p:nvPr/>
          </p:nvGrpSpPr>
          <p:grpSpPr bwMode="auto">
            <a:xfrm>
              <a:off x="7162703" y="1816142"/>
              <a:ext cx="1008062" cy="1079500"/>
              <a:chOff x="2432" y="2387"/>
              <a:chExt cx="635" cy="680"/>
            </a:xfrm>
          </p:grpSpPr>
          <p:sp>
            <p:nvSpPr>
              <p:cNvPr id="24" name="Rectangle 19"/>
              <p:cNvSpPr>
                <a:spLocks noChangeArrowheads="1"/>
              </p:cNvSpPr>
              <p:nvPr/>
            </p:nvSpPr>
            <p:spPr bwMode="auto">
              <a:xfrm>
                <a:off x="2432" y="2387"/>
                <a:ext cx="635" cy="680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+mj-lt"/>
                    <a:ea typeface="宋体" panose="02010600030101010101" pitchFamily="2" charset="-122"/>
                  </a:rPr>
                  <a:t>(    )</a:t>
                </a:r>
                <a:endParaRPr lang="en-US" altLang="zh-CN" sz="3200" b="1" dirty="0">
                  <a:solidFill>
                    <a:srgbClr val="0070C0"/>
                  </a:solidFill>
                  <a:latin typeface="+mj-lt"/>
                  <a:ea typeface="宋体" panose="02010600030101010101" pitchFamily="2" charset="-122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+mj-lt"/>
                    <a:ea typeface="宋体" panose="02010600030101010101" pitchFamily="2" charset="-122"/>
                  </a:rPr>
                  <a:t>(    )</a:t>
                </a:r>
                <a:endParaRPr lang="en-US" altLang="zh-CN" sz="3200" b="1" dirty="0">
                  <a:solidFill>
                    <a:srgbClr val="0070C0"/>
                  </a:solidFill>
                  <a:latin typeface="+mj-lt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Line 20"/>
              <p:cNvSpPr>
                <a:spLocks noChangeShapeType="1"/>
              </p:cNvSpPr>
              <p:nvPr/>
            </p:nvSpPr>
            <p:spPr bwMode="auto">
              <a:xfrm>
                <a:off x="2528" y="2741"/>
                <a:ext cx="443" cy="0"/>
              </a:xfrm>
              <a:prstGeom prst="line">
                <a:avLst/>
              </a:prstGeom>
              <a:noFill/>
              <a:ln w="25400">
                <a:solidFill>
                  <a:srgbClr val="0070C0"/>
                </a:solidFill>
                <a:round/>
                <a:tailEnd type="none" w="lg" len="lg"/>
              </a:ln>
            </p:spPr>
            <p:txBody>
              <a:bodyPr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3200" b="1">
                  <a:latin typeface="+mj-lt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8686800" y="3854450"/>
            <a:ext cx="40481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ea typeface="楷体_GB2312"/>
                <a:cs typeface="楷体_GB2312"/>
              </a:rPr>
              <a:t>5</a:t>
            </a:r>
            <a:endParaRPr lang="en-US" altLang="zh-CN" sz="3200" b="1">
              <a:solidFill>
                <a:srgbClr val="FF0000"/>
              </a:solidFill>
              <a:ea typeface="楷体_GB2312"/>
              <a:cs typeface="楷体_GB231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ea typeface="楷体_GB2312"/>
                <a:cs typeface="楷体_GB2312"/>
              </a:rPr>
              <a:t>6 </a:t>
            </a:r>
            <a:endParaRPr lang="en-US" altLang="zh-CN" sz="3200" b="1">
              <a:solidFill>
                <a:srgbClr val="FF0000"/>
              </a:solidFill>
              <a:ea typeface="楷体_GB2312"/>
              <a:cs typeface="楷体_GB2312"/>
            </a:endParaRPr>
          </a:p>
        </p:txBody>
      </p:sp>
      <p:sp>
        <p:nvSpPr>
          <p:cNvPr id="27" name="AutoShape 22"/>
          <p:cNvSpPr>
            <a:spLocks noChangeArrowheads="1"/>
          </p:cNvSpPr>
          <p:nvPr/>
        </p:nvSpPr>
        <p:spPr bwMode="auto">
          <a:xfrm>
            <a:off x="1676400" y="2816225"/>
            <a:ext cx="1035050" cy="1349375"/>
          </a:xfrm>
          <a:prstGeom prst="roundRect">
            <a:avLst>
              <a:gd name="adj" fmla="val 3310"/>
            </a:avLst>
          </a:prstGeom>
          <a:noFill/>
          <a:ln w="38100">
            <a:solidFill>
              <a:srgbClr val="FF0000"/>
            </a:solidFill>
            <a:prstDash val="dash"/>
            <a:rou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514600" y="1733550"/>
            <a:ext cx="1676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7030A0"/>
                </a:solidFill>
                <a:ea typeface="宋体" panose="02010600030101010101" pitchFamily="2" charset="-122"/>
              </a:rPr>
              <a:t>一堆糖</a:t>
            </a:r>
            <a:endParaRPr lang="zh-CN" altLang="en-US" sz="3600" b="1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29" name="AutoShape 22"/>
          <p:cNvSpPr>
            <a:spLocks noChangeArrowheads="1"/>
          </p:cNvSpPr>
          <p:nvPr/>
        </p:nvSpPr>
        <p:spPr bwMode="auto">
          <a:xfrm>
            <a:off x="2825750" y="2828925"/>
            <a:ext cx="1035050" cy="1323975"/>
          </a:xfrm>
          <a:prstGeom prst="roundRect">
            <a:avLst>
              <a:gd name="adj" fmla="val 3310"/>
            </a:avLst>
          </a:prstGeom>
          <a:noFill/>
          <a:ln w="38100">
            <a:solidFill>
              <a:srgbClr val="FF0000"/>
            </a:solidFill>
            <a:prstDash val="dash"/>
            <a:rou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AutoShape 22"/>
          <p:cNvSpPr>
            <a:spLocks noChangeArrowheads="1"/>
          </p:cNvSpPr>
          <p:nvPr/>
        </p:nvSpPr>
        <p:spPr bwMode="auto">
          <a:xfrm>
            <a:off x="1676400" y="4343400"/>
            <a:ext cx="1035050" cy="1428750"/>
          </a:xfrm>
          <a:prstGeom prst="roundRect">
            <a:avLst>
              <a:gd name="adj" fmla="val 3310"/>
            </a:avLst>
          </a:prstGeom>
          <a:noFill/>
          <a:ln w="38100">
            <a:solidFill>
              <a:srgbClr val="FF0000"/>
            </a:solidFill>
            <a:prstDash val="dash"/>
            <a:rou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AutoShape 22"/>
          <p:cNvSpPr>
            <a:spLocks noChangeArrowheads="1"/>
          </p:cNvSpPr>
          <p:nvPr/>
        </p:nvSpPr>
        <p:spPr bwMode="auto">
          <a:xfrm>
            <a:off x="4113213" y="2816225"/>
            <a:ext cx="1054100" cy="1349375"/>
          </a:xfrm>
          <a:prstGeom prst="roundRect">
            <a:avLst>
              <a:gd name="adj" fmla="val 3310"/>
            </a:avLst>
          </a:prstGeom>
          <a:noFill/>
          <a:ln w="38100">
            <a:solidFill>
              <a:srgbClr val="FF0000"/>
            </a:solidFill>
            <a:prstDash val="dash"/>
            <a:rou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AutoShape 22"/>
          <p:cNvSpPr>
            <a:spLocks noChangeArrowheads="1"/>
          </p:cNvSpPr>
          <p:nvPr/>
        </p:nvSpPr>
        <p:spPr bwMode="auto">
          <a:xfrm>
            <a:off x="2825750" y="4365625"/>
            <a:ext cx="1035050" cy="1428750"/>
          </a:xfrm>
          <a:prstGeom prst="roundRect">
            <a:avLst>
              <a:gd name="adj" fmla="val 3310"/>
            </a:avLst>
          </a:prstGeom>
          <a:noFill/>
          <a:ln w="38100">
            <a:solidFill>
              <a:srgbClr val="FF0000"/>
            </a:solidFill>
            <a:prstDash val="dash"/>
            <a:rou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AutoShape 22"/>
          <p:cNvSpPr>
            <a:spLocks noChangeArrowheads="1"/>
          </p:cNvSpPr>
          <p:nvPr/>
        </p:nvSpPr>
        <p:spPr bwMode="auto">
          <a:xfrm>
            <a:off x="4133850" y="4368800"/>
            <a:ext cx="1033463" cy="1428750"/>
          </a:xfrm>
          <a:prstGeom prst="roundRect">
            <a:avLst>
              <a:gd name="adj" fmla="val 3310"/>
            </a:avLst>
          </a:prstGeom>
          <a:noFill/>
          <a:ln w="38100">
            <a:solidFill>
              <a:srgbClr val="FF0000"/>
            </a:solidFill>
            <a:prstDash val="dash"/>
            <a:round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任意多边形 8"/>
          <p:cNvSpPr/>
          <p:nvPr/>
        </p:nvSpPr>
        <p:spPr bwMode="auto">
          <a:xfrm>
            <a:off x="1676400" y="2830513"/>
            <a:ext cx="3462338" cy="2995612"/>
          </a:xfrm>
          <a:custGeom>
            <a:avLst/>
            <a:gdLst>
              <a:gd name="T0" fmla="*/ 1792664238 w 5452"/>
              <a:gd name="T1" fmla="*/ 2147483646 h 4720"/>
              <a:gd name="T2" fmla="*/ 0 w 5452"/>
              <a:gd name="T3" fmla="*/ 2147483646 h 4720"/>
              <a:gd name="T4" fmla="*/ 2147483646 w 5452"/>
              <a:gd name="T5" fmla="*/ 2147483646 h 4720"/>
              <a:gd name="T6" fmla="*/ 2147483646 w 5452"/>
              <a:gd name="T7" fmla="*/ 2147483646 h 4720"/>
              <a:gd name="T8" fmla="*/ 2147483646 w 5452"/>
              <a:gd name="T9" fmla="*/ 2147483646 h 4720"/>
              <a:gd name="T10" fmla="*/ 2147483646 w 5452"/>
              <a:gd name="T11" fmla="*/ 2147483646 h 4720"/>
              <a:gd name="T12" fmla="*/ 2147483646 w 5452"/>
              <a:gd name="T13" fmla="*/ 2147483646 h 4720"/>
              <a:gd name="T14" fmla="*/ 1792664238 w 5452"/>
              <a:gd name="T15" fmla="*/ 2147483646 h 472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452" h="4720">
                <a:moveTo>
                  <a:pt x="7" y="4657"/>
                </a:moveTo>
                <a:lnTo>
                  <a:pt x="0" y="10"/>
                </a:lnTo>
                <a:cubicBezTo>
                  <a:pt x="1254" y="-16"/>
                  <a:pt x="2474" y="16"/>
                  <a:pt x="3712" y="36"/>
                </a:cubicBezTo>
                <a:lnTo>
                  <a:pt x="5452" y="10"/>
                </a:lnTo>
                <a:lnTo>
                  <a:pt x="5452" y="2058"/>
                </a:lnTo>
                <a:lnTo>
                  <a:pt x="3425" y="2045"/>
                </a:lnTo>
                <a:lnTo>
                  <a:pt x="3481" y="4720"/>
                </a:lnTo>
                <a:lnTo>
                  <a:pt x="7" y="4657"/>
                </a:lnTo>
                <a:close/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bldLvl="0" animBg="1"/>
      <p:bldP spid="27" grpId="1" bldLvl="0" animBg="1"/>
      <p:bldP spid="28" grpId="0"/>
      <p:bldP spid="29" grpId="0" bldLvl="0" animBg="1"/>
      <p:bldP spid="29" grpId="1" bldLvl="0" animBg="1"/>
      <p:bldP spid="31" grpId="0" bldLvl="0" animBg="1"/>
      <p:bldP spid="31" grpId="1" bldLvl="0" animBg="1"/>
      <p:bldP spid="33" grpId="0" bldLvl="0" animBg="1"/>
      <p:bldP spid="33" grpId="1" bldLvl="0" animBg="1"/>
      <p:bldP spid="4" grpId="0" bldLvl="0" animBg="1"/>
      <p:bldP spid="4" grpId="1" animBg="1"/>
      <p:bldP spid="6" grpId="0" bldLvl="0" animBg="1"/>
      <p:bldP spid="6" grpId="1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1"/>
          <p:cNvSpPr>
            <a:spLocks noGrp="1" noChangeArrowheads="1"/>
          </p:cNvSpPr>
          <p:nvPr/>
        </p:nvSpPr>
        <p:spPr bwMode="auto">
          <a:xfrm>
            <a:off x="763588" y="723900"/>
            <a:ext cx="30972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pPr eaLnBrk="1" hangingPunct="1"/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7107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95400" y="1428750"/>
            <a:ext cx="86106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3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9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把单位“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”平均分成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若干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份，表示其中</a:t>
            </a:r>
            <a:r>
              <a:rPr lang="zh-CN" altLang="en-US" sz="3200" b="1">
                <a:latin typeface="Calibri" panose="020F0502020204030204" pitchFamily="34" charset="0"/>
                <a:sym typeface="+mn-ea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一份的数叫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分数单位。</a:t>
            </a:r>
            <a:endParaRPr lang="zh-CN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3"/>
          <p:cNvGrpSpPr/>
          <p:nvPr/>
        </p:nvGrpSpPr>
        <p:grpSpPr bwMode="auto">
          <a:xfrm>
            <a:off x="1752600" y="3028950"/>
            <a:ext cx="7621588" cy="1095375"/>
            <a:chOff x="762100" y="2247906"/>
            <a:chExt cx="7621588" cy="1094683"/>
          </a:xfrm>
        </p:grpSpPr>
        <p:sp>
          <p:nvSpPr>
            <p:cNvPr id="47126" name="TextBox 7"/>
            <p:cNvSpPr txBox="1">
              <a:spLocks noChangeArrowheads="1"/>
            </p:cNvSpPr>
            <p:nvPr/>
          </p:nvSpPr>
          <p:spPr bwMode="auto">
            <a:xfrm>
              <a:off x="762100" y="2419354"/>
              <a:ext cx="7621588" cy="583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200" b="1">
                  <a:ea typeface="宋体" panose="02010600030101010101" pitchFamily="2" charset="-122"/>
                </a:rPr>
                <a:t>       </a:t>
              </a:r>
              <a:r>
                <a:rPr lang="zh-CN" altLang="en-US" sz="3200" b="1">
                  <a:latin typeface="楷体" panose="02010609060101010101" pitchFamily="49" charset="-122"/>
                </a:rPr>
                <a:t> </a:t>
              </a:r>
              <a:r>
                <a:rPr lang="zh-CN" altLang="en-US" sz="3200">
                  <a:latin typeface="楷体" panose="02010609060101010101" pitchFamily="49" charset="-122"/>
                </a:rPr>
                <a:t>例如，   的分数单位是   。</a:t>
              </a:r>
              <a:endParaRPr lang="zh-CN" altLang="en-US" sz="3200" b="1">
                <a:ea typeface="Arial" panose="020B0604020202020204" pitchFamily="34" charset="0"/>
                <a:cs typeface="楷体" panose="02010609060101010101" pitchFamily="49" charset="-122"/>
                <a:sym typeface="+mn-ea"/>
              </a:endParaRPr>
            </a:p>
          </p:txBody>
        </p:sp>
        <p:grpSp>
          <p:nvGrpSpPr>
            <p:cNvPr id="47127" name="组合 13"/>
            <p:cNvGrpSpPr/>
            <p:nvPr/>
          </p:nvGrpSpPr>
          <p:grpSpPr bwMode="auto">
            <a:xfrm>
              <a:off x="2971900" y="2247906"/>
              <a:ext cx="476250" cy="1075645"/>
              <a:chOff x="1847980" y="3333730"/>
              <a:chExt cx="476250" cy="1075645"/>
            </a:xfrm>
          </p:grpSpPr>
          <p:sp>
            <p:nvSpPr>
              <p:cNvPr id="47131" name="文本框 3"/>
              <p:cNvSpPr txBox="1">
                <a:spLocks noChangeArrowheads="1"/>
              </p:cNvSpPr>
              <p:nvPr/>
            </p:nvSpPr>
            <p:spPr bwMode="auto">
              <a:xfrm>
                <a:off x="1847980" y="3333730"/>
                <a:ext cx="476250" cy="1075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>
                    <a:ea typeface="宋体" panose="02010600030101010101" pitchFamily="2" charset="-122"/>
                  </a:rPr>
                  <a:t>2</a:t>
                </a:r>
                <a:endParaRPr lang="en-US" altLang="zh-CN" sz="3200">
                  <a:ea typeface="宋体" panose="02010600030101010101" pitchFamily="2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>
                    <a:ea typeface="宋体" panose="02010600030101010101" pitchFamily="2" charset="-122"/>
                  </a:rPr>
                  <a:t>3</a:t>
                </a:r>
                <a:endParaRPr lang="zh-CN" altLang="en-US" sz="3200">
                  <a:ea typeface="宋体" panose="02010600030101010101" pitchFamily="2" charset="-122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 bwMode="auto">
              <a:xfrm flipV="1">
                <a:off x="1847980" y="3847755"/>
                <a:ext cx="4318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128" name="组合 16"/>
            <p:cNvGrpSpPr/>
            <p:nvPr/>
          </p:nvGrpSpPr>
          <p:grpSpPr bwMode="auto">
            <a:xfrm>
              <a:off x="6096100" y="2266944"/>
              <a:ext cx="476250" cy="1075645"/>
              <a:chOff x="1524220" y="3333716"/>
              <a:chExt cx="476250" cy="1075645"/>
            </a:xfrm>
          </p:grpSpPr>
          <p:sp>
            <p:nvSpPr>
              <p:cNvPr id="47129" name="文本框 3"/>
              <p:cNvSpPr txBox="1">
                <a:spLocks noChangeArrowheads="1"/>
              </p:cNvSpPr>
              <p:nvPr/>
            </p:nvSpPr>
            <p:spPr bwMode="auto">
              <a:xfrm>
                <a:off x="1524220" y="3333716"/>
                <a:ext cx="476250" cy="1075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>
                    <a:ea typeface="宋体" panose="02010600030101010101" pitchFamily="2" charset="-122"/>
                  </a:rPr>
                  <a:t>1</a:t>
                </a:r>
                <a:endParaRPr lang="en-US" altLang="zh-CN" sz="3200" b="1">
                  <a:ea typeface="宋体" panose="02010600030101010101" pitchFamily="2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>
                    <a:ea typeface="宋体" panose="02010600030101010101" pitchFamily="2" charset="-122"/>
                  </a:rPr>
                  <a:t>3</a:t>
                </a:r>
                <a:endParaRPr lang="en-US" altLang="zh-CN" sz="3200">
                  <a:ea typeface="宋体" panose="02010600030101010101" pitchFamily="2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 bwMode="auto">
              <a:xfrm flipV="1">
                <a:off x="1524220" y="3847741"/>
                <a:ext cx="4318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组合 32"/>
          <p:cNvGrpSpPr/>
          <p:nvPr/>
        </p:nvGrpSpPr>
        <p:grpSpPr bwMode="auto">
          <a:xfrm>
            <a:off x="1751013" y="3943350"/>
            <a:ext cx="7621587" cy="1076325"/>
            <a:chOff x="762100" y="2247906"/>
            <a:chExt cx="7621588" cy="1075631"/>
          </a:xfrm>
        </p:grpSpPr>
        <p:sp>
          <p:nvSpPr>
            <p:cNvPr id="47122" name="TextBox 33"/>
            <p:cNvSpPr txBox="1">
              <a:spLocks noChangeArrowheads="1"/>
            </p:cNvSpPr>
            <p:nvPr/>
          </p:nvSpPr>
          <p:spPr bwMode="auto">
            <a:xfrm>
              <a:off x="762100" y="2419354"/>
              <a:ext cx="7621588" cy="583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200" b="1">
                  <a:ea typeface="宋体" panose="02010600030101010101" pitchFamily="2" charset="-122"/>
                </a:rPr>
                <a:t>                       </a:t>
              </a:r>
              <a:r>
                <a:rPr lang="zh-CN" altLang="en-US" sz="3200" b="1">
                  <a:latin typeface="楷体" panose="02010609060101010101" pitchFamily="49" charset="-122"/>
                </a:rPr>
                <a:t> </a:t>
              </a:r>
              <a:r>
                <a:rPr lang="zh-CN" altLang="en-US" sz="3200">
                  <a:latin typeface="楷体" panose="02010609060101010101" pitchFamily="49" charset="-122"/>
                </a:rPr>
                <a:t>的分数单位是  </a:t>
              </a:r>
              <a:r>
                <a:rPr lang="zh-CN" altLang="en-US" sz="3200" b="1">
                  <a:ea typeface="宋体" panose="02010600030101010101" pitchFamily="2" charset="-122"/>
                </a:rPr>
                <a:t>  。</a:t>
              </a:r>
              <a:endParaRPr lang="zh-CN" altLang="zh-CN" sz="3200" b="1">
                <a:cs typeface="Arial" panose="020B0604020202020204" pitchFamily="34" charset="0"/>
              </a:endParaRPr>
            </a:p>
          </p:txBody>
        </p:sp>
        <p:grpSp>
          <p:nvGrpSpPr>
            <p:cNvPr id="47123" name="组合 34"/>
            <p:cNvGrpSpPr/>
            <p:nvPr/>
          </p:nvGrpSpPr>
          <p:grpSpPr bwMode="auto">
            <a:xfrm>
              <a:off x="2971900" y="2247906"/>
              <a:ext cx="476250" cy="1075631"/>
              <a:chOff x="1847980" y="3333730"/>
              <a:chExt cx="476250" cy="1075631"/>
            </a:xfrm>
          </p:grpSpPr>
          <p:sp>
            <p:nvSpPr>
              <p:cNvPr id="47124" name="文本框 3"/>
              <p:cNvSpPr txBox="1">
                <a:spLocks noChangeArrowheads="1"/>
              </p:cNvSpPr>
              <p:nvPr/>
            </p:nvSpPr>
            <p:spPr bwMode="auto">
              <a:xfrm>
                <a:off x="1847980" y="3333730"/>
                <a:ext cx="476250" cy="1075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>
                    <a:ea typeface="宋体" panose="02010600030101010101" pitchFamily="2" charset="-122"/>
                  </a:rPr>
                  <a:t>3</a:t>
                </a:r>
                <a:endParaRPr lang="en-US" altLang="zh-CN" sz="3200" b="1">
                  <a:ea typeface="宋体" panose="02010600030101010101" pitchFamily="2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>
                    <a:ea typeface="宋体" panose="02010600030101010101" pitchFamily="2" charset="-122"/>
                  </a:rPr>
                  <a:t>4</a:t>
                </a:r>
                <a:endParaRPr lang="en-US" altLang="zh-CN" sz="3200">
                  <a:ea typeface="宋体" panose="02010600030101010101" pitchFamily="2" charset="-122"/>
                </a:endParaRPr>
              </a:p>
            </p:txBody>
          </p:sp>
          <p:cxnSp>
            <p:nvCxnSpPr>
              <p:cNvPr id="40" name="直接连接符 39"/>
              <p:cNvCxnSpPr/>
              <p:nvPr/>
            </p:nvCxnSpPr>
            <p:spPr bwMode="auto">
              <a:xfrm flipV="1">
                <a:off x="1847980" y="3847748"/>
                <a:ext cx="4318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40"/>
          <p:cNvGrpSpPr/>
          <p:nvPr/>
        </p:nvGrpSpPr>
        <p:grpSpPr bwMode="auto">
          <a:xfrm>
            <a:off x="1752600" y="4848225"/>
            <a:ext cx="7621588" cy="1076325"/>
            <a:chOff x="762100" y="2247906"/>
            <a:chExt cx="7621588" cy="1075631"/>
          </a:xfrm>
        </p:grpSpPr>
        <p:sp>
          <p:nvSpPr>
            <p:cNvPr id="47118" name="TextBox 41"/>
            <p:cNvSpPr txBox="1">
              <a:spLocks noChangeArrowheads="1"/>
            </p:cNvSpPr>
            <p:nvPr/>
          </p:nvSpPr>
          <p:spPr bwMode="auto">
            <a:xfrm>
              <a:off x="762100" y="2419354"/>
              <a:ext cx="7621588" cy="583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200" b="1">
                  <a:ea typeface="宋体" panose="02010600030101010101" pitchFamily="2" charset="-122"/>
                </a:rPr>
                <a:t>                        </a:t>
              </a:r>
              <a:r>
                <a:rPr lang="zh-CN" altLang="en-US" sz="3200">
                  <a:latin typeface="楷体" panose="02010609060101010101" pitchFamily="49" charset="-122"/>
                </a:rPr>
                <a:t>的分数单位是  </a:t>
              </a:r>
              <a:r>
                <a:rPr lang="zh-CN" altLang="en-US" sz="3200" b="1">
                  <a:ea typeface="宋体" panose="02010600030101010101" pitchFamily="2" charset="-122"/>
                </a:rPr>
                <a:t>   。</a:t>
              </a:r>
              <a:endParaRPr lang="zh-CN" altLang="zh-CN" sz="3200" b="1">
                <a:cs typeface="Arial" panose="020B0604020202020204" pitchFamily="34" charset="0"/>
              </a:endParaRPr>
            </a:p>
          </p:txBody>
        </p:sp>
        <p:grpSp>
          <p:nvGrpSpPr>
            <p:cNvPr id="47119" name="组合 42"/>
            <p:cNvGrpSpPr/>
            <p:nvPr/>
          </p:nvGrpSpPr>
          <p:grpSpPr bwMode="auto">
            <a:xfrm>
              <a:off x="2971900" y="2247906"/>
              <a:ext cx="476250" cy="1075631"/>
              <a:chOff x="1847980" y="3333730"/>
              <a:chExt cx="476250" cy="1075631"/>
            </a:xfrm>
          </p:grpSpPr>
          <p:sp>
            <p:nvSpPr>
              <p:cNvPr id="47120" name="文本框 3"/>
              <p:cNvSpPr txBox="1">
                <a:spLocks noChangeArrowheads="1"/>
              </p:cNvSpPr>
              <p:nvPr/>
            </p:nvSpPr>
            <p:spPr bwMode="auto">
              <a:xfrm>
                <a:off x="1847980" y="3333730"/>
                <a:ext cx="476250" cy="1075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>
                    <a:ea typeface="宋体" panose="02010600030101010101" pitchFamily="2" charset="-122"/>
                  </a:rPr>
                  <a:t>5</a:t>
                </a:r>
                <a:endParaRPr lang="en-US" altLang="zh-CN" sz="3200">
                  <a:ea typeface="宋体" panose="02010600030101010101" pitchFamily="2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>
                    <a:ea typeface="宋体" panose="02010600030101010101" pitchFamily="2" charset="-122"/>
                  </a:rPr>
                  <a:t>6</a:t>
                </a:r>
                <a:endParaRPr lang="zh-CN" altLang="en-US" sz="3200">
                  <a:ea typeface="宋体" panose="02010600030101010101" pitchFamily="2" charset="-122"/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 bwMode="auto">
              <a:xfrm flipV="1">
                <a:off x="1847980" y="3847748"/>
                <a:ext cx="4318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48"/>
          <p:cNvGrpSpPr/>
          <p:nvPr/>
        </p:nvGrpSpPr>
        <p:grpSpPr bwMode="auto">
          <a:xfrm>
            <a:off x="7105650" y="4824413"/>
            <a:ext cx="476250" cy="1076325"/>
            <a:chOff x="2209862" y="3333730"/>
            <a:chExt cx="476250" cy="1075631"/>
          </a:xfrm>
        </p:grpSpPr>
        <p:sp>
          <p:nvSpPr>
            <p:cNvPr id="47116" name="文本框 3"/>
            <p:cNvSpPr txBox="1">
              <a:spLocks noChangeArrowheads="1"/>
            </p:cNvSpPr>
            <p:nvPr/>
          </p:nvSpPr>
          <p:spPr bwMode="auto">
            <a:xfrm>
              <a:off x="2209862" y="3333730"/>
              <a:ext cx="476250" cy="1075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0000"/>
                  </a:solidFill>
                  <a:ea typeface="宋体" panose="02010600030101010101" pitchFamily="2" charset="-122"/>
                </a:rPr>
                <a:t>1</a:t>
              </a:r>
              <a:endParaRPr lang="en-US" altLang="zh-CN" sz="320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0000"/>
                  </a:solidFill>
                  <a:ea typeface="宋体" panose="02010600030101010101" pitchFamily="2" charset="-122"/>
                </a:rPr>
                <a:t>6</a:t>
              </a:r>
              <a:endParaRPr lang="en-US" altLang="zh-CN" sz="320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 bwMode="auto">
            <a:xfrm flipV="1">
              <a:off x="2228912" y="3847748"/>
              <a:ext cx="4318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20"/>
          <p:cNvGrpSpPr/>
          <p:nvPr/>
        </p:nvGrpSpPr>
        <p:grpSpPr bwMode="auto">
          <a:xfrm>
            <a:off x="7086600" y="3784600"/>
            <a:ext cx="476250" cy="1076325"/>
            <a:chOff x="2209862" y="3333730"/>
            <a:chExt cx="476250" cy="1075631"/>
          </a:xfrm>
        </p:grpSpPr>
        <p:sp>
          <p:nvSpPr>
            <p:cNvPr id="47114" name="文本框 3"/>
            <p:cNvSpPr txBox="1">
              <a:spLocks noChangeArrowheads="1"/>
            </p:cNvSpPr>
            <p:nvPr/>
          </p:nvSpPr>
          <p:spPr bwMode="auto">
            <a:xfrm>
              <a:off x="2209862" y="3333730"/>
              <a:ext cx="476250" cy="1075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0000"/>
                  </a:solidFill>
                  <a:ea typeface="宋体" panose="02010600030101010101" pitchFamily="2" charset="-122"/>
                </a:rPr>
                <a:t>1</a:t>
              </a:r>
              <a:endParaRPr lang="en-US" altLang="zh-CN" sz="320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0000"/>
                  </a:solidFill>
                  <a:ea typeface="宋体" panose="02010600030101010101" pitchFamily="2" charset="-122"/>
                </a:rPr>
                <a:t>4</a:t>
              </a:r>
              <a:endParaRPr lang="zh-CN" altLang="en-US" sz="320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 bwMode="auto">
            <a:xfrm flipV="1">
              <a:off x="2228912" y="3847748"/>
              <a:ext cx="4318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1"/>
          <p:cNvSpPr>
            <a:spLocks noGrp="1" noChangeArrowheads="1"/>
          </p:cNvSpPr>
          <p:nvPr/>
        </p:nvSpPr>
        <p:spPr bwMode="auto">
          <a:xfrm>
            <a:off x="763588" y="723900"/>
            <a:ext cx="30972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pPr eaLnBrk="1" hangingPunct="1"/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三、新知应用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9155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TextBox 37"/>
          <p:cNvSpPr txBox="1">
            <a:spLocks noChangeArrowheads="1"/>
          </p:cNvSpPr>
          <p:nvPr/>
        </p:nvSpPr>
        <p:spPr bwMode="auto">
          <a:xfrm>
            <a:off x="1295400" y="1504950"/>
            <a:ext cx="96964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楷体" panose="02010609060101010101" pitchFamily="49" charset="-122"/>
              </a:rPr>
              <a:t>1.</a:t>
            </a:r>
            <a:r>
              <a:rPr lang="zh-CN" altLang="en-US" sz="3200" b="1">
                <a:latin typeface="楷体" panose="02010609060101010101" pitchFamily="49" charset="-122"/>
              </a:rPr>
              <a:t>把下面每个图形都看作单位“</a:t>
            </a:r>
            <a:r>
              <a:rPr lang="en-US" altLang="zh-CN" sz="3200" b="1">
                <a:latin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</a:rPr>
              <a:t>”，用分数表示各图中涂色部分的大小。</a:t>
            </a:r>
            <a:r>
              <a:rPr lang="zh-CN" altLang="en-US" sz="3200">
                <a:solidFill>
                  <a:schemeClr val="accent2"/>
                </a:solidFill>
                <a:latin typeface="楷体" panose="02010609060101010101" pitchFamily="49" charset="-122"/>
                <a:sym typeface="+mn-ea"/>
              </a:rPr>
              <a:t>（</a:t>
            </a:r>
            <a:r>
              <a:rPr lang="en-US" altLang="zh-CN" sz="3200">
                <a:solidFill>
                  <a:schemeClr val="accent2"/>
                </a:solidFill>
                <a:latin typeface="楷体" panose="02010609060101010101" pitchFamily="49" charset="-122"/>
                <a:sym typeface="楷体_GB2312"/>
              </a:rPr>
              <a:t>教材P47</a:t>
            </a:r>
            <a:r>
              <a:rPr lang="zh-CN" altLang="en-US" sz="3200">
                <a:solidFill>
                  <a:schemeClr val="accent2"/>
                </a:solidFill>
                <a:latin typeface="楷体" panose="02010609060101010101" pitchFamily="49" charset="-122"/>
                <a:sym typeface="楷体_GB2312"/>
              </a:rPr>
              <a:t>第</a:t>
            </a:r>
            <a:r>
              <a:rPr lang="en-US" altLang="zh-CN" sz="3200">
                <a:solidFill>
                  <a:schemeClr val="accent2"/>
                </a:solidFill>
                <a:latin typeface="楷体" panose="02010609060101010101" pitchFamily="49" charset="-122"/>
                <a:sym typeface="楷体_GB2312"/>
              </a:rPr>
              <a:t>1</a:t>
            </a:r>
            <a:r>
              <a:rPr lang="zh-CN" altLang="en-US" sz="3200">
                <a:solidFill>
                  <a:schemeClr val="accent2"/>
                </a:solidFill>
                <a:latin typeface="楷体" panose="02010609060101010101" pitchFamily="49" charset="-122"/>
                <a:sym typeface="楷体_GB2312"/>
              </a:rPr>
              <a:t>题</a:t>
            </a:r>
            <a:r>
              <a:rPr lang="zh-CN" altLang="en-US" sz="3200">
                <a:solidFill>
                  <a:schemeClr val="accent2"/>
                </a:solidFill>
                <a:latin typeface="楷体" panose="02010609060101010101" pitchFamily="49" charset="-122"/>
                <a:sym typeface="+mn-ea"/>
              </a:rPr>
              <a:t>）</a:t>
            </a:r>
            <a:endParaRPr lang="zh-CN" altLang="en-US" sz="3200" b="1">
              <a:solidFill>
                <a:schemeClr val="accent2"/>
              </a:solidFill>
              <a:latin typeface="楷体" panose="02010609060101010101" pitchFamily="49" charset="-122"/>
              <a:sym typeface="+mn-ea"/>
            </a:endParaRPr>
          </a:p>
        </p:txBody>
      </p:sp>
      <p:grpSp>
        <p:nvGrpSpPr>
          <p:cNvPr id="49157" name="组合 43"/>
          <p:cNvGrpSpPr/>
          <p:nvPr/>
        </p:nvGrpSpPr>
        <p:grpSpPr bwMode="auto">
          <a:xfrm>
            <a:off x="2286000" y="3105150"/>
            <a:ext cx="3038475" cy="1066800"/>
            <a:chOff x="1447882" y="2647948"/>
            <a:chExt cx="3038395" cy="1066772"/>
          </a:xfrm>
        </p:grpSpPr>
        <p:sp>
          <p:nvSpPr>
            <p:cNvPr id="39" name="立方体 38"/>
            <p:cNvSpPr/>
            <p:nvPr/>
          </p:nvSpPr>
          <p:spPr>
            <a:xfrm>
              <a:off x="1447882" y="2647948"/>
              <a:ext cx="761980" cy="1066772"/>
            </a:xfrm>
            <a:prstGeom prst="cub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40" name="立方体 39"/>
            <p:cNvSpPr/>
            <p:nvPr/>
          </p:nvSpPr>
          <p:spPr>
            <a:xfrm>
              <a:off x="2019367" y="2647948"/>
              <a:ext cx="761980" cy="1066772"/>
            </a:xfrm>
            <a:prstGeom prst="cub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41" name="立方体 40"/>
            <p:cNvSpPr/>
            <p:nvPr/>
          </p:nvSpPr>
          <p:spPr>
            <a:xfrm>
              <a:off x="2590852" y="2647948"/>
              <a:ext cx="761980" cy="1066772"/>
            </a:xfrm>
            <a:prstGeom prst="cub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42" name="立方体 41"/>
            <p:cNvSpPr/>
            <p:nvPr/>
          </p:nvSpPr>
          <p:spPr>
            <a:xfrm>
              <a:off x="3152812" y="2647948"/>
              <a:ext cx="761980" cy="1066772"/>
            </a:xfrm>
            <a:prstGeom prst="cube">
              <a:avLst/>
            </a:prstGeom>
            <a:solidFill>
              <a:schemeClr val="bg1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43" name="立方体 42"/>
            <p:cNvSpPr/>
            <p:nvPr/>
          </p:nvSpPr>
          <p:spPr>
            <a:xfrm>
              <a:off x="3724297" y="2647948"/>
              <a:ext cx="761980" cy="1066772"/>
            </a:xfrm>
            <a:prstGeom prst="cube">
              <a:avLst/>
            </a:prstGeom>
            <a:solidFill>
              <a:schemeClr val="bg1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grpSp>
        <p:nvGrpSpPr>
          <p:cNvPr id="49158" name="组合 57"/>
          <p:cNvGrpSpPr/>
          <p:nvPr/>
        </p:nvGrpSpPr>
        <p:grpSpPr bwMode="auto">
          <a:xfrm>
            <a:off x="7086600" y="2876550"/>
            <a:ext cx="1271588" cy="1273175"/>
            <a:chOff x="5410178" y="2038336"/>
            <a:chExt cx="1272412" cy="1272464"/>
          </a:xfrm>
        </p:grpSpPr>
        <p:sp>
          <p:nvSpPr>
            <p:cNvPr id="45" name="立方体 44"/>
            <p:cNvSpPr/>
            <p:nvPr/>
          </p:nvSpPr>
          <p:spPr>
            <a:xfrm>
              <a:off x="5410178" y="2590477"/>
              <a:ext cx="719604" cy="720323"/>
            </a:xfrm>
            <a:prstGeom prst="cub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46" name="立方体 45"/>
            <p:cNvSpPr/>
            <p:nvPr/>
          </p:nvSpPr>
          <p:spPr>
            <a:xfrm>
              <a:off x="5410178" y="2038336"/>
              <a:ext cx="719604" cy="720323"/>
            </a:xfrm>
            <a:prstGeom prst="cube">
              <a:avLst/>
            </a:prstGeom>
            <a:solidFill>
              <a:schemeClr val="bg1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48" name="立方体 47"/>
            <p:cNvSpPr/>
            <p:nvPr/>
          </p:nvSpPr>
          <p:spPr>
            <a:xfrm>
              <a:off x="5962986" y="2590477"/>
              <a:ext cx="719604" cy="720323"/>
            </a:xfrm>
            <a:prstGeom prst="cube">
              <a:avLst/>
            </a:prstGeom>
            <a:solidFill>
              <a:schemeClr val="bg1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55" name="立方体 54"/>
            <p:cNvSpPr/>
            <p:nvPr/>
          </p:nvSpPr>
          <p:spPr>
            <a:xfrm>
              <a:off x="5962986" y="2038336"/>
              <a:ext cx="719604" cy="720323"/>
            </a:xfrm>
            <a:prstGeom prst="cub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grpSp>
        <p:nvGrpSpPr>
          <p:cNvPr id="8" name="组合 15"/>
          <p:cNvGrpSpPr/>
          <p:nvPr/>
        </p:nvGrpSpPr>
        <p:grpSpPr bwMode="auto">
          <a:xfrm>
            <a:off x="3733800" y="4476750"/>
            <a:ext cx="476250" cy="1077913"/>
            <a:chOff x="2209862" y="3333730"/>
            <a:chExt cx="476250" cy="1077218"/>
          </a:xfrm>
        </p:grpSpPr>
        <p:sp>
          <p:nvSpPr>
            <p:cNvPr id="49163" name="文本框 3"/>
            <p:cNvSpPr txBox="1">
              <a:spLocks noChangeArrowheads="1"/>
            </p:cNvSpPr>
            <p:nvPr/>
          </p:nvSpPr>
          <p:spPr bwMode="auto">
            <a:xfrm>
              <a:off x="2209862" y="3333730"/>
              <a:ext cx="476250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0000"/>
                  </a:solidFill>
                  <a:ea typeface="宋体" panose="02010600030101010101" pitchFamily="2" charset="-122"/>
                </a:rPr>
                <a:t>3</a:t>
              </a:r>
              <a:endParaRPr lang="en-US" altLang="zh-CN" sz="3200" b="1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0000"/>
                  </a:solidFill>
                  <a:ea typeface="宋体" panose="02010600030101010101" pitchFamily="2" charset="-122"/>
                </a:rPr>
                <a:t>5</a:t>
              </a:r>
              <a:endParaRPr lang="zh-CN" altLang="en-US" sz="3200" b="1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 bwMode="auto">
            <a:xfrm flipV="1">
              <a:off x="2228912" y="3847748"/>
              <a:ext cx="4318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15"/>
          <p:cNvGrpSpPr/>
          <p:nvPr/>
        </p:nvGrpSpPr>
        <p:grpSpPr bwMode="auto">
          <a:xfrm>
            <a:off x="7524750" y="4476750"/>
            <a:ext cx="476250" cy="1076325"/>
            <a:chOff x="2209862" y="3333730"/>
            <a:chExt cx="476250" cy="1075631"/>
          </a:xfrm>
        </p:grpSpPr>
        <p:sp>
          <p:nvSpPr>
            <p:cNvPr id="49161" name="文本框 3"/>
            <p:cNvSpPr txBox="1">
              <a:spLocks noChangeArrowheads="1"/>
            </p:cNvSpPr>
            <p:nvPr/>
          </p:nvSpPr>
          <p:spPr bwMode="auto">
            <a:xfrm>
              <a:off x="2209862" y="3333730"/>
              <a:ext cx="476250" cy="1075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0000"/>
                  </a:solidFill>
                  <a:ea typeface="宋体" panose="02010600030101010101" pitchFamily="2" charset="-122"/>
                </a:rPr>
                <a:t>24</a:t>
              </a:r>
              <a:endParaRPr lang="en-US" altLang="zh-CN" sz="3200" b="1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 bwMode="auto">
            <a:xfrm flipV="1">
              <a:off x="2228912" y="3847748"/>
              <a:ext cx="4318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 1"/>
          <p:cNvSpPr>
            <a:spLocks noGrp="1" noChangeArrowheads="1"/>
          </p:cNvSpPr>
          <p:nvPr/>
        </p:nvSpPr>
        <p:spPr bwMode="auto">
          <a:xfrm>
            <a:off x="763588" y="723900"/>
            <a:ext cx="30972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pPr eaLnBrk="1" hangingPunct="1"/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三、新知应用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1203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15"/>
          <p:cNvGrpSpPr/>
          <p:nvPr/>
        </p:nvGrpSpPr>
        <p:grpSpPr bwMode="auto">
          <a:xfrm>
            <a:off x="2133600" y="4160838"/>
            <a:ext cx="476250" cy="1077912"/>
            <a:chOff x="2209862" y="3333730"/>
            <a:chExt cx="476250" cy="1077218"/>
          </a:xfrm>
        </p:grpSpPr>
        <p:sp>
          <p:nvSpPr>
            <p:cNvPr id="51230" name="文本框 3"/>
            <p:cNvSpPr txBox="1">
              <a:spLocks noChangeArrowheads="1"/>
            </p:cNvSpPr>
            <p:nvPr/>
          </p:nvSpPr>
          <p:spPr bwMode="auto">
            <a:xfrm>
              <a:off x="2209862" y="3333730"/>
              <a:ext cx="476250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0000"/>
                  </a:solidFill>
                  <a:ea typeface="宋体" panose="02010600030101010101" pitchFamily="2" charset="-122"/>
                </a:rPr>
                <a:t>3</a:t>
              </a:r>
              <a:endParaRPr lang="en-US" altLang="zh-CN" sz="3200" b="1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0000"/>
                  </a:solidFill>
                  <a:ea typeface="宋体" panose="02010600030101010101" pitchFamily="2" charset="-122"/>
                </a:rPr>
                <a:t>4</a:t>
              </a:r>
              <a:endParaRPr lang="zh-CN" altLang="en-US" sz="3200" b="1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 bwMode="auto">
            <a:xfrm flipV="1">
              <a:off x="2228912" y="3847749"/>
              <a:ext cx="4318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15"/>
          <p:cNvGrpSpPr/>
          <p:nvPr/>
        </p:nvGrpSpPr>
        <p:grpSpPr bwMode="auto">
          <a:xfrm>
            <a:off x="5886450" y="4217988"/>
            <a:ext cx="476250" cy="1077912"/>
            <a:chOff x="2209862" y="3333730"/>
            <a:chExt cx="476250" cy="1077218"/>
          </a:xfrm>
        </p:grpSpPr>
        <p:sp>
          <p:nvSpPr>
            <p:cNvPr id="51228" name="文本框 3"/>
            <p:cNvSpPr txBox="1">
              <a:spLocks noChangeArrowheads="1"/>
            </p:cNvSpPr>
            <p:nvPr/>
          </p:nvSpPr>
          <p:spPr bwMode="auto">
            <a:xfrm>
              <a:off x="2209862" y="3333730"/>
              <a:ext cx="476250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0000"/>
                  </a:solidFill>
                  <a:ea typeface="宋体" panose="02010600030101010101" pitchFamily="2" charset="-122"/>
                </a:rPr>
                <a:t>5</a:t>
              </a:r>
              <a:endParaRPr lang="en-US" altLang="zh-CN" sz="3200" b="1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0000"/>
                  </a:solidFill>
                  <a:ea typeface="宋体" panose="02010600030101010101" pitchFamily="2" charset="-122"/>
                </a:rPr>
                <a:t>9</a:t>
              </a:r>
              <a:endParaRPr lang="zh-CN" altLang="en-US" sz="3200" b="1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 bwMode="auto">
            <a:xfrm flipV="1">
              <a:off x="2228912" y="3847749"/>
              <a:ext cx="4318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206" name="组合 35"/>
          <p:cNvGrpSpPr/>
          <p:nvPr/>
        </p:nvGrpSpPr>
        <p:grpSpPr bwMode="auto">
          <a:xfrm>
            <a:off x="1057275" y="2114550"/>
            <a:ext cx="2590800" cy="1676400"/>
            <a:chOff x="1600278" y="1885968"/>
            <a:chExt cx="2590732" cy="1676356"/>
          </a:xfrm>
        </p:grpSpPr>
        <p:sp>
          <p:nvSpPr>
            <p:cNvPr id="37" name="椭圆 36"/>
            <p:cNvSpPr/>
            <p:nvPr/>
          </p:nvSpPr>
          <p:spPr>
            <a:xfrm>
              <a:off x="1600278" y="1885968"/>
              <a:ext cx="2590732" cy="167635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44" name="饼形 43"/>
            <p:cNvSpPr/>
            <p:nvPr/>
          </p:nvSpPr>
          <p:spPr>
            <a:xfrm rot="5400000">
              <a:off x="2057466" y="1428780"/>
              <a:ext cx="1676356" cy="2590732"/>
            </a:xfrm>
            <a:prstGeom prst="pi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600278" y="2727321"/>
              <a:ext cx="1919238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2892469" y="1885968"/>
              <a:ext cx="0" cy="1508085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207" name="组合 49"/>
          <p:cNvGrpSpPr/>
          <p:nvPr/>
        </p:nvGrpSpPr>
        <p:grpSpPr bwMode="auto">
          <a:xfrm>
            <a:off x="5181600" y="2038350"/>
            <a:ext cx="1828800" cy="1828800"/>
            <a:chOff x="4724392" y="1809770"/>
            <a:chExt cx="1828756" cy="1828732"/>
          </a:xfrm>
        </p:grpSpPr>
        <p:grpSp>
          <p:nvGrpSpPr>
            <p:cNvPr id="51212" name="组合 31"/>
            <p:cNvGrpSpPr/>
            <p:nvPr/>
          </p:nvGrpSpPr>
          <p:grpSpPr bwMode="auto">
            <a:xfrm>
              <a:off x="4724396" y="1809770"/>
              <a:ext cx="1828752" cy="609584"/>
              <a:chOff x="4724396" y="1809770"/>
              <a:chExt cx="1828752" cy="609584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4724392" y="1809770"/>
                <a:ext cx="609585" cy="609577"/>
              </a:xfrm>
              <a:prstGeom prst="rect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5333977" y="1809770"/>
                <a:ext cx="609585" cy="6095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5943563" y="1809770"/>
                <a:ext cx="609585" cy="609577"/>
              </a:xfrm>
              <a:prstGeom prst="rect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</p:grpSp>
        <p:grpSp>
          <p:nvGrpSpPr>
            <p:cNvPr id="51213" name="组合 32"/>
            <p:cNvGrpSpPr/>
            <p:nvPr/>
          </p:nvGrpSpPr>
          <p:grpSpPr bwMode="auto">
            <a:xfrm>
              <a:off x="4724396" y="2419352"/>
              <a:ext cx="1828752" cy="609584"/>
              <a:chOff x="4724396" y="1809770"/>
              <a:chExt cx="1828752" cy="609584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4724392" y="1809765"/>
                <a:ext cx="609585" cy="6095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5333977" y="1809765"/>
                <a:ext cx="609585" cy="609577"/>
              </a:xfrm>
              <a:prstGeom prst="rect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5943563" y="1809765"/>
                <a:ext cx="609585" cy="6095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</p:grpSp>
        <p:grpSp>
          <p:nvGrpSpPr>
            <p:cNvPr id="51214" name="组合 36"/>
            <p:cNvGrpSpPr/>
            <p:nvPr/>
          </p:nvGrpSpPr>
          <p:grpSpPr bwMode="auto">
            <a:xfrm>
              <a:off x="4724392" y="3028918"/>
              <a:ext cx="1828752" cy="609584"/>
              <a:chOff x="4724396" y="1809770"/>
              <a:chExt cx="1828752" cy="609584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4724396" y="1809777"/>
                <a:ext cx="609585" cy="609577"/>
              </a:xfrm>
              <a:prstGeom prst="rect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5333981" y="1809777"/>
                <a:ext cx="609585" cy="6095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5943567" y="1809777"/>
                <a:ext cx="609585" cy="609577"/>
              </a:xfrm>
              <a:prstGeom prst="rect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</p:grpSp>
      </p:grpSp>
      <p:grpSp>
        <p:nvGrpSpPr>
          <p:cNvPr id="2" name="组合 15"/>
          <p:cNvGrpSpPr/>
          <p:nvPr/>
        </p:nvGrpSpPr>
        <p:grpSpPr bwMode="auto">
          <a:xfrm>
            <a:off x="9582150" y="4237038"/>
            <a:ext cx="476250" cy="1077912"/>
            <a:chOff x="2209862" y="3333730"/>
            <a:chExt cx="476250" cy="1077218"/>
          </a:xfrm>
        </p:grpSpPr>
        <p:sp>
          <p:nvSpPr>
            <p:cNvPr id="51210" name="文本框 3"/>
            <p:cNvSpPr txBox="1">
              <a:spLocks noChangeArrowheads="1"/>
            </p:cNvSpPr>
            <p:nvPr/>
          </p:nvSpPr>
          <p:spPr bwMode="auto">
            <a:xfrm>
              <a:off x="2209862" y="3333730"/>
              <a:ext cx="476250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0000"/>
                  </a:solidFill>
                  <a:ea typeface="宋体" panose="02010600030101010101" pitchFamily="2" charset="-122"/>
                </a:rPr>
                <a:t>1</a:t>
              </a:r>
              <a:endParaRPr lang="en-US" altLang="zh-CN" sz="3200" b="1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0000"/>
                  </a:solidFill>
                  <a:ea typeface="宋体" panose="02010600030101010101" pitchFamily="2" charset="-122"/>
                </a:rPr>
                <a:t>2</a:t>
              </a:r>
              <a:endParaRPr lang="zh-CN" altLang="en-US" sz="3200" b="1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 bwMode="auto">
            <a:xfrm flipV="1">
              <a:off x="2228912" y="3847749"/>
              <a:ext cx="4318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209" name="Picture 4" descr="http://wenwen.soso.com/p/20120110/20120110162815-1081656038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666163" y="2038350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标题 1"/>
          <p:cNvSpPr>
            <a:spLocks noGrp="1" noChangeArrowheads="1"/>
          </p:cNvSpPr>
          <p:nvPr/>
        </p:nvSpPr>
        <p:spPr bwMode="auto">
          <a:xfrm>
            <a:off x="763588" y="723900"/>
            <a:ext cx="30972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pPr eaLnBrk="1" hangingPunct="1"/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三、新知应用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3251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Rectangle 2"/>
          <p:cNvSpPr>
            <a:spLocks noChangeArrowheads="1"/>
          </p:cNvSpPr>
          <p:nvPr/>
        </p:nvSpPr>
        <p:spPr bwMode="auto">
          <a:xfrm>
            <a:off x="1731963" y="1546225"/>
            <a:ext cx="71596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楷体" panose="02010609060101010101" pitchFamily="49" charset="-122"/>
              </a:rPr>
              <a:t>2. </a:t>
            </a:r>
            <a:r>
              <a:rPr lang="zh-CN" altLang="en-US" sz="3200">
                <a:solidFill>
                  <a:schemeClr val="accent2"/>
                </a:solidFill>
                <a:latin typeface="楷体" panose="02010609060101010101" pitchFamily="49" charset="-122"/>
                <a:sym typeface="+mn-ea"/>
              </a:rPr>
              <a:t>（</a:t>
            </a:r>
            <a:r>
              <a:rPr lang="en-US" altLang="zh-CN" sz="3200">
                <a:solidFill>
                  <a:schemeClr val="accent2"/>
                </a:solidFill>
                <a:latin typeface="楷体" panose="02010609060101010101" pitchFamily="49" charset="-122"/>
                <a:sym typeface="楷体_GB2312"/>
              </a:rPr>
              <a:t>教材P47</a:t>
            </a:r>
            <a:r>
              <a:rPr lang="zh-CN" altLang="en-US" sz="3200">
                <a:solidFill>
                  <a:schemeClr val="accent2"/>
                </a:solidFill>
                <a:latin typeface="楷体" panose="02010609060101010101" pitchFamily="49" charset="-122"/>
                <a:sym typeface="楷体_GB2312"/>
              </a:rPr>
              <a:t>第</a:t>
            </a:r>
            <a:r>
              <a:rPr lang="en-US" altLang="zh-CN" sz="3200">
                <a:solidFill>
                  <a:schemeClr val="accent2"/>
                </a:solidFill>
                <a:latin typeface="楷体" panose="02010609060101010101" pitchFamily="49" charset="-122"/>
                <a:sym typeface="楷体_GB2312"/>
              </a:rPr>
              <a:t>2</a:t>
            </a:r>
            <a:r>
              <a:rPr lang="zh-CN" altLang="en-US" sz="3200">
                <a:solidFill>
                  <a:schemeClr val="accent2"/>
                </a:solidFill>
                <a:latin typeface="楷体" panose="02010609060101010101" pitchFamily="49" charset="-122"/>
                <a:sym typeface="楷体_GB2312"/>
              </a:rPr>
              <a:t>题</a:t>
            </a:r>
            <a:r>
              <a:rPr lang="zh-CN" altLang="en-US" sz="3200">
                <a:solidFill>
                  <a:schemeClr val="accent2"/>
                </a:solidFill>
                <a:latin typeface="楷体" panose="02010609060101010101" pitchFamily="49" charset="-122"/>
                <a:sym typeface="+mn-ea"/>
              </a:rPr>
              <a:t>）</a:t>
            </a:r>
            <a:endParaRPr lang="zh-CN" altLang="en-US" sz="3200" b="1">
              <a:latin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2308225" y="3565525"/>
            <a:ext cx="3559175" cy="1768475"/>
          </a:xfrm>
          <a:prstGeom prst="rect">
            <a:avLst/>
          </a:prstGeom>
          <a:noFill/>
          <a:ln w="1587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j-lt"/>
                <a:ea typeface="+mj-ea"/>
              </a:rPr>
              <a:t>每个茶杯是这套</a:t>
            </a:r>
            <a:endParaRPr lang="zh-CN" altLang="en-US" sz="3200" b="1" dirty="0">
              <a:latin typeface="+mj-lt"/>
              <a:ea typeface="+mj-ea"/>
            </a:endParaRPr>
          </a:p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j-lt"/>
                <a:ea typeface="+mj-ea"/>
              </a:rPr>
              <a:t>茶杯的         。</a:t>
            </a:r>
            <a:endParaRPr lang="zh-CN" altLang="en-US" sz="3200" b="1" dirty="0">
              <a:latin typeface="+mj-lt"/>
              <a:ea typeface="+mj-ea"/>
            </a:endParaRP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6124575" y="3565525"/>
            <a:ext cx="3629025" cy="1768475"/>
          </a:xfrm>
          <a:prstGeom prst="rect">
            <a:avLst/>
          </a:prstGeom>
          <a:noFill/>
          <a:ln w="1587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j-lt"/>
                <a:ea typeface="+mj-ea"/>
              </a:rPr>
              <a:t>每块月饼是这盒</a:t>
            </a:r>
            <a:endParaRPr lang="zh-CN" altLang="en-US" sz="3200" b="1" dirty="0">
              <a:latin typeface="+mj-lt"/>
              <a:ea typeface="+mj-ea"/>
            </a:endParaRPr>
          </a:p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j-lt"/>
                <a:ea typeface="+mj-ea"/>
              </a:rPr>
              <a:t>月饼的         。</a:t>
            </a:r>
            <a:endParaRPr lang="zh-CN" altLang="en-US" sz="3200" b="1" dirty="0">
              <a:latin typeface="+mj-lt"/>
              <a:ea typeface="+mj-ea"/>
            </a:endParaRPr>
          </a:p>
        </p:txBody>
      </p:sp>
      <p:pic>
        <p:nvPicPr>
          <p:cNvPr id="53255" name="Picture 14" descr="P-6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35200" y="2341563"/>
            <a:ext cx="2808288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6" name="Picture 15" descr="P-6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99175" y="2359025"/>
            <a:ext cx="3273425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257" name="Group 18"/>
          <p:cNvGrpSpPr/>
          <p:nvPr/>
        </p:nvGrpSpPr>
        <p:grpSpPr bwMode="auto">
          <a:xfrm>
            <a:off x="3657600" y="4298950"/>
            <a:ext cx="1008063" cy="1079500"/>
            <a:chOff x="2517" y="2387"/>
            <a:chExt cx="635" cy="680"/>
          </a:xfrm>
        </p:grpSpPr>
        <p:sp>
          <p:nvSpPr>
            <p:cNvPr id="35" name="Rectangle 19"/>
            <p:cNvSpPr>
              <a:spLocks noChangeArrowheads="1"/>
            </p:cNvSpPr>
            <p:nvPr/>
          </p:nvSpPr>
          <p:spPr bwMode="auto">
            <a:xfrm>
              <a:off x="2517" y="2387"/>
              <a:ext cx="635" cy="680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200" b="1" dirty="0">
                  <a:latin typeface="+mj-lt"/>
                  <a:ea typeface="宋体" panose="02010600030101010101" pitchFamily="2" charset="-122"/>
                </a:rPr>
                <a:t>(</a:t>
              </a:r>
              <a:r>
                <a:rPr lang="en-US" altLang="zh-CN" sz="3200" b="1" dirty="0">
                  <a:solidFill>
                    <a:srgbClr val="0070C0"/>
                  </a:solidFill>
                  <a:latin typeface="+mj-lt"/>
                  <a:ea typeface="宋体" panose="02010600030101010101" pitchFamily="2" charset="-122"/>
                </a:rPr>
                <a:t>    </a:t>
              </a:r>
              <a:r>
                <a:rPr lang="en-US" altLang="zh-CN" sz="3200" b="1" dirty="0">
                  <a:latin typeface="+mj-lt"/>
                  <a:ea typeface="宋体" panose="02010600030101010101" pitchFamily="2" charset="-122"/>
                </a:rPr>
                <a:t>)</a:t>
              </a:r>
              <a:endParaRPr lang="en-US" altLang="zh-CN" sz="3200" b="1" dirty="0">
                <a:solidFill>
                  <a:srgbClr val="0070C0"/>
                </a:solidFill>
                <a:latin typeface="+mj-lt"/>
                <a:ea typeface="宋体" panose="02010600030101010101" pitchFamily="2" charset="-122"/>
              </a:endParaRPr>
            </a:p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200" b="1" dirty="0">
                  <a:latin typeface="+mj-lt"/>
                  <a:ea typeface="宋体" panose="02010600030101010101" pitchFamily="2" charset="-122"/>
                </a:rPr>
                <a:t>(</a:t>
              </a:r>
              <a:r>
                <a:rPr lang="en-US" altLang="zh-CN" sz="3200" b="1" dirty="0">
                  <a:solidFill>
                    <a:srgbClr val="0070C0"/>
                  </a:solidFill>
                  <a:latin typeface="+mj-lt"/>
                  <a:ea typeface="宋体" panose="02010600030101010101" pitchFamily="2" charset="-122"/>
                </a:rPr>
                <a:t>    </a:t>
              </a:r>
              <a:r>
                <a:rPr lang="en-US" altLang="zh-CN" sz="3200" b="1" dirty="0">
                  <a:latin typeface="+mj-lt"/>
                  <a:ea typeface="宋体" panose="02010600030101010101" pitchFamily="2" charset="-122"/>
                </a:rPr>
                <a:t>)</a:t>
              </a:r>
              <a:endParaRPr lang="en-US" altLang="zh-CN" sz="3200" b="1" dirty="0">
                <a:latin typeface="+mj-lt"/>
                <a:ea typeface="宋体" panose="02010600030101010101" pitchFamily="2" charset="-122"/>
              </a:endParaRPr>
            </a:p>
          </p:txBody>
        </p:sp>
        <p:sp>
          <p:nvSpPr>
            <p:cNvPr id="36" name="Line 20"/>
            <p:cNvSpPr>
              <a:spLocks noChangeShapeType="1"/>
            </p:cNvSpPr>
            <p:nvPr/>
          </p:nvSpPr>
          <p:spPr bwMode="auto">
            <a:xfrm>
              <a:off x="2613" y="2741"/>
              <a:ext cx="443" cy="0"/>
            </a:xfrm>
            <a:prstGeom prst="line">
              <a:avLst/>
            </a:prstGeom>
            <a:noFill/>
            <a:ln w="25400">
              <a:solidFill>
                <a:srgbClr val="0070C0"/>
              </a:solidFill>
              <a:round/>
              <a:tailEnd type="none" w="lg" len="lg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3200" b="1">
                <a:latin typeface="+mj-lt"/>
                <a:ea typeface="宋体" panose="02010600030101010101" pitchFamily="2" charset="-122"/>
              </a:endParaRPr>
            </a:p>
          </p:txBody>
        </p:sp>
      </p:grpSp>
      <p:sp>
        <p:nvSpPr>
          <p:cNvPr id="37" name="Rectangle 21"/>
          <p:cNvSpPr>
            <a:spLocks noChangeArrowheads="1"/>
          </p:cNvSpPr>
          <p:nvPr/>
        </p:nvSpPr>
        <p:spPr bwMode="auto">
          <a:xfrm>
            <a:off x="3951288" y="4311650"/>
            <a:ext cx="5238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ea typeface="楷体_GB2312"/>
                <a:cs typeface="楷体_GB2312"/>
              </a:rPr>
              <a:t>1</a:t>
            </a:r>
            <a:endParaRPr lang="en-US" altLang="zh-CN" sz="3200" b="1">
              <a:solidFill>
                <a:srgbClr val="FF0000"/>
              </a:solidFill>
              <a:ea typeface="楷体_GB2312"/>
              <a:cs typeface="楷体_GB231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ea typeface="楷体_GB2312"/>
                <a:cs typeface="楷体_GB2312"/>
              </a:rPr>
              <a:t>3 </a:t>
            </a:r>
            <a:endParaRPr lang="en-US" altLang="zh-CN" sz="3200" b="1">
              <a:solidFill>
                <a:srgbClr val="FF0000"/>
              </a:solidFill>
              <a:ea typeface="楷体_GB2312"/>
              <a:cs typeface="楷体_GB2312"/>
            </a:endParaRPr>
          </a:p>
        </p:txBody>
      </p:sp>
      <p:grpSp>
        <p:nvGrpSpPr>
          <p:cNvPr id="53259" name="Group 18"/>
          <p:cNvGrpSpPr/>
          <p:nvPr/>
        </p:nvGrpSpPr>
        <p:grpSpPr bwMode="auto">
          <a:xfrm>
            <a:off x="7467600" y="4324350"/>
            <a:ext cx="1008063" cy="1079500"/>
            <a:chOff x="2517" y="2387"/>
            <a:chExt cx="635" cy="680"/>
          </a:xfrm>
        </p:grpSpPr>
        <p:sp>
          <p:nvSpPr>
            <p:cNvPr id="39" name="Rectangle 19"/>
            <p:cNvSpPr>
              <a:spLocks noChangeArrowheads="1"/>
            </p:cNvSpPr>
            <p:nvPr/>
          </p:nvSpPr>
          <p:spPr bwMode="auto">
            <a:xfrm>
              <a:off x="2517" y="2387"/>
              <a:ext cx="635" cy="680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200" b="1" dirty="0">
                  <a:latin typeface="+mj-lt"/>
                  <a:ea typeface="宋体" panose="02010600030101010101" pitchFamily="2" charset="-122"/>
                </a:rPr>
                <a:t>(</a:t>
              </a:r>
              <a:r>
                <a:rPr lang="en-US" altLang="zh-CN" sz="3200" b="1" dirty="0">
                  <a:solidFill>
                    <a:srgbClr val="0070C0"/>
                  </a:solidFill>
                  <a:latin typeface="+mj-lt"/>
                  <a:ea typeface="宋体" panose="02010600030101010101" pitchFamily="2" charset="-122"/>
                </a:rPr>
                <a:t>    </a:t>
              </a:r>
              <a:r>
                <a:rPr lang="en-US" altLang="zh-CN" sz="3200" b="1" dirty="0">
                  <a:latin typeface="+mj-lt"/>
                  <a:ea typeface="宋体" panose="02010600030101010101" pitchFamily="2" charset="-122"/>
                </a:rPr>
                <a:t>)</a:t>
              </a:r>
              <a:endParaRPr lang="en-US" altLang="zh-CN" sz="3200" b="1" dirty="0">
                <a:solidFill>
                  <a:srgbClr val="0070C0"/>
                </a:solidFill>
                <a:latin typeface="+mj-lt"/>
                <a:ea typeface="宋体" panose="02010600030101010101" pitchFamily="2" charset="-122"/>
              </a:endParaRPr>
            </a:p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200" b="1" dirty="0">
                  <a:latin typeface="+mj-lt"/>
                  <a:ea typeface="宋体" panose="02010600030101010101" pitchFamily="2" charset="-122"/>
                </a:rPr>
                <a:t>(</a:t>
              </a:r>
              <a:r>
                <a:rPr lang="en-US" altLang="zh-CN" sz="3200" b="1" dirty="0">
                  <a:solidFill>
                    <a:srgbClr val="0070C0"/>
                  </a:solidFill>
                  <a:latin typeface="+mj-lt"/>
                  <a:ea typeface="宋体" panose="02010600030101010101" pitchFamily="2" charset="-122"/>
                </a:rPr>
                <a:t>    </a:t>
              </a:r>
              <a:r>
                <a:rPr lang="en-US" altLang="zh-CN" sz="3200" b="1" dirty="0">
                  <a:latin typeface="+mj-lt"/>
                  <a:ea typeface="宋体" panose="02010600030101010101" pitchFamily="2" charset="-122"/>
                </a:rPr>
                <a:t>)</a:t>
              </a:r>
              <a:endParaRPr lang="en-US" altLang="zh-CN" sz="3200" b="1" dirty="0">
                <a:latin typeface="+mj-lt"/>
                <a:ea typeface="宋体" panose="02010600030101010101" pitchFamily="2" charset="-122"/>
              </a:endParaRPr>
            </a:p>
          </p:txBody>
        </p:sp>
        <p:sp>
          <p:nvSpPr>
            <p:cNvPr id="40" name="Line 20"/>
            <p:cNvSpPr>
              <a:spLocks noChangeShapeType="1"/>
            </p:cNvSpPr>
            <p:nvPr/>
          </p:nvSpPr>
          <p:spPr bwMode="auto">
            <a:xfrm>
              <a:off x="2613" y="2741"/>
              <a:ext cx="443" cy="0"/>
            </a:xfrm>
            <a:prstGeom prst="line">
              <a:avLst/>
            </a:prstGeom>
            <a:noFill/>
            <a:ln w="25400">
              <a:solidFill>
                <a:srgbClr val="0070C0"/>
              </a:solidFill>
              <a:round/>
              <a:tailEnd type="none" w="lg" len="lg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3200" b="1">
                <a:latin typeface="+mj-lt"/>
                <a:ea typeface="宋体" panose="02010600030101010101" pitchFamily="2" charset="-122"/>
              </a:endParaRPr>
            </a:p>
          </p:txBody>
        </p:sp>
      </p:grpSp>
      <p:sp>
        <p:nvSpPr>
          <p:cNvPr id="41" name="Rectangle 21"/>
          <p:cNvSpPr>
            <a:spLocks noChangeArrowheads="1"/>
          </p:cNvSpPr>
          <p:nvPr/>
        </p:nvSpPr>
        <p:spPr bwMode="auto">
          <a:xfrm>
            <a:off x="7772400" y="4400550"/>
            <a:ext cx="4254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ea typeface="楷体_GB2312"/>
                <a:cs typeface="楷体_GB2312"/>
              </a:rPr>
              <a:t>1</a:t>
            </a:r>
            <a:endParaRPr lang="en-US" altLang="zh-CN" sz="3200" b="1">
              <a:solidFill>
                <a:srgbClr val="FF0000"/>
              </a:solidFill>
              <a:ea typeface="楷体_GB2312"/>
              <a:cs typeface="楷体_GB231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ea typeface="楷体_GB2312"/>
                <a:cs typeface="楷体_GB2312"/>
              </a:rPr>
              <a:t>8 </a:t>
            </a:r>
            <a:endParaRPr lang="en-US" altLang="zh-CN" sz="3200" b="1">
              <a:ea typeface="楷体_GB2312"/>
              <a:cs typeface="楷体_GB231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1"/>
          <p:cNvSpPr>
            <a:spLocks noGrp="1" noChangeArrowheads="1"/>
          </p:cNvSpPr>
          <p:nvPr/>
        </p:nvSpPr>
        <p:spPr bwMode="auto">
          <a:xfrm>
            <a:off x="763588" y="723900"/>
            <a:ext cx="30972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pPr eaLnBrk="1" hangingPunct="1"/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三、新知应用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5299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0" name="Picture 2" descr="p-63-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80000" y="2349500"/>
            <a:ext cx="1173163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3" descr="p-63-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44738" y="2349500"/>
            <a:ext cx="1173162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3879850" y="4675188"/>
            <a:ext cx="360363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1" hangingPunct="1"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2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  <a:p>
            <a:pPr eaLnBrk="1" hangingPunct="1"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3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grpSp>
        <p:nvGrpSpPr>
          <p:cNvPr id="55303" name="Group 6"/>
          <p:cNvGrpSpPr/>
          <p:nvPr/>
        </p:nvGrpSpPr>
        <p:grpSpPr bwMode="auto">
          <a:xfrm>
            <a:off x="2868613" y="3803650"/>
            <a:ext cx="2808287" cy="2425700"/>
            <a:chOff x="882" y="2064"/>
            <a:chExt cx="1769" cy="1528"/>
          </a:xfrm>
        </p:grpSpPr>
        <p:sp>
          <p:nvSpPr>
            <p:cNvPr id="55321" name="Rectangle 7"/>
            <p:cNvSpPr>
              <a:spLocks noChangeArrowheads="1"/>
            </p:cNvSpPr>
            <p:nvPr/>
          </p:nvSpPr>
          <p:spPr bwMode="auto">
            <a:xfrm>
              <a:off x="882" y="2064"/>
              <a:ext cx="1769" cy="1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eaLnBrk="1" hangingPunct="1">
                <a:lnSpc>
                  <a:spcPct val="1900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ea typeface="楷体_GB2312"/>
                  <a:cs typeface="楷体_GB2312"/>
                </a:rPr>
                <a:t>     涂上红色，其余的         涂上你喜欢的颜色。</a:t>
              </a:r>
              <a:endParaRPr lang="zh-CN" altLang="en-US" sz="2800" b="1">
                <a:latin typeface="Times New Roman" panose="02020603050405020304" pitchFamily="18" charset="0"/>
                <a:ea typeface="楷体_GB2312"/>
                <a:cs typeface="楷体_GB2312"/>
              </a:endParaRPr>
            </a:p>
          </p:txBody>
        </p:sp>
        <p:grpSp>
          <p:nvGrpSpPr>
            <p:cNvPr id="55322" name="Group 8"/>
            <p:cNvGrpSpPr/>
            <p:nvPr/>
          </p:nvGrpSpPr>
          <p:grpSpPr bwMode="auto">
            <a:xfrm>
              <a:off x="930" y="2144"/>
              <a:ext cx="228" cy="602"/>
              <a:chOff x="2293" y="3190"/>
              <a:chExt cx="228" cy="602"/>
            </a:xfrm>
          </p:grpSpPr>
          <p:sp>
            <p:nvSpPr>
              <p:cNvPr id="55326" name="Rectangle 9"/>
              <p:cNvSpPr>
                <a:spLocks noChangeArrowheads="1"/>
              </p:cNvSpPr>
              <p:nvPr/>
            </p:nvSpPr>
            <p:spPr bwMode="auto">
              <a:xfrm>
                <a:off x="2293" y="3190"/>
                <a:ext cx="228" cy="6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ea typeface="楷体_GB2312"/>
                    <a:cs typeface="楷体_GB2312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楷体_GB2312"/>
                  <a:cs typeface="楷体_GB231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ea typeface="楷体_GB2312"/>
                    <a:cs typeface="楷体_GB2312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楷体_GB2312"/>
                  <a:cs typeface="楷体_GB2312"/>
                </a:endParaRPr>
              </a:p>
            </p:txBody>
          </p:sp>
          <p:sp>
            <p:nvSpPr>
              <p:cNvPr id="55327" name="Line 10"/>
              <p:cNvSpPr>
                <a:spLocks noChangeShapeType="1"/>
              </p:cNvSpPr>
              <p:nvPr/>
            </p:nvSpPr>
            <p:spPr bwMode="auto">
              <a:xfrm>
                <a:off x="2315" y="3485"/>
                <a:ext cx="174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5323" name="Group 11"/>
            <p:cNvGrpSpPr/>
            <p:nvPr/>
          </p:nvGrpSpPr>
          <p:grpSpPr bwMode="auto">
            <a:xfrm>
              <a:off x="1314" y="2619"/>
              <a:ext cx="635" cy="602"/>
              <a:chOff x="1314" y="2619"/>
              <a:chExt cx="635" cy="602"/>
            </a:xfrm>
          </p:grpSpPr>
          <p:sp>
            <p:nvSpPr>
              <p:cNvPr id="55324" name="Rectangle 12"/>
              <p:cNvSpPr>
                <a:spLocks noChangeArrowheads="1"/>
              </p:cNvSpPr>
              <p:nvPr/>
            </p:nvSpPr>
            <p:spPr bwMode="auto">
              <a:xfrm>
                <a:off x="1314" y="2619"/>
                <a:ext cx="635" cy="6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800" b="1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en-US" altLang="zh-CN" sz="2800" b="1" baseline="-2500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b="1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800" b="1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 </a:t>
                </a:r>
                <a:r>
                  <a:rPr lang="en-US" altLang="zh-CN" sz="2800" b="1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b="1" baseline="-2500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b="1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800" b="1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5325" name="Line 13"/>
              <p:cNvSpPr>
                <a:spLocks noChangeShapeType="1"/>
              </p:cNvSpPr>
              <p:nvPr/>
            </p:nvSpPr>
            <p:spPr bwMode="auto">
              <a:xfrm>
                <a:off x="1439" y="2907"/>
                <a:ext cx="386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5304" name="Group 14"/>
          <p:cNvGrpSpPr/>
          <p:nvPr/>
        </p:nvGrpSpPr>
        <p:grpSpPr bwMode="auto">
          <a:xfrm>
            <a:off x="6588125" y="3803650"/>
            <a:ext cx="2808288" cy="2425700"/>
            <a:chOff x="882" y="2064"/>
            <a:chExt cx="1769" cy="1528"/>
          </a:xfrm>
        </p:grpSpPr>
        <p:sp>
          <p:nvSpPr>
            <p:cNvPr id="55314" name="Rectangle 15"/>
            <p:cNvSpPr>
              <a:spLocks noChangeArrowheads="1"/>
            </p:cNvSpPr>
            <p:nvPr/>
          </p:nvSpPr>
          <p:spPr bwMode="auto">
            <a:xfrm>
              <a:off x="882" y="2064"/>
              <a:ext cx="1769" cy="1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eaLnBrk="1" hangingPunct="1">
                <a:lnSpc>
                  <a:spcPct val="1900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ea typeface="楷体_GB2312"/>
                  <a:cs typeface="楷体_GB2312"/>
                </a:rPr>
                <a:t>     涂上绿色，其余的         涂上你喜欢的颜色。</a:t>
              </a:r>
              <a:endParaRPr lang="zh-CN" altLang="en-US" sz="2800" b="1">
                <a:latin typeface="Times New Roman" panose="02020603050405020304" pitchFamily="18" charset="0"/>
                <a:ea typeface="楷体_GB2312"/>
                <a:cs typeface="楷体_GB2312"/>
              </a:endParaRPr>
            </a:p>
          </p:txBody>
        </p:sp>
        <p:grpSp>
          <p:nvGrpSpPr>
            <p:cNvPr id="55315" name="Group 16"/>
            <p:cNvGrpSpPr/>
            <p:nvPr/>
          </p:nvGrpSpPr>
          <p:grpSpPr bwMode="auto">
            <a:xfrm>
              <a:off x="930" y="2144"/>
              <a:ext cx="228" cy="602"/>
              <a:chOff x="2293" y="3190"/>
              <a:chExt cx="228" cy="602"/>
            </a:xfrm>
          </p:grpSpPr>
          <p:sp>
            <p:nvSpPr>
              <p:cNvPr id="55319" name="Rectangle 17"/>
              <p:cNvSpPr>
                <a:spLocks noChangeArrowheads="1"/>
              </p:cNvSpPr>
              <p:nvPr/>
            </p:nvSpPr>
            <p:spPr bwMode="auto">
              <a:xfrm>
                <a:off x="2293" y="3190"/>
                <a:ext cx="228" cy="6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ea typeface="楷体_GB2312"/>
                    <a:cs typeface="楷体_GB2312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楷体_GB2312"/>
                  <a:cs typeface="楷体_GB231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ea typeface="楷体_GB2312"/>
                    <a:cs typeface="楷体_GB2312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楷体_GB2312"/>
                  <a:cs typeface="楷体_GB2312"/>
                </a:endParaRPr>
              </a:p>
            </p:txBody>
          </p:sp>
          <p:sp>
            <p:nvSpPr>
              <p:cNvPr id="55320" name="Line 18"/>
              <p:cNvSpPr>
                <a:spLocks noChangeShapeType="1"/>
              </p:cNvSpPr>
              <p:nvPr/>
            </p:nvSpPr>
            <p:spPr bwMode="auto">
              <a:xfrm>
                <a:off x="2315" y="3485"/>
                <a:ext cx="174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5316" name="Group 19"/>
            <p:cNvGrpSpPr/>
            <p:nvPr/>
          </p:nvGrpSpPr>
          <p:grpSpPr bwMode="auto">
            <a:xfrm>
              <a:off x="1314" y="2619"/>
              <a:ext cx="635" cy="602"/>
              <a:chOff x="1314" y="2619"/>
              <a:chExt cx="635" cy="602"/>
            </a:xfrm>
          </p:grpSpPr>
          <p:sp>
            <p:nvSpPr>
              <p:cNvPr id="55317" name="Rectangle 20"/>
              <p:cNvSpPr>
                <a:spLocks noChangeArrowheads="1"/>
              </p:cNvSpPr>
              <p:nvPr/>
            </p:nvSpPr>
            <p:spPr bwMode="auto">
              <a:xfrm>
                <a:off x="1314" y="2619"/>
                <a:ext cx="635" cy="6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en-US" altLang="zh-CN" sz="2800" b="1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en-US" altLang="zh-CN" sz="2800" b="1" baseline="-2500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b="1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800" b="1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( </a:t>
                </a:r>
                <a:r>
                  <a:rPr lang="en-US" altLang="zh-CN" sz="2800" b="1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b="1" baseline="-25000">
                    <a:solidFill>
                      <a:srgbClr val="CC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800" b="1">
                    <a:solidFill>
                      <a:srgbClr val="CC00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lang="en-US" altLang="zh-CN" sz="2800" b="1">
                  <a:solidFill>
                    <a:srgbClr val="CC00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5318" name="Line 21"/>
              <p:cNvSpPr>
                <a:spLocks noChangeShapeType="1"/>
              </p:cNvSpPr>
              <p:nvPr/>
            </p:nvSpPr>
            <p:spPr bwMode="auto">
              <a:xfrm>
                <a:off x="1439" y="2907"/>
                <a:ext cx="386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4294" name="Rectangle 22"/>
          <p:cNvSpPr>
            <a:spLocks noChangeArrowheads="1"/>
          </p:cNvSpPr>
          <p:nvPr/>
        </p:nvSpPr>
        <p:spPr bwMode="auto">
          <a:xfrm>
            <a:off x="7599363" y="4640263"/>
            <a:ext cx="361950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1" hangingPunct="1"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1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  <a:p>
            <a:pPr eaLnBrk="1" hangingPunct="1"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2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pic>
        <p:nvPicPr>
          <p:cNvPr id="54295" name="Picture 23" descr="p-63-5-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44738" y="2349500"/>
            <a:ext cx="1173162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96" name="Picture 24" descr="p-63-5-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80000" y="2349500"/>
            <a:ext cx="1173163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8" name="Picture 25" descr="p-63-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11575" y="2349500"/>
            <a:ext cx="1173163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98" name="Picture 26" descr="p-63-5-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11575" y="2349500"/>
            <a:ext cx="1173163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10" name="Picture 27" descr="p-63-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81788" y="1549400"/>
            <a:ext cx="27876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300" name="Picture 28" descr="p-63-4-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681788" y="1549400"/>
            <a:ext cx="13684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301" name="Picture 29" descr="p-63-4-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280400" y="1549400"/>
            <a:ext cx="1189038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13" name="Rectangle 2"/>
          <p:cNvSpPr>
            <a:spLocks noChangeArrowheads="1"/>
          </p:cNvSpPr>
          <p:nvPr/>
        </p:nvSpPr>
        <p:spPr bwMode="auto">
          <a:xfrm>
            <a:off x="1731963" y="1546225"/>
            <a:ext cx="71596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楷体" panose="02010609060101010101" pitchFamily="49" charset="-122"/>
              </a:rPr>
              <a:t>3. </a:t>
            </a:r>
            <a:r>
              <a:rPr lang="zh-CN" altLang="en-US" sz="3200">
                <a:solidFill>
                  <a:schemeClr val="accent2"/>
                </a:solidFill>
                <a:latin typeface="楷体" panose="02010609060101010101" pitchFamily="49" charset="-122"/>
                <a:sym typeface="+mn-ea"/>
              </a:rPr>
              <a:t>（</a:t>
            </a:r>
            <a:r>
              <a:rPr lang="en-US" altLang="zh-CN" sz="3200">
                <a:solidFill>
                  <a:schemeClr val="accent2"/>
                </a:solidFill>
                <a:latin typeface="楷体" panose="02010609060101010101" pitchFamily="49" charset="-122"/>
                <a:sym typeface="楷体_GB2312"/>
              </a:rPr>
              <a:t>教材P47</a:t>
            </a:r>
            <a:r>
              <a:rPr lang="zh-CN" altLang="en-US" sz="3200">
                <a:solidFill>
                  <a:schemeClr val="accent2"/>
                </a:solidFill>
                <a:latin typeface="楷体" panose="02010609060101010101" pitchFamily="49" charset="-122"/>
                <a:sym typeface="楷体_GB2312"/>
              </a:rPr>
              <a:t>第</a:t>
            </a:r>
            <a:r>
              <a:rPr lang="en-US" altLang="zh-CN" sz="3200">
                <a:solidFill>
                  <a:schemeClr val="accent2"/>
                </a:solidFill>
                <a:latin typeface="楷体" panose="02010609060101010101" pitchFamily="49" charset="-122"/>
                <a:sym typeface="楷体_GB2312"/>
              </a:rPr>
              <a:t>4</a:t>
            </a:r>
            <a:r>
              <a:rPr lang="zh-CN" altLang="en-US" sz="3200">
                <a:solidFill>
                  <a:schemeClr val="accent2"/>
                </a:solidFill>
                <a:latin typeface="楷体" panose="02010609060101010101" pitchFamily="49" charset="-122"/>
                <a:sym typeface="楷体_GB2312"/>
              </a:rPr>
              <a:t>题</a:t>
            </a:r>
            <a:r>
              <a:rPr lang="zh-CN" altLang="en-US" sz="3200">
                <a:solidFill>
                  <a:schemeClr val="accent2"/>
                </a:solidFill>
                <a:latin typeface="楷体" panose="02010609060101010101" pitchFamily="49" charset="-122"/>
                <a:sym typeface="+mn-ea"/>
              </a:rPr>
              <a:t>）</a:t>
            </a:r>
            <a:endParaRPr lang="zh-CN" altLang="en-US" sz="3200" b="1">
              <a:latin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4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4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4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4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4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429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 167"/>
          <p:cNvSpPr/>
          <p:nvPr/>
        </p:nvSpPr>
        <p:spPr>
          <a:xfrm>
            <a:off x="1270000" y="2927350"/>
            <a:ext cx="9648825" cy="3159125"/>
          </a:xfrm>
          <a:prstGeom prst="roundRect">
            <a:avLst/>
          </a:prstGeom>
          <a:solidFill>
            <a:srgbClr val="E7F3F4"/>
          </a:solidFill>
          <a:ln w="38100" cmpd="dbl">
            <a:solidFill>
              <a:srgbClr val="FF33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207" name="Picture 15" descr="P44教师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961563" y="925513"/>
            <a:ext cx="1676400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8" name="Picture 19" descr="女天使副本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913" y="1422400"/>
            <a:ext cx="1524000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9" name="标题 1"/>
          <p:cNvSpPr>
            <a:spLocks noGrp="1" noChangeArrowheads="1"/>
          </p:cNvSpPr>
          <p:nvPr/>
        </p:nvSpPr>
        <p:spPr bwMode="auto">
          <a:xfrm>
            <a:off x="763588" y="723900"/>
            <a:ext cx="30972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pPr eaLnBrk="1" hangingPunct="1"/>
            <a:r>
              <a:rPr lang="zh-CN" altLang="en-US" sz="3200" b="1" dirty="0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四、课堂小结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7350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3" name="文本框 2"/>
          <p:cNvSpPr txBox="1">
            <a:spLocks noChangeArrowheads="1"/>
          </p:cNvSpPr>
          <p:nvPr/>
        </p:nvSpPr>
        <p:spPr bwMode="auto">
          <a:xfrm>
            <a:off x="1506538" y="3168650"/>
            <a:ext cx="941387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</a:rPr>
              <a:t>1.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</a:rPr>
              <a:t>单位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</a:rPr>
              <a:t>“1”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</a:rPr>
              <a:t>的含义：一个物体、一个计量单位或一些物体都可以看成一个整体，这些不同的整体都可以用自然数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</a:rPr>
              <a:t>来表示，通常把它叫做单位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</a:rPr>
              <a:t>“1”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</a:rPr>
              <a:t>。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</a:rPr>
              <a:t>2.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</a:rPr>
              <a:t>分数的意义：把单位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</a:rPr>
              <a:t>“1”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</a:rPr>
              <a:t>平均分成若干份，这样的一份或几份都可以用分数来表示。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</a:endParaRPr>
          </a:p>
        </p:txBody>
      </p:sp>
      <p:sp>
        <p:nvSpPr>
          <p:cNvPr id="3" name="云形 14"/>
          <p:cNvSpPr/>
          <p:nvPr/>
        </p:nvSpPr>
        <p:spPr bwMode="auto">
          <a:xfrm>
            <a:off x="5208588" y="925513"/>
            <a:ext cx="4371975" cy="1654175"/>
          </a:xfrm>
          <a:prstGeom prst="cloud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  <a:sym typeface="Times New Roman" panose="02020603050405020304"/>
              </a:rPr>
              <a:t>回顾本节课，你有什么收获？</a:t>
            </a:r>
            <a:endParaRPr lang="en-US" altLang="zh-CN" sz="1200" kern="100">
              <a:latin typeface="Calibri" panose="020F0502020204030204"/>
              <a:cs typeface="Times New Roman" panose="02020603050405020304"/>
              <a:sym typeface="Times New Roman" panose="02020603050405020304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050" kern="100">
                <a:solidFill>
                  <a:srgbClr val="000000"/>
                </a:solidFill>
                <a:latin typeface="Calibri" panose="020F0502020204030204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200" kern="100">
              <a:latin typeface="Calibri" panose="020F05020202040302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标题 1"/>
          <p:cNvSpPr>
            <a:spLocks noGrp="1" noChangeArrowheads="1"/>
          </p:cNvSpPr>
          <p:nvPr/>
        </p:nvSpPr>
        <p:spPr bwMode="auto">
          <a:xfrm>
            <a:off x="777875" y="600075"/>
            <a:ext cx="30956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pPr eaLnBrk="1" hangingPunct="1"/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五、课后作业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9395" name="文本框 3"/>
          <p:cNvSpPr txBox="1">
            <a:spLocks noChangeArrowheads="1"/>
          </p:cNvSpPr>
          <p:nvPr/>
        </p:nvSpPr>
        <p:spPr bwMode="auto">
          <a:xfrm>
            <a:off x="911225" y="1809750"/>
            <a:ext cx="86788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完成练习册上相应的习题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9396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815975" y="723900"/>
            <a:ext cx="3097213" cy="822325"/>
          </a:xfrm>
          <a:prstGeom prst="rect">
            <a:avLst/>
          </a:prstGeom>
          <a:noFill/>
          <a:ln w="9525">
            <a:noFill/>
          </a:ln>
        </p:spPr>
        <p:txBody>
          <a:bodyPr lIns="122931" tIns="61466" rIns="122931" bIns="61466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61468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122936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84404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245872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875000"/>
                </a:solidFill>
                <a:latin typeface="宋体" panose="02010600030101010101" pitchFamily="2" charset="-122"/>
                <a:cs typeface="+mn-cs"/>
                <a:sym typeface="+mn-ea"/>
              </a:rPr>
              <a:t>二、例题讲解</a:t>
            </a:r>
            <a:endParaRPr lang="zh-CN" altLang="en-US" sz="3200" b="1" dirty="0">
              <a:solidFill>
                <a:srgbClr val="875000"/>
              </a:solidFill>
              <a:latin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图片 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79800" y="1787525"/>
            <a:ext cx="7543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1409700" y="2552700"/>
            <a:ext cx="1106488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</a:rPr>
              <a:t>结绳计数</a:t>
            </a:r>
            <a:r>
              <a:rPr lang="zh-CN" altLang="en-US" sz="4000" b="1">
                <a:latin typeface="楷体" panose="02010609060101010101" pitchFamily="49" charset="-122"/>
              </a:rPr>
              <a:t> </a:t>
            </a:r>
            <a:endParaRPr lang="zh-CN" altLang="en-US" sz="4000" b="1">
              <a:latin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815975" y="723900"/>
            <a:ext cx="3097213" cy="822325"/>
          </a:xfrm>
          <a:prstGeom prst="rect">
            <a:avLst/>
          </a:prstGeom>
          <a:noFill/>
          <a:ln w="9525">
            <a:noFill/>
          </a:ln>
        </p:spPr>
        <p:txBody>
          <a:bodyPr lIns="122931" tIns="61466" rIns="122931" bIns="61466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61468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122936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84404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245872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875000"/>
                </a:solidFill>
                <a:latin typeface="宋体" panose="02010600030101010101" pitchFamily="2" charset="-122"/>
                <a:cs typeface="+mn-cs"/>
                <a:sym typeface="+mn-ea"/>
              </a:rPr>
              <a:t>二、例题讲解</a:t>
            </a:r>
            <a:endParaRPr lang="zh-CN" altLang="en-US" sz="3200" b="1" dirty="0">
              <a:solidFill>
                <a:srgbClr val="875000"/>
              </a:solidFill>
              <a:latin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2" name="组合 8"/>
          <p:cNvGrpSpPr/>
          <p:nvPr/>
        </p:nvGrpSpPr>
        <p:grpSpPr bwMode="auto">
          <a:xfrm>
            <a:off x="1066800" y="1877572"/>
            <a:ext cx="6180534" cy="4584700"/>
            <a:chOff x="838298" y="323908"/>
            <a:chExt cx="7814023" cy="5226607"/>
          </a:xfrm>
        </p:grpSpPr>
        <p:pic>
          <p:nvPicPr>
            <p:cNvPr id="12294" name="Picture 8" descr="https://wkretype.bdimg.com/retype/zoom/724f954dad02de80d4d84027?pn=3&amp;o=jpg_6&amp;md5sum=482c4cbbd2b2800bf477f20198163ea7&amp;sign=3a417c71ae&amp;png=246852-377618&amp;jpg=378240-57353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38298" y="895394"/>
              <a:ext cx="7811664" cy="465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5" name="Picture 8" descr="https://wkretype.bdimg.com/retype/zoom/724f954dad02de80d4d84027?pn=3&amp;o=jpg_6&amp;md5sum=482c4cbbd2b2800bf477f20198163ea7&amp;sign=3a417c71ae&amp;png=246852-377618&amp;jpg=378240-57353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124434" y="323908"/>
              <a:ext cx="3527887" cy="1271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293" name="文本框 1"/>
          <p:cNvSpPr txBox="1">
            <a:spLocks noChangeArrowheads="1"/>
          </p:cNvSpPr>
          <p:nvPr/>
        </p:nvSpPr>
        <p:spPr bwMode="auto">
          <a:xfrm>
            <a:off x="8566150" y="1066800"/>
            <a:ext cx="2892425" cy="512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楷体" panose="02010609060101010101" pitchFamily="49" charset="-122"/>
                <a:sym typeface="+mn-ea"/>
              </a:rPr>
              <a:t>古时候，人们用打了结的绳子测量物体的长度，每两个结之间的一段表示一个长度单位。图中所测量的物体长是</a:t>
            </a:r>
            <a:r>
              <a:rPr lang="en-US" altLang="zh-CN" sz="2800" b="1" dirty="0">
                <a:solidFill>
                  <a:srgbClr val="002060"/>
                </a:solidFill>
                <a:latin typeface="楷体" panose="02010609060101010101" pitchFamily="49" charset="-122"/>
                <a:sym typeface="+mn-ea"/>
              </a:rPr>
              <a:t>3</a:t>
            </a:r>
            <a:r>
              <a:rPr lang="zh-CN" altLang="en-US" sz="2800" b="1" dirty="0">
                <a:solidFill>
                  <a:srgbClr val="002060"/>
                </a:solidFill>
                <a:latin typeface="楷体" panose="02010609060101010101" pitchFamily="49" charset="-122"/>
                <a:sym typeface="+mn-ea"/>
              </a:rPr>
              <a:t>段多一点，结果不是整数。</a:t>
            </a:r>
            <a:endParaRPr lang="zh-CN" altLang="en-US" sz="2800" dirty="0">
              <a:latin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横卷形 7"/>
          <p:cNvSpPr>
            <a:spLocks noChangeArrowheads="1"/>
          </p:cNvSpPr>
          <p:nvPr/>
        </p:nvSpPr>
        <p:spPr bwMode="auto">
          <a:xfrm>
            <a:off x="914400" y="768350"/>
            <a:ext cx="1970088" cy="738188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14339" name="圆角矩形 5"/>
          <p:cNvSpPr>
            <a:spLocks noChangeArrowheads="1"/>
          </p:cNvSpPr>
          <p:nvPr/>
        </p:nvSpPr>
        <p:spPr bwMode="auto">
          <a:xfrm>
            <a:off x="4081463" y="1506538"/>
            <a:ext cx="7596187" cy="4745037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14340" name="文本框 3"/>
          <p:cNvSpPr txBox="1">
            <a:spLocks noChangeArrowheads="1"/>
          </p:cNvSpPr>
          <p:nvPr/>
        </p:nvSpPr>
        <p:spPr bwMode="auto">
          <a:xfrm>
            <a:off x="4359275" y="1873250"/>
            <a:ext cx="7040563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latin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</a:rPr>
              <a:t>三千多年前，古埃及为了在不能分得整数的情况下表示数，用特殊符号表示分子为1的分数。两千多年前，中国有了分数，但是，秦汉时期的分数的表现形式不一样。印度出现了和我国相似的分数表示法。再往后，阿拉伯人发明了分数线，今天分数的表示法就由此而来。</a:t>
            </a:r>
            <a:endParaRPr lang="zh-CN" altLang="en-US" sz="2800" dirty="0">
              <a:latin typeface="楷体" panose="02010609060101010101" pitchFamily="49" charset="-122"/>
            </a:endParaRPr>
          </a:p>
        </p:txBody>
      </p:sp>
      <p:pic>
        <p:nvPicPr>
          <p:cNvPr id="14341" name="图片 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7800" y="2117725"/>
            <a:ext cx="3443288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文本框 6"/>
          <p:cNvSpPr txBox="1">
            <a:spLocks noChangeArrowheads="1"/>
          </p:cNvSpPr>
          <p:nvPr/>
        </p:nvSpPr>
        <p:spPr bwMode="auto">
          <a:xfrm>
            <a:off x="1093788" y="844550"/>
            <a:ext cx="2222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</a:rPr>
              <a:t>数学文化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 noChangeArrowheads="1"/>
          </p:cNvSpPr>
          <p:nvPr/>
        </p:nvSpPr>
        <p:spPr bwMode="auto">
          <a:xfrm>
            <a:off x="911225" y="723900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pPr eaLnBrk="1" hangingPunct="1"/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二、例题讲解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1588" y="2024063"/>
            <a:ext cx="4567237" cy="211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Box 36"/>
          <p:cNvSpPr txBox="1">
            <a:spLocks noChangeArrowheads="1"/>
          </p:cNvSpPr>
          <p:nvPr/>
        </p:nvSpPr>
        <p:spPr bwMode="auto">
          <a:xfrm>
            <a:off x="1638300" y="4786313"/>
            <a:ext cx="785812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每人平均分到</a:t>
            </a:r>
            <a:r>
              <a:rPr lang="zh-CN" altLang="en-US" sz="2200" u="sng" dirty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块     ，</a:t>
            </a:r>
            <a:r>
              <a:rPr lang="zh-CN" altLang="en-US" sz="2200" u="sng" dirty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包     。</a:t>
            </a:r>
            <a:endParaRPr lang="zh-CN" altLang="en-US" sz="2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55"/>
          <p:cNvGrpSpPr/>
          <p:nvPr/>
        </p:nvGrpSpPr>
        <p:grpSpPr bwMode="auto">
          <a:xfrm>
            <a:off x="3567113" y="4429125"/>
            <a:ext cx="714375" cy="928688"/>
            <a:chOff x="0" y="0"/>
            <a:chExt cx="714380" cy="928694"/>
          </a:xfrm>
        </p:grpSpPr>
        <p:sp>
          <p:nvSpPr>
            <p:cNvPr id="16398" name="TextBox 45"/>
            <p:cNvSpPr txBox="1">
              <a:spLocks noChangeArrowheads="1"/>
            </p:cNvSpPr>
            <p:nvPr/>
          </p:nvSpPr>
          <p:spPr bwMode="auto">
            <a:xfrm>
              <a:off x="0" y="299820"/>
              <a:ext cx="714380" cy="500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2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399" name="TextBox 48"/>
            <p:cNvSpPr txBox="1">
              <a:spLocks noChangeArrowheads="1"/>
            </p:cNvSpPr>
            <p:nvPr/>
          </p:nvSpPr>
          <p:spPr bwMode="auto">
            <a:xfrm>
              <a:off x="185079" y="0"/>
              <a:ext cx="500067" cy="92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2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zh-CN" altLang="en-US" sz="2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6400" name="直接连接符 49"/>
            <p:cNvCxnSpPr>
              <a:cxnSpLocks noChangeShapeType="1"/>
            </p:cNvCxnSpPr>
            <p:nvPr/>
          </p:nvCxnSpPr>
          <p:spPr bwMode="auto">
            <a:xfrm>
              <a:off x="169839" y="403400"/>
              <a:ext cx="357191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" name="组合 54"/>
          <p:cNvGrpSpPr/>
          <p:nvPr/>
        </p:nvGrpSpPr>
        <p:grpSpPr bwMode="auto">
          <a:xfrm>
            <a:off x="5988050" y="4443413"/>
            <a:ext cx="508000" cy="928687"/>
            <a:chOff x="0" y="0"/>
            <a:chExt cx="507687" cy="928694"/>
          </a:xfrm>
        </p:grpSpPr>
        <p:sp>
          <p:nvSpPr>
            <p:cNvPr id="16396" name="TextBox 51"/>
            <p:cNvSpPr txBox="1">
              <a:spLocks noChangeArrowheads="1"/>
            </p:cNvSpPr>
            <p:nvPr/>
          </p:nvSpPr>
          <p:spPr bwMode="auto">
            <a:xfrm>
              <a:off x="7620" y="0"/>
              <a:ext cx="500067" cy="92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2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zh-CN" altLang="en-US" sz="2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6397" name="直接连接符 52"/>
            <p:cNvCxnSpPr>
              <a:cxnSpLocks noChangeShapeType="1"/>
            </p:cNvCxnSpPr>
            <p:nvPr/>
          </p:nvCxnSpPr>
          <p:spPr bwMode="auto">
            <a:xfrm>
              <a:off x="0" y="404572"/>
              <a:ext cx="357191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" name="TextBox 31"/>
          <p:cNvSpPr txBox="1">
            <a:spLocks noChangeArrowheads="1"/>
          </p:cNvSpPr>
          <p:nvPr/>
        </p:nvSpPr>
        <p:spPr bwMode="auto">
          <a:xfrm>
            <a:off x="1638300" y="5357813"/>
            <a:ext cx="8286750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在进行测量、分物或计算时，往往不能正好得到整数的结果，这时常用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分数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来表示。</a:t>
            </a:r>
            <a:endParaRPr lang="zh-CN" altLang="en-US" sz="2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016" name="Picture 2" descr="https://wkretype.bdimg.com/retype/zoom/724f954dad02de80d4d84027?pn=4&amp;o=jpg_6&amp;md5sum=482c4cbbd2b2800bf477f20198163ea7&amp;sign=3a417c71ae&amp;png=377619-493080&amp;jpg=573533-7541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40275" y="4618038"/>
            <a:ext cx="6016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4" name="文本框 11"/>
          <p:cNvSpPr txBox="1">
            <a:spLocks noChangeArrowheads="1"/>
          </p:cNvSpPr>
          <p:nvPr/>
        </p:nvSpPr>
        <p:spPr bwMode="auto">
          <a:xfrm>
            <a:off x="3048000" y="1262063"/>
            <a:ext cx="609600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楷体" panose="02010609060101010101" pitchFamily="49" charset="-122"/>
              </a:rPr>
              <a:t>把桌上的东西平均分给两个同学。</a:t>
            </a:r>
            <a:endParaRPr lang="zh-CN" altLang="en-US" sz="2800" dirty="0">
              <a:latin typeface="楷体" panose="02010609060101010101" pitchFamily="49" charset="-122"/>
            </a:endParaRPr>
          </a:p>
        </p:txBody>
      </p:sp>
      <p:pic>
        <p:nvPicPr>
          <p:cNvPr id="16395" name="图片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53250" y="4618038"/>
            <a:ext cx="668338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815975" y="723900"/>
            <a:ext cx="3097213" cy="822325"/>
          </a:xfrm>
          <a:prstGeom prst="rect">
            <a:avLst/>
          </a:prstGeom>
          <a:noFill/>
          <a:ln w="9525">
            <a:noFill/>
          </a:ln>
        </p:spPr>
        <p:txBody>
          <a:bodyPr lIns="122931" tIns="61466" rIns="122931" bIns="61466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61468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122936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84404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245872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875000"/>
                </a:solidFill>
                <a:latin typeface="宋体" panose="02010600030101010101" pitchFamily="2" charset="-122"/>
                <a:cs typeface="+mn-cs"/>
                <a:sym typeface="+mn-ea"/>
              </a:rPr>
              <a:t>二、例题讲解</a:t>
            </a:r>
            <a:endParaRPr lang="zh-CN" altLang="en-US" sz="3200" b="1" dirty="0">
              <a:solidFill>
                <a:srgbClr val="875000"/>
              </a:solidFill>
              <a:latin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16"/>
          <p:cNvGrpSpPr/>
          <p:nvPr/>
        </p:nvGrpSpPr>
        <p:grpSpPr bwMode="auto">
          <a:xfrm>
            <a:off x="2990850" y="1722438"/>
            <a:ext cx="6548438" cy="1274762"/>
            <a:chOff x="1260" y="1008"/>
            <a:chExt cx="4125" cy="803"/>
          </a:xfrm>
        </p:grpSpPr>
        <p:grpSp>
          <p:nvGrpSpPr>
            <p:cNvPr id="18438" name="Group 13"/>
            <p:cNvGrpSpPr/>
            <p:nvPr/>
          </p:nvGrpSpPr>
          <p:grpSpPr bwMode="auto">
            <a:xfrm>
              <a:off x="1260" y="1008"/>
              <a:ext cx="4125" cy="803"/>
              <a:chOff x="1427" y="682"/>
              <a:chExt cx="4125" cy="803"/>
            </a:xfrm>
          </p:grpSpPr>
          <p:pic>
            <p:nvPicPr>
              <p:cNvPr id="18440" name="Picture 14" descr="女天使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4596" y="682"/>
                <a:ext cx="956" cy="8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41" name="AutoShape 15"/>
              <p:cNvSpPr>
                <a:spLocks noChangeArrowheads="1"/>
              </p:cNvSpPr>
              <p:nvPr/>
            </p:nvSpPr>
            <p:spPr bwMode="auto">
              <a:xfrm>
                <a:off x="1427" y="799"/>
                <a:ext cx="3074" cy="520"/>
              </a:xfrm>
              <a:prstGeom prst="wedgeRoundRectCallout">
                <a:avLst>
                  <a:gd name="adj1" fmla="val 54815"/>
                  <a:gd name="adj2" fmla="val 30579"/>
                  <a:gd name="adj3" fmla="val 16667"/>
                </a:avLst>
              </a:prstGeom>
              <a:solidFill>
                <a:schemeClr val="bg1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2800" b="1">
                    <a:latin typeface="Calibri" panose="020F0502020204030204" pitchFamily="34" charset="0"/>
                    <a:ea typeface="楷体_GB2312"/>
                    <a:cs typeface="楷体_GB2312"/>
                  </a:rPr>
                  <a:t>你能举例说明    的意义吗？</a:t>
                </a:r>
                <a:endParaRPr lang="zh-CN" altLang="en-US" sz="2800" b="1">
                  <a:latin typeface="Calibri" panose="020F0502020204030204" pitchFamily="34" charset="0"/>
                  <a:ea typeface="楷体_GB2312"/>
                  <a:cs typeface="楷体_GB2312"/>
                </a:endParaRPr>
              </a:p>
            </p:txBody>
          </p:sp>
        </p:grpSp>
        <p:graphicFrame>
          <p:nvGraphicFramePr>
            <p:cNvPr id="18439" name="图片 7"/>
            <p:cNvGraphicFramePr>
              <a:graphicFrameLocks noChangeAspect="1"/>
            </p:cNvGraphicFramePr>
            <p:nvPr/>
          </p:nvGraphicFramePr>
          <p:xfrm>
            <a:off x="2701" y="1157"/>
            <a:ext cx="192" cy="4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43" name="" r:id="rId3" imgW="159385" imgH="412115" progId="Equation.DSMT4">
                    <p:embed/>
                  </p:oleObj>
                </mc:Choice>
                <mc:Fallback>
                  <p:oleObj name="" r:id="rId3" imgW="159385" imgH="412115" progId="Equation.DSMT4">
                    <p:embed/>
                    <p:pic>
                      <p:nvPicPr>
                        <p:cNvPr id="0" name="图片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01" y="1157"/>
                          <a:ext cx="192" cy="4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5376" name="Picture 1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57288" y="3105150"/>
            <a:ext cx="8810625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815975" y="723900"/>
            <a:ext cx="3097213" cy="822325"/>
          </a:xfrm>
          <a:prstGeom prst="rect">
            <a:avLst/>
          </a:prstGeom>
          <a:noFill/>
          <a:ln w="9525">
            <a:noFill/>
          </a:ln>
        </p:spPr>
        <p:txBody>
          <a:bodyPr lIns="122931" tIns="61466" rIns="122931" bIns="61466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61468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122936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84404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245872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875000"/>
                </a:solidFill>
                <a:latin typeface="宋体" panose="02010600030101010101" pitchFamily="2" charset="-122"/>
                <a:cs typeface="+mn-cs"/>
                <a:sym typeface="+mn-ea"/>
              </a:rPr>
              <a:t>二、例题讲解</a:t>
            </a:r>
            <a:endParaRPr lang="zh-CN" altLang="en-US" sz="3200" b="1" dirty="0">
              <a:solidFill>
                <a:srgbClr val="875000"/>
              </a:solidFill>
              <a:latin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直角三角形"/>
          <p:cNvSpPr/>
          <p:nvPr/>
        </p:nvSpPr>
        <p:spPr bwMode="auto">
          <a:xfrm rot="2700000">
            <a:off x="3110706" y="3950495"/>
            <a:ext cx="1006475" cy="1008062"/>
          </a:xfrm>
          <a:prstGeom prst="rtTriangle">
            <a:avLst/>
          </a:prstGeom>
          <a:solidFill>
            <a:srgbClr val="007DDA"/>
          </a:solidFill>
          <a:ln w="12700">
            <a:solidFill>
              <a:srgbClr val="007D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ts val="75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indent="-214630">
              <a:spcBef>
                <a:spcPts val="75"/>
              </a:spcBef>
              <a:buChar char="–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171450">
              <a:spcBef>
                <a:spcPts val="75"/>
              </a:spcBef>
              <a:buChar char="•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indent="-171450">
              <a:spcBef>
                <a:spcPts val="75"/>
              </a:spcBef>
              <a:buChar char="–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indent="-171450">
              <a:spcBef>
                <a:spcPts val="75"/>
              </a:spcBef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indent="-171450" eaLnBrk="0" fontAlgn="base" hangingPunct="0">
              <a:spcBef>
                <a:spcPts val="75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indent="-171450" eaLnBrk="0" fontAlgn="base" hangingPunct="0">
              <a:spcBef>
                <a:spcPts val="75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indent="-171450" eaLnBrk="0" fontAlgn="base" hangingPunct="0">
              <a:spcBef>
                <a:spcPts val="75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indent="-171450" eaLnBrk="0" fontAlgn="base" hangingPunct="0">
              <a:spcBef>
                <a:spcPts val="75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zh-CN" altLang="en-US" sz="1800" noProof="1">
              <a:solidFill>
                <a:srgbClr val="FFFFFF"/>
              </a:solidFill>
            </a:endParaRPr>
          </a:p>
        </p:txBody>
      </p:sp>
      <p:grpSp>
        <p:nvGrpSpPr>
          <p:cNvPr id="6" name="组合 91"/>
          <p:cNvGrpSpPr/>
          <p:nvPr/>
        </p:nvGrpSpPr>
        <p:grpSpPr bwMode="auto">
          <a:xfrm>
            <a:off x="3176588" y="3965575"/>
            <a:ext cx="476250" cy="954088"/>
            <a:chOff x="2971800" y="3867150"/>
            <a:chExt cx="476250" cy="954088"/>
          </a:xfrm>
        </p:grpSpPr>
        <p:cxnSp>
          <p:nvCxnSpPr>
            <p:cNvPr id="93" name="直接连接符 92"/>
            <p:cNvCxnSpPr/>
            <p:nvPr/>
          </p:nvCxnSpPr>
          <p:spPr bwMode="auto">
            <a:xfrm flipV="1">
              <a:off x="3000375" y="4333875"/>
              <a:ext cx="342900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499" name="文本框 3"/>
            <p:cNvSpPr txBox="1">
              <a:spLocks noChangeArrowheads="1"/>
            </p:cNvSpPr>
            <p:nvPr/>
          </p:nvSpPr>
          <p:spPr bwMode="auto">
            <a:xfrm>
              <a:off x="2971800" y="3867150"/>
              <a:ext cx="476250" cy="954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7030A0"/>
                  </a:solidFill>
                </a:rPr>
                <a:t>1</a:t>
              </a:r>
              <a:endParaRPr lang="en-US" altLang="zh-CN" sz="2800" b="1">
                <a:solidFill>
                  <a:srgbClr val="7030A0"/>
                </a:solidFill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7030A0"/>
                  </a:solidFill>
                </a:rPr>
                <a:t>4</a:t>
              </a:r>
              <a:endParaRPr lang="zh-CN" altLang="en-US" sz="2800" b="1">
                <a:solidFill>
                  <a:srgbClr val="7030A0"/>
                </a:solidFill>
              </a:endParaRPr>
            </a:p>
          </p:txBody>
        </p:sp>
      </p:grpSp>
      <p:grpSp>
        <p:nvGrpSpPr>
          <p:cNvPr id="7" name="组合 94"/>
          <p:cNvGrpSpPr/>
          <p:nvPr/>
        </p:nvGrpSpPr>
        <p:grpSpPr bwMode="auto">
          <a:xfrm>
            <a:off x="2166938" y="3736975"/>
            <a:ext cx="1449387" cy="1439863"/>
            <a:chOff x="757337" y="1733569"/>
            <a:chExt cx="1449521" cy="1440003"/>
          </a:xfrm>
        </p:grpSpPr>
        <p:cxnSp>
          <p:nvCxnSpPr>
            <p:cNvPr id="96" name="直接连接符 95"/>
            <p:cNvCxnSpPr/>
            <p:nvPr/>
          </p:nvCxnSpPr>
          <p:spPr>
            <a:xfrm>
              <a:off x="766863" y="1733569"/>
              <a:ext cx="1439995" cy="1440003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757337" y="1733569"/>
              <a:ext cx="1439995" cy="1440003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矩形 97"/>
          <p:cNvSpPr/>
          <p:nvPr/>
        </p:nvSpPr>
        <p:spPr>
          <a:xfrm>
            <a:off x="2171700" y="3736975"/>
            <a:ext cx="1439863" cy="1439863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20488" name="Group 16"/>
          <p:cNvGrpSpPr/>
          <p:nvPr/>
        </p:nvGrpSpPr>
        <p:grpSpPr bwMode="auto">
          <a:xfrm>
            <a:off x="2990850" y="1781175"/>
            <a:ext cx="6548438" cy="1274763"/>
            <a:chOff x="1260" y="1008"/>
            <a:chExt cx="4125" cy="803"/>
          </a:xfrm>
        </p:grpSpPr>
        <p:grpSp>
          <p:nvGrpSpPr>
            <p:cNvPr id="20492" name="Group 13"/>
            <p:cNvGrpSpPr/>
            <p:nvPr/>
          </p:nvGrpSpPr>
          <p:grpSpPr bwMode="auto">
            <a:xfrm>
              <a:off x="1260" y="1008"/>
              <a:ext cx="4125" cy="803"/>
              <a:chOff x="1427" y="682"/>
              <a:chExt cx="4125" cy="803"/>
            </a:xfrm>
          </p:grpSpPr>
          <p:pic>
            <p:nvPicPr>
              <p:cNvPr id="20494" name="Picture 14" descr="女天使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4596" y="682"/>
                <a:ext cx="956" cy="8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495" name="AutoShape 15"/>
              <p:cNvSpPr>
                <a:spLocks noChangeArrowheads="1"/>
              </p:cNvSpPr>
              <p:nvPr/>
            </p:nvSpPr>
            <p:spPr bwMode="auto">
              <a:xfrm>
                <a:off x="1427" y="799"/>
                <a:ext cx="3074" cy="520"/>
              </a:xfrm>
              <a:prstGeom prst="wedgeRoundRectCallout">
                <a:avLst>
                  <a:gd name="adj1" fmla="val 54815"/>
                  <a:gd name="adj2" fmla="val 30579"/>
                  <a:gd name="adj3" fmla="val 16667"/>
                </a:avLst>
              </a:prstGeom>
              <a:solidFill>
                <a:schemeClr val="bg1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2800">
                    <a:latin typeface="Calibri" panose="020F0502020204030204" pitchFamily="34" charset="0"/>
                    <a:ea typeface="楷体_GB2312"/>
                    <a:cs typeface="楷体_GB2312"/>
                  </a:rPr>
                  <a:t>你能举例说明    的意义吗？</a:t>
                </a:r>
                <a:endParaRPr lang="zh-CN" altLang="en-US" sz="2800">
                  <a:latin typeface="Calibri" panose="020F0502020204030204" pitchFamily="34" charset="0"/>
                  <a:ea typeface="楷体_GB2312"/>
                  <a:cs typeface="楷体_GB2312"/>
                </a:endParaRPr>
              </a:p>
            </p:txBody>
          </p:sp>
        </p:grpSp>
        <p:graphicFrame>
          <p:nvGraphicFramePr>
            <p:cNvPr id="20493" name="图片 7"/>
            <p:cNvGraphicFramePr>
              <a:graphicFrameLocks noChangeAspect="1"/>
            </p:cNvGraphicFramePr>
            <p:nvPr/>
          </p:nvGraphicFramePr>
          <p:xfrm>
            <a:off x="2676" y="1078"/>
            <a:ext cx="222" cy="5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2" name="" r:id="rId3" imgW="159385" imgH="412115" progId="Equation.DSMT4">
                    <p:embed/>
                  </p:oleObj>
                </mc:Choice>
                <mc:Fallback>
                  <p:oleObj name="" r:id="rId3" imgW="159385" imgH="412115" progId="Equation.DSMT4">
                    <p:embed/>
                    <p:pic>
                      <p:nvPicPr>
                        <p:cNvPr id="0" name="图片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76" y="1078"/>
                          <a:ext cx="222" cy="56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组合 9"/>
          <p:cNvGrpSpPr/>
          <p:nvPr/>
        </p:nvGrpSpPr>
        <p:grpSpPr bwMode="auto">
          <a:xfrm>
            <a:off x="4162425" y="3943350"/>
            <a:ext cx="5519738" cy="1222375"/>
            <a:chOff x="6555" y="6210"/>
            <a:chExt cx="8692" cy="1925"/>
          </a:xfrm>
        </p:grpSpPr>
        <p:sp>
          <p:nvSpPr>
            <p:cNvPr id="20490" name="Text Box 10"/>
            <p:cNvSpPr txBox="1">
              <a:spLocks noChangeArrowheads="1"/>
            </p:cNvSpPr>
            <p:nvPr/>
          </p:nvSpPr>
          <p:spPr bwMode="auto">
            <a:xfrm>
              <a:off x="6555" y="6210"/>
              <a:ext cx="8693" cy="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>
                  <a:latin typeface="楷体" panose="02010609060101010101" pitchFamily="49" charset="-122"/>
                </a:rPr>
                <a:t>把一张正方形纸</a:t>
              </a:r>
              <a:r>
                <a:rPr lang="zh-CN" altLang="en-US" sz="2800">
                  <a:solidFill>
                    <a:srgbClr val="FF0000"/>
                  </a:solidFill>
                  <a:latin typeface="楷体" panose="02010609060101010101" pitchFamily="49" charset="-122"/>
                </a:rPr>
                <a:t>平均</a:t>
              </a:r>
              <a:r>
                <a:rPr lang="zh-CN" altLang="en-US" sz="2800">
                  <a:latin typeface="楷体" panose="02010609060101010101" pitchFamily="49" charset="-122"/>
                </a:rPr>
                <a:t>分成</a:t>
              </a:r>
              <a:r>
                <a:rPr lang="en-US" altLang="zh-CN" sz="2800">
                  <a:latin typeface="楷体" panose="02010609060101010101" pitchFamily="49" charset="-122"/>
                </a:rPr>
                <a:t>4</a:t>
              </a:r>
              <a:r>
                <a:rPr lang="zh-CN" altLang="en-US" sz="2800">
                  <a:latin typeface="楷体" panose="02010609060101010101" pitchFamily="49" charset="-122"/>
                </a:rPr>
                <a:t>份</a:t>
              </a:r>
              <a:r>
                <a:rPr lang="en-US" altLang="zh-CN" sz="2800">
                  <a:latin typeface="楷体" panose="02010609060101010101" pitchFamily="49" charset="-122"/>
                </a:rPr>
                <a:t>,</a:t>
              </a:r>
              <a:r>
                <a:rPr lang="zh-CN" altLang="en-US" sz="2800">
                  <a:latin typeface="楷体" panose="02010609060101010101" pitchFamily="49" charset="-122"/>
                </a:rPr>
                <a:t>每份是这张正方形纸的  。</a:t>
              </a:r>
              <a:endParaRPr lang="zh-CN" altLang="en-US" sz="2800">
                <a:latin typeface="楷体" panose="02010609060101010101" pitchFamily="49" charset="-122"/>
              </a:endParaRPr>
            </a:p>
          </p:txBody>
        </p:sp>
        <p:graphicFrame>
          <p:nvGraphicFramePr>
            <p:cNvPr id="20491" name="图片 7"/>
            <p:cNvGraphicFramePr>
              <a:graphicFrameLocks noChangeAspect="1"/>
            </p:cNvGraphicFramePr>
            <p:nvPr/>
          </p:nvGraphicFramePr>
          <p:xfrm>
            <a:off x="11224" y="6979"/>
            <a:ext cx="489" cy="11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3" name="" r:id="rId5" imgW="159385" imgH="412115" progId="Equation.DSMT4">
                    <p:embed/>
                  </p:oleObj>
                </mc:Choice>
                <mc:Fallback>
                  <p:oleObj name="" r:id="rId5" imgW="159385" imgH="412115" progId="Equation.DSMT4">
                    <p:embed/>
                    <p:pic>
                      <p:nvPicPr>
                        <p:cNvPr id="0" name="图片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224" y="6979"/>
                          <a:ext cx="489" cy="115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bldLvl="0" animBg="1"/>
      <p:bldP spid="9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815975" y="723900"/>
            <a:ext cx="3097213" cy="822325"/>
          </a:xfrm>
          <a:prstGeom prst="rect">
            <a:avLst/>
          </a:prstGeom>
          <a:noFill/>
          <a:ln w="9525">
            <a:noFill/>
          </a:ln>
        </p:spPr>
        <p:txBody>
          <a:bodyPr lIns="122931" tIns="61466" rIns="122931" bIns="61466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61468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122936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84404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2458720" algn="ctr" rtl="0" eaLnBrk="1" fontAlgn="base" hangingPunct="1">
              <a:spcBef>
                <a:spcPct val="0"/>
              </a:spcBef>
              <a:spcAft>
                <a:spcPct val="0"/>
              </a:spcAft>
              <a:defRPr sz="59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875000"/>
                </a:solidFill>
                <a:latin typeface="宋体" panose="02010600030101010101" pitchFamily="2" charset="-122"/>
                <a:cs typeface="+mn-cs"/>
                <a:sym typeface="+mn-ea"/>
              </a:rPr>
              <a:t>二、例题讲解</a:t>
            </a:r>
            <a:endParaRPr lang="zh-CN" altLang="en-US" sz="3200" b="1" dirty="0">
              <a:solidFill>
                <a:srgbClr val="875000"/>
              </a:solidFill>
              <a:latin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" y="846138"/>
            <a:ext cx="831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2" name="Group 16"/>
          <p:cNvGrpSpPr/>
          <p:nvPr/>
        </p:nvGrpSpPr>
        <p:grpSpPr bwMode="auto">
          <a:xfrm>
            <a:off x="2990850" y="1722438"/>
            <a:ext cx="6548438" cy="1274762"/>
            <a:chOff x="1260" y="1008"/>
            <a:chExt cx="4125" cy="803"/>
          </a:xfrm>
        </p:grpSpPr>
        <p:grpSp>
          <p:nvGrpSpPr>
            <p:cNvPr id="22544" name="Group 13"/>
            <p:cNvGrpSpPr/>
            <p:nvPr/>
          </p:nvGrpSpPr>
          <p:grpSpPr bwMode="auto">
            <a:xfrm>
              <a:off x="1260" y="1008"/>
              <a:ext cx="4125" cy="803"/>
              <a:chOff x="1427" y="682"/>
              <a:chExt cx="4125" cy="803"/>
            </a:xfrm>
          </p:grpSpPr>
          <p:pic>
            <p:nvPicPr>
              <p:cNvPr id="22546" name="Picture 14" descr="女天使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4596" y="682"/>
                <a:ext cx="956" cy="8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47" name="AutoShape 15"/>
              <p:cNvSpPr>
                <a:spLocks noChangeArrowheads="1"/>
              </p:cNvSpPr>
              <p:nvPr/>
            </p:nvSpPr>
            <p:spPr bwMode="auto">
              <a:xfrm>
                <a:off x="1427" y="799"/>
                <a:ext cx="3074" cy="520"/>
              </a:xfrm>
              <a:prstGeom prst="wedgeRoundRectCallout">
                <a:avLst>
                  <a:gd name="adj1" fmla="val 54815"/>
                  <a:gd name="adj2" fmla="val 30579"/>
                  <a:gd name="adj3" fmla="val 16667"/>
                </a:avLst>
              </a:prstGeom>
              <a:solidFill>
                <a:schemeClr val="bg1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2800">
                    <a:latin typeface="Calibri" panose="020F0502020204030204" pitchFamily="34" charset="0"/>
                    <a:ea typeface="楷体_GB2312"/>
                    <a:cs typeface="楷体_GB2312"/>
                  </a:rPr>
                  <a:t>你能举例说明    的意义吗？</a:t>
                </a:r>
                <a:endParaRPr lang="zh-CN" altLang="en-US" sz="2800">
                  <a:latin typeface="Calibri" panose="020F0502020204030204" pitchFamily="34" charset="0"/>
                  <a:ea typeface="楷体_GB2312"/>
                  <a:cs typeface="楷体_GB2312"/>
                </a:endParaRPr>
              </a:p>
            </p:txBody>
          </p:sp>
        </p:grpSp>
        <p:graphicFrame>
          <p:nvGraphicFramePr>
            <p:cNvPr id="22545" name="图片 7"/>
            <p:cNvGraphicFramePr>
              <a:graphicFrameLocks noChangeAspect="1"/>
            </p:cNvGraphicFramePr>
            <p:nvPr/>
          </p:nvGraphicFramePr>
          <p:xfrm>
            <a:off x="2686" y="1102"/>
            <a:ext cx="222" cy="5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50" name="" r:id="rId3" imgW="159385" imgH="412115" progId="Equation.DSMT4">
                    <p:embed/>
                  </p:oleObj>
                </mc:Choice>
                <mc:Fallback>
                  <p:oleObj name="" r:id="rId3" imgW="159385" imgH="412115" progId="Equation.DSMT4">
                    <p:embed/>
                    <p:pic>
                      <p:nvPicPr>
                        <p:cNvPr id="0" name="图片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86" y="1102"/>
                          <a:ext cx="222" cy="56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7" name="组合 26"/>
          <p:cNvGrpSpPr/>
          <p:nvPr/>
        </p:nvGrpSpPr>
        <p:grpSpPr bwMode="auto">
          <a:xfrm>
            <a:off x="3641725" y="3929063"/>
            <a:ext cx="5519738" cy="1144587"/>
            <a:chOff x="5736" y="6188"/>
            <a:chExt cx="8692" cy="1803"/>
          </a:xfrm>
        </p:grpSpPr>
        <p:sp>
          <p:nvSpPr>
            <p:cNvPr id="22542" name="Text Box 10"/>
            <p:cNvSpPr txBox="1">
              <a:spLocks noChangeArrowheads="1"/>
            </p:cNvSpPr>
            <p:nvPr/>
          </p:nvSpPr>
          <p:spPr bwMode="auto">
            <a:xfrm>
              <a:off x="5736" y="6188"/>
              <a:ext cx="8693" cy="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>
                  <a:latin typeface="楷体" panose="02010609060101010101" pitchFamily="49" charset="-122"/>
                </a:rPr>
                <a:t>把一张圆形纸</a:t>
              </a:r>
              <a:r>
                <a:rPr lang="zh-CN" altLang="en-US" sz="2800">
                  <a:solidFill>
                    <a:srgbClr val="FF0000"/>
                  </a:solidFill>
                  <a:latin typeface="楷体" panose="02010609060101010101" pitchFamily="49" charset="-122"/>
                </a:rPr>
                <a:t>平均</a:t>
              </a:r>
              <a:r>
                <a:rPr lang="zh-CN" altLang="en-US" sz="2800">
                  <a:latin typeface="楷体" panose="02010609060101010101" pitchFamily="49" charset="-122"/>
                </a:rPr>
                <a:t>分成</a:t>
              </a:r>
              <a:r>
                <a:rPr lang="en-US" altLang="zh-CN" sz="2800">
                  <a:latin typeface="楷体" panose="02010609060101010101" pitchFamily="49" charset="-122"/>
                </a:rPr>
                <a:t>4</a:t>
              </a:r>
              <a:r>
                <a:rPr lang="zh-CN" altLang="en-US" sz="2800">
                  <a:latin typeface="楷体" panose="02010609060101010101" pitchFamily="49" charset="-122"/>
                </a:rPr>
                <a:t>份</a:t>
              </a:r>
              <a:r>
                <a:rPr lang="en-US" altLang="zh-CN" sz="2800">
                  <a:latin typeface="楷体" panose="02010609060101010101" pitchFamily="49" charset="-122"/>
                </a:rPr>
                <a:t>,</a:t>
              </a:r>
              <a:r>
                <a:rPr lang="zh-CN" altLang="en-US" sz="2800">
                  <a:latin typeface="楷体" panose="02010609060101010101" pitchFamily="49" charset="-122"/>
                </a:rPr>
                <a:t>每份是这张圆形纸的  。</a:t>
              </a:r>
              <a:endParaRPr lang="zh-CN" altLang="en-US" sz="2800">
                <a:latin typeface="楷体" panose="02010609060101010101" pitchFamily="49" charset="-122"/>
              </a:endParaRPr>
            </a:p>
          </p:txBody>
        </p:sp>
        <p:graphicFrame>
          <p:nvGraphicFramePr>
            <p:cNvPr id="22543" name="图片 7"/>
            <p:cNvGraphicFramePr>
              <a:graphicFrameLocks noChangeAspect="1"/>
            </p:cNvGraphicFramePr>
            <p:nvPr/>
          </p:nvGraphicFramePr>
          <p:xfrm>
            <a:off x="9355" y="6835"/>
            <a:ext cx="489" cy="11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51" name="" r:id="rId5" imgW="159385" imgH="412115" progId="Equation.DSMT4">
                    <p:embed/>
                  </p:oleObj>
                </mc:Choice>
                <mc:Fallback>
                  <p:oleObj name="" r:id="rId5" imgW="159385" imgH="412115" progId="Equation.DSMT4">
                    <p:embed/>
                    <p:pic>
                      <p:nvPicPr>
                        <p:cNvPr id="0" name="图片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355" y="6835"/>
                          <a:ext cx="489" cy="115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" name="椭圆 17"/>
          <p:cNvSpPr/>
          <p:nvPr/>
        </p:nvSpPr>
        <p:spPr bwMode="auto">
          <a:xfrm>
            <a:off x="1447800" y="3697288"/>
            <a:ext cx="1800225" cy="1800225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19" name="组合 72"/>
          <p:cNvGrpSpPr/>
          <p:nvPr/>
        </p:nvGrpSpPr>
        <p:grpSpPr bwMode="auto">
          <a:xfrm>
            <a:off x="1711325" y="3960813"/>
            <a:ext cx="1273175" cy="1273175"/>
            <a:chOff x="3684801" y="2837222"/>
            <a:chExt cx="1272951" cy="1272951"/>
          </a:xfrm>
        </p:grpSpPr>
        <p:cxnSp>
          <p:nvCxnSpPr>
            <p:cNvPr id="20" name="直接连接符 19"/>
            <p:cNvCxnSpPr>
              <a:stCxn id="18" idx="1"/>
              <a:endCxn id="18" idx="5"/>
            </p:cNvCxnSpPr>
            <p:nvPr/>
          </p:nvCxnSpPr>
          <p:spPr bwMode="auto">
            <a:xfrm>
              <a:off x="3684801" y="2837222"/>
              <a:ext cx="1272951" cy="1272951"/>
            </a:xfrm>
            <a:prstGeom prst="line">
              <a:avLst/>
            </a:prstGeom>
            <a:noFill/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18" idx="3"/>
              <a:endCxn id="18" idx="7"/>
            </p:cNvCxnSpPr>
            <p:nvPr/>
          </p:nvCxnSpPr>
          <p:spPr bwMode="auto">
            <a:xfrm flipV="1">
              <a:off x="3684801" y="2837222"/>
              <a:ext cx="1272951" cy="1272951"/>
            </a:xfrm>
            <a:prstGeom prst="line">
              <a:avLst/>
            </a:prstGeom>
            <a:noFill/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 descr="图片2"/>
          <p:cNvPicPr preferRelativeResize="0"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-2700000">
            <a:off x="2501900" y="4124325"/>
            <a:ext cx="942975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91"/>
          <p:cNvGrpSpPr/>
          <p:nvPr/>
        </p:nvGrpSpPr>
        <p:grpSpPr bwMode="auto">
          <a:xfrm>
            <a:off x="2771775" y="4121150"/>
            <a:ext cx="476250" cy="954088"/>
            <a:chOff x="2971800" y="3867150"/>
            <a:chExt cx="476250" cy="954088"/>
          </a:xfrm>
        </p:grpSpPr>
        <p:cxnSp>
          <p:nvCxnSpPr>
            <p:cNvPr id="93" name="直接连接符 92"/>
            <p:cNvCxnSpPr/>
            <p:nvPr/>
          </p:nvCxnSpPr>
          <p:spPr bwMode="auto">
            <a:xfrm flipV="1">
              <a:off x="3000375" y="4333875"/>
              <a:ext cx="342900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39" name="文本框 3"/>
            <p:cNvSpPr txBox="1">
              <a:spLocks noChangeArrowheads="1"/>
            </p:cNvSpPr>
            <p:nvPr/>
          </p:nvSpPr>
          <p:spPr bwMode="auto">
            <a:xfrm>
              <a:off x="2971800" y="3867150"/>
              <a:ext cx="476250" cy="954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7030A0"/>
                  </a:solidFill>
                </a:rPr>
                <a:t>1</a:t>
              </a:r>
              <a:endParaRPr lang="en-US" altLang="zh-CN" sz="2800" b="1">
                <a:solidFill>
                  <a:srgbClr val="7030A0"/>
                </a:solidFill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7030A0"/>
                  </a:solidFill>
                </a:rPr>
                <a:t>4</a:t>
              </a:r>
              <a:endParaRPr lang="zh-CN" altLang="en-US" sz="2800" b="1">
                <a:solidFill>
                  <a:srgbClr val="7030A0"/>
                </a:solidFill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tags/tag1.xml><?xml version="1.0" encoding="utf-8"?>
<p:tagLst xmlns:p="http://schemas.openxmlformats.org/presentationml/2006/main">
  <p:tag name="REFSHAPE" val="200304940"/>
  <p:tag name="KSO_WM_UNIT_PLACING_PICTURE_USER_VIEWPORT" val="{&quot;height&quot;:2947.5007874015746,&quot;width&quot;:2640}"/>
</p:tagLst>
</file>

<file path=ppt/tags/tag2.xml><?xml version="1.0" encoding="utf-8"?>
<p:tagLst xmlns:p="http://schemas.openxmlformats.org/presentationml/2006/main">
  <p:tag name="REFSHAPE" val="200304940"/>
  <p:tag name="KSO_WM_UNIT_PLACING_PICTURE_USER_VIEWPORT" val="{&quot;height&quot;:2947.5007874015746,&quot;width&quot;:2640}"/>
</p:tagLst>
</file>

<file path=ppt/tags/tag3.xml><?xml version="1.0" encoding="utf-8"?>
<p:tagLst xmlns:p="http://schemas.openxmlformats.org/presentationml/2006/main">
  <p:tag name="REFSHAPE" val="200304940"/>
  <p:tag name="KSO_WM_UNIT_PLACING_PICTURE_USER_VIEWPORT" val="{&quot;height&quot;:2947.5007874015746,&quot;width&quot;:2640}"/>
</p:tagLst>
</file>

<file path=ppt/tags/tag4.xml><?xml version="1.0" encoding="utf-8"?>
<p:tagLst xmlns:p="http://schemas.openxmlformats.org/presentationml/2006/main">
  <p:tag name="KSO_WPP_MARK_KEY" val="00cb7b7e-09ab-4514-abbf-82d63fc1fb2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2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1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找规律-PPT</Template>
  <TotalTime>0</TotalTime>
  <Words>1983</Words>
  <Application>WPS 演示</Application>
  <PresentationFormat>自定义</PresentationFormat>
  <Paragraphs>294</Paragraphs>
  <Slides>27</Slides>
  <Notes>27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14</vt:i4>
      </vt:variant>
      <vt:variant>
        <vt:lpstr>幻灯片标题</vt:lpstr>
      </vt:variant>
      <vt:variant>
        <vt:i4>27</vt:i4>
      </vt:variant>
    </vt:vector>
  </HeadingPairs>
  <TitlesOfParts>
    <vt:vector size="56" baseType="lpstr">
      <vt:lpstr>Arial</vt:lpstr>
      <vt:lpstr>宋体</vt:lpstr>
      <vt:lpstr>Wingdings</vt:lpstr>
      <vt:lpstr>楷体</vt:lpstr>
      <vt:lpstr>Times New Roman</vt:lpstr>
      <vt:lpstr>Calibri</vt:lpstr>
      <vt:lpstr>微软雅黑</vt:lpstr>
      <vt:lpstr>Calibri</vt:lpstr>
      <vt:lpstr>楷体_GB2312</vt:lpstr>
      <vt:lpstr>新宋体</vt:lpstr>
      <vt:lpstr>Arial Unicode MS</vt:lpstr>
      <vt:lpstr>Times New Roman</vt:lpstr>
      <vt:lpstr>Arial</vt:lpstr>
      <vt:lpstr>第一PPT模板网-WWW.1PPT.COM</vt:lpstr>
      <vt:lpstr>1_默认设计模板</vt:lpstr>
      <vt:lpstr>Equation.DSMT4</vt:lpstr>
      <vt:lpstr>Equation.DSMT4</vt:lpstr>
      <vt:lpstr>Equation.DSMT4</vt:lpstr>
      <vt:lpstr>Equation.DSMT4</vt:lpstr>
      <vt:lpstr>Equation.KSEE3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一、新课导入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</cp:revision>
  <dcterms:created xsi:type="dcterms:W3CDTF">2009-03-12T05:38:00Z</dcterms:created>
  <dcterms:modified xsi:type="dcterms:W3CDTF">2023-02-10T05:01:42Z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A7619619AA01482886C5F9EC83438265</vt:lpwstr>
  </property>
</Properties>
</file>