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332" r:id="rId8"/>
    <p:sldId id="333" r:id="rId9"/>
    <p:sldId id="318" r:id="rId10"/>
    <p:sldId id="321" r:id="rId11"/>
    <p:sldId id="334" r:id="rId12"/>
    <p:sldId id="335" r:id="rId13"/>
    <p:sldId id="336" r:id="rId14"/>
    <p:sldId id="337" r:id="rId15"/>
    <p:sldId id="338" r:id="rId16"/>
    <p:sldId id="340" r:id="rId17"/>
    <p:sldId id="320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方正魏碑_GBK" panose="03000509000000000000" pitchFamily="65" charset="-122"/>
      <p:regular r:id="rId29"/>
    </p:embeddedFont>
  </p:embeddedFontLst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7" userDrawn="1">
          <p15:clr>
            <a:srgbClr val="A4A3A4"/>
          </p15:clr>
        </p15:guide>
        <p15:guide id="2" pos="29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00FFFF"/>
    <a:srgbClr val="0066CC"/>
    <a:srgbClr val="FAFAFA"/>
    <a:srgbClr val="A9E4D6"/>
    <a:srgbClr val="A1D6E3"/>
    <a:srgbClr val="E96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557"/>
        <p:guide pos="29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2" cy="36002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5FB46E8-E108-41CB-94E8-D2B7229F3E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60463"/>
            <a:ext cx="9144000" cy="14009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1">
                <a:latin typeface="+mj-lt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2075" y="2286926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1.wmf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5.xml"/><Relationship Id="rId1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png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234440"/>
            <a:ext cx="9144000" cy="1716723"/>
          </a:xfrm>
          <a:prstGeom prst="rect">
            <a:avLst/>
          </a:prstGeom>
          <a:solidFill>
            <a:srgbClr val="FFFF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2284050" y="2464435"/>
            <a:ext cx="4321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1" name="标题 5"/>
          <p:cNvSpPr>
            <a:spLocks noGrp="1" noChangeArrowheads="1"/>
          </p:cNvSpPr>
          <p:nvPr>
            <p:ph type="ctrTitle"/>
          </p:nvPr>
        </p:nvSpPr>
        <p:spPr>
          <a:xfrm>
            <a:off x="0" y="589235"/>
            <a:ext cx="9144000" cy="1790700"/>
          </a:xfrm>
          <a:ln>
            <a:miter lim="800000"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/>
          <a:p>
            <a:pPr defTabSz="6858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分数与除</a:t>
            </a:r>
            <a:r>
              <a:rPr lang="zh-CN" altLang="en-US" sz="6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9" name="副标题 6"/>
          <p:cNvSpPr>
            <a:spLocks noGrp="1" noChangeArrowheads="1"/>
          </p:cNvSpPr>
          <p:nvPr>
            <p:ph type="subTitle" idx="1"/>
          </p:nvPr>
        </p:nvSpPr>
        <p:spPr>
          <a:xfrm>
            <a:off x="0" y="2526076"/>
            <a:ext cx="9144000" cy="300037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defTabSz="685800" eaLnBrk="1" fontAlgn="auto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b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R</a:t>
            </a:r>
            <a:r>
              <a:rPr lang="zh-CN" altLang="en-US" sz="1800" b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·五年级下册</a:t>
            </a:r>
            <a:endParaRPr lang="zh-CN" altLang="en-US" sz="1800" b="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077" name="图片 9" descr="loading_nolog_icon.png" hidden="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92075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1" descr="loading_nolog_icon.png" hidden="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92075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5"/>
          <p:cNvSpPr txBox="1">
            <a:spLocks noChangeArrowheads="1"/>
          </p:cNvSpPr>
          <p:nvPr/>
        </p:nvSpPr>
        <p:spPr bwMode="auto">
          <a:xfrm>
            <a:off x="495300" y="728663"/>
            <a:ext cx="8648700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5400" b="1" baseline="3000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巩固练习</a:t>
            </a:r>
            <a:endParaRPr lang="en-US" altLang="en-US" sz="54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、小明用</a:t>
            </a: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分钟走了</a:t>
            </a: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1km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路，平均每分</a:t>
            </a:r>
            <a:endParaRPr lang="zh-CN" altLang="en-US" sz="32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钟走几分之几千米 </a:t>
            </a:r>
            <a:endParaRPr lang="en-US" altLang="en-US" sz="32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876550" y="2530475"/>
            <a:ext cx="4051300" cy="971550"/>
            <a:chOff x="3120" y="5185"/>
            <a:chExt cx="4549" cy="1530"/>
          </a:xfrm>
        </p:grpSpPr>
        <p:sp>
          <p:nvSpPr>
            <p:cNvPr id="12291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454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15=      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（千米）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2292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748" y="5185"/>
            <a:ext cx="802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3" name="" r:id="rId1" imgW="215900" imgH="405765" progId="Equation.KSEE3">
                    <p:embed/>
                  </p:oleObj>
                </mc:Choice>
                <mc:Fallback>
                  <p:oleObj name="" r:id="rId1" imgW="215900" imgH="405765" progId="Equation.KSEE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48" y="5185"/>
                          <a:ext cx="802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5"/>
          <p:cNvSpPr txBox="1">
            <a:spLocks noChangeArrowheads="1"/>
          </p:cNvSpPr>
          <p:nvPr/>
        </p:nvSpPr>
        <p:spPr bwMode="auto">
          <a:xfrm>
            <a:off x="823913" y="223838"/>
            <a:ext cx="7891462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5400" b="1" baseline="3000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巩固练习</a:t>
            </a:r>
            <a:endParaRPr lang="en-US" altLang="en-US" sz="54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、世界读书日这一天，标价</a:t>
            </a:r>
            <a:r>
              <a:rPr lang="en-US" altLang="zh-CN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元一本的</a:t>
            </a:r>
            <a:endParaRPr lang="zh-CN" altLang="en-US" sz="28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《快乐数学》售价</a:t>
            </a:r>
            <a:r>
              <a:rPr lang="en-US" altLang="zh-CN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元一本。</a:t>
            </a:r>
            <a:endParaRPr lang="zh-CN" altLang="en-US" sz="28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）每本书的售价是标价的几分之几？</a:t>
            </a:r>
            <a:endParaRPr lang="zh-CN" altLang="en-US" sz="28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）你还能提出其他数学问题并解答吗？</a:t>
            </a:r>
            <a:endParaRPr lang="zh-CN" altLang="en-US" sz="28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2913" y="2774950"/>
            <a:ext cx="5076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2763" y="2733675"/>
            <a:ext cx="3551237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1022350" y="666750"/>
            <a:ext cx="4127500" cy="971550"/>
            <a:chOff x="3120" y="5185"/>
            <a:chExt cx="6500" cy="1530"/>
          </a:xfrm>
        </p:grpSpPr>
        <p:sp>
          <p:nvSpPr>
            <p:cNvPr id="14338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6500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）</a:t>
              </a:r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11=    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339" name="Object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895" y="5185"/>
            <a:ext cx="752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6" name="" r:id="rId1" imgW="203200" imgH="405765" progId="Equation.KSEE3">
                    <p:embed/>
                  </p:oleObj>
                </mc:Choice>
                <mc:Fallback>
                  <p:oleObj name="" r:id="rId1" imgW="203200" imgH="405765" progId="Equation.KSEE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95" y="5185"/>
                          <a:ext cx="752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27"/>
          <p:cNvSpPr>
            <a:spLocks noChangeArrowheads="1"/>
          </p:cNvSpPr>
          <p:nvPr/>
        </p:nvSpPr>
        <p:spPr bwMode="auto">
          <a:xfrm>
            <a:off x="1022350" y="1666875"/>
            <a:ext cx="6965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）优惠的价格是标价的几分之几？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2130425" y="2590800"/>
            <a:ext cx="33845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9= 2 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2130425" y="3336925"/>
            <a:ext cx="4127500" cy="971550"/>
            <a:chOff x="3120" y="5185"/>
            <a:chExt cx="6500" cy="1530"/>
          </a:xfrm>
        </p:grpSpPr>
        <p:sp>
          <p:nvSpPr>
            <p:cNvPr id="14343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6500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11=    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4344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363" y="5185"/>
            <a:ext cx="749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7" name="" r:id="rId3" imgW="203200" imgH="405765" progId="Equation.KSEE3">
                    <p:embed/>
                  </p:oleObj>
                </mc:Choice>
                <mc:Fallback>
                  <p:oleObj name="" r:id="rId3" imgW="203200" imgH="405765" progId="Equation.KSEE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3" y="5185"/>
                          <a:ext cx="749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4345" name="图片 9" descr="loading_nolog_icon.png" hidden="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92075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5"/>
          <p:cNvSpPr txBox="1">
            <a:spLocks noChangeArrowheads="1"/>
          </p:cNvSpPr>
          <p:nvPr/>
        </p:nvSpPr>
        <p:spPr bwMode="auto">
          <a:xfrm>
            <a:off x="823913" y="109538"/>
            <a:ext cx="7891462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五（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）班共有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幅书法作品参加学校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的书法比赛，其中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幅作品从全校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255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幅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参赛作品中脱颖而出获奖。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（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）五（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）班获奖作品占全班参赛作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品的几分之几？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（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）五（</a:t>
            </a:r>
            <a:r>
              <a:rPr lang="en-US" altLang="zh-CN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）班参赛作品占全校参赛作  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品的几分之几？</a:t>
            </a:r>
            <a:endParaRPr lang="zh-CN" altLang="en-US" sz="3000" b="1" dirty="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48163" y="2901950"/>
            <a:ext cx="28606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2244725" y="1400175"/>
            <a:ext cx="4127500" cy="971550"/>
            <a:chOff x="3120" y="5185"/>
            <a:chExt cx="6500" cy="1530"/>
          </a:xfrm>
        </p:grpSpPr>
        <p:sp>
          <p:nvSpPr>
            <p:cNvPr id="16386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6500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17=    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6387" name="Object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423" y="5185"/>
            <a:ext cx="796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3" name="" r:id="rId1" imgW="215900" imgH="405765" progId="Equation.KSEE3">
                    <p:embed/>
                  </p:oleObj>
                </mc:Choice>
                <mc:Fallback>
                  <p:oleObj name="" r:id="rId1" imgW="215900" imgH="405765" progId="Equation.KSEE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3" y="5185"/>
                          <a:ext cx="796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27"/>
          <p:cNvSpPr>
            <a:spLocks noChangeArrowheads="1"/>
          </p:cNvSpPr>
          <p:nvPr/>
        </p:nvSpPr>
        <p:spPr bwMode="auto">
          <a:xfrm>
            <a:off x="1022350" y="2447925"/>
            <a:ext cx="7669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）单位“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”是全校的参赛作品数量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Rectangle 27"/>
          <p:cNvSpPr>
            <a:spLocks noChangeArrowheads="1"/>
          </p:cNvSpPr>
          <p:nvPr/>
        </p:nvSpPr>
        <p:spPr bwMode="auto">
          <a:xfrm>
            <a:off x="1022350" y="679450"/>
            <a:ext cx="7669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）单位“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”是全班的参赛作品数量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244725" y="3270250"/>
            <a:ext cx="4127500" cy="971550"/>
            <a:chOff x="3120" y="5185"/>
            <a:chExt cx="6500" cy="1530"/>
          </a:xfrm>
        </p:grpSpPr>
        <p:sp>
          <p:nvSpPr>
            <p:cNvPr id="16391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6500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17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255=    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6392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029" y="5185"/>
            <a:ext cx="1117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4" name="" r:id="rId3" imgW="304800" imgH="405765" progId="Equation.KSEE3">
                    <p:embed/>
                  </p:oleObj>
                </mc:Choice>
                <mc:Fallback>
                  <p:oleObj name="" r:id="rId3" imgW="304800" imgH="405765" progId="Equation.KSEE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29" y="5185"/>
                          <a:ext cx="1117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5"/>
          <p:cNvSpPr txBox="1">
            <a:spLocks noChangeArrowheads="1"/>
          </p:cNvSpPr>
          <p:nvPr/>
        </p:nvSpPr>
        <p:spPr bwMode="auto">
          <a:xfrm>
            <a:off x="149225" y="747713"/>
            <a:ext cx="8482013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填空。</a:t>
            </a:r>
            <a:endParaRPr lang="en-US" altLang="en-US" sz="32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0" name="标题 5"/>
          <p:cNvSpPr txBox="1">
            <a:spLocks noChangeArrowheads="1"/>
          </p:cNvSpPr>
          <p:nvPr/>
        </p:nvSpPr>
        <p:spPr bwMode="auto">
          <a:xfrm>
            <a:off x="520700" y="1627188"/>
            <a:ext cx="8482013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 年有（    ）个月，  年有（    ）个月。</a:t>
            </a:r>
            <a:endParaRPr lang="zh-CN" altLang="en-US" sz="32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1" name="标题 5"/>
          <p:cNvSpPr txBox="1">
            <a:spLocks noChangeArrowheads="1"/>
          </p:cNvSpPr>
          <p:nvPr/>
        </p:nvSpPr>
        <p:spPr bwMode="auto">
          <a:xfrm>
            <a:off x="520700" y="2601913"/>
            <a:ext cx="8482013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）一年中，大月的月份占（    ）。</a:t>
            </a:r>
            <a:endParaRPr lang="zh-CN" altLang="en-US" sz="32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2" name="标题 5"/>
          <p:cNvSpPr txBox="1">
            <a:spLocks noChangeArrowheads="1"/>
          </p:cNvSpPr>
          <p:nvPr/>
        </p:nvSpPr>
        <p:spPr bwMode="auto">
          <a:xfrm>
            <a:off x="520700" y="3633788"/>
            <a:ext cx="8678863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）一个星期中，休息日是工作日的（    ）。</a:t>
            </a:r>
            <a:endParaRPr lang="zh-CN" altLang="en-US" sz="3200" b="1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7413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492250" y="1449388"/>
          <a:ext cx="3571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" r:id="rId1" imgW="152400" imgH="405765" progId="Equation.KSEE3">
                  <p:embed/>
                </p:oleObj>
              </mc:Choice>
              <mc:Fallback>
                <p:oleObj name="" r:id="rId1" imgW="152400" imgH="405765" progId="Equation.KSEE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1449388"/>
                        <a:ext cx="357188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953000" y="1449388"/>
          <a:ext cx="3571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" r:id="rId3" imgW="152400" imgH="405765" progId="Equation.KSEE3">
                  <p:embed/>
                </p:oleObj>
              </mc:Choice>
              <mc:Fallback>
                <p:oleObj name="" r:id="rId3" imgW="152400" imgH="405765" progId="Equation.KSEE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449388"/>
                        <a:ext cx="357188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5" name="Rectangle 27"/>
          <p:cNvSpPr>
            <a:spLocks noChangeArrowheads="1"/>
          </p:cNvSpPr>
          <p:nvPr/>
        </p:nvSpPr>
        <p:spPr bwMode="auto">
          <a:xfrm>
            <a:off x="3070225" y="1654175"/>
            <a:ext cx="59531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6550025" y="1665288"/>
            <a:ext cx="595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8" name="Object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94413" y="2397125"/>
          <a:ext cx="50641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" r:id="rId5" imgW="215900" imgH="405765" progId="Equation.KSEE3">
                  <p:embed/>
                </p:oleObj>
              </mc:Choice>
              <mc:Fallback>
                <p:oleObj name="" r:id="rId5" imgW="215900" imgH="405765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4413" y="2397125"/>
                        <a:ext cx="506412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810500" y="3455988"/>
          <a:ext cx="3571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" r:id="rId7" imgW="152400" imgH="405765" progId="Equation.KSEE3">
                  <p:embed/>
                </p:oleObj>
              </mc:Choice>
              <mc:Fallback>
                <p:oleObj name="" r:id="rId7" imgW="152400" imgH="405765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0500" y="3455988"/>
                        <a:ext cx="357188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9" name="图片 11" descr="loading_nolog_icon.png" hidden="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92075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6"/>
          <p:cNvSpPr>
            <a:spLocks noChangeArrowheads="1"/>
          </p:cNvSpPr>
          <p:nvPr/>
        </p:nvSpPr>
        <p:spPr bwMode="auto">
          <a:xfrm>
            <a:off x="0" y="-80963"/>
            <a:ext cx="9144000" cy="58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zh-CN" altLang="en-US" sz="3200" b="1" dirty="0">
                <a:ea typeface="黑体" panose="02010609060101010101" pitchFamily="49" charset="-122"/>
              </a:rPr>
              <a:t>五、课堂小结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pic>
        <p:nvPicPr>
          <p:cNvPr id="18434" name="图片 2" descr="office6\wpsassist\cache\A000220150821C96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6906" y="643731"/>
            <a:ext cx="7850188" cy="436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9"/>
          <p:cNvSpPr txBox="1">
            <a:spLocks noChangeArrowheads="1"/>
          </p:cNvSpPr>
          <p:nvPr/>
        </p:nvSpPr>
        <p:spPr bwMode="auto">
          <a:xfrm>
            <a:off x="2593975" y="952590"/>
            <a:ext cx="39560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分数与除法（</a:t>
            </a:r>
            <a:r>
              <a:rPr lang="en-US" altLang="zh-CN" sz="3600" b="1" dirty="0">
                <a:solidFill>
                  <a:srgbClr val="FFFF00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2</a:t>
            </a:r>
            <a:r>
              <a:rPr lang="zh-CN" altLang="en-US" sz="3600" b="1" dirty="0">
                <a:solidFill>
                  <a:srgbClr val="FFFF00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）</a:t>
            </a:r>
            <a:endParaRPr lang="zh-CN" altLang="en-US" sz="3600" b="1" dirty="0">
              <a:solidFill>
                <a:srgbClr val="FFFF00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27653" name="Rectangle 27"/>
          <p:cNvSpPr>
            <a:spLocks noChangeArrowheads="1"/>
          </p:cNvSpPr>
          <p:nvPr/>
        </p:nvSpPr>
        <p:spPr bwMode="auto">
          <a:xfrm>
            <a:off x="1505744" y="1786800"/>
            <a:ext cx="61325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求一个数的几分之几或几倍，用除法计算。即一个数÷另一个数。</a:t>
            </a:r>
            <a:endParaRPr lang="zh-CN" altLang="en-US" sz="32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2" name="Rectangle 27"/>
          <p:cNvSpPr>
            <a:spLocks noChangeArrowheads="1"/>
          </p:cNvSpPr>
          <p:nvPr/>
        </p:nvSpPr>
        <p:spPr bwMode="auto">
          <a:xfrm>
            <a:off x="1505744" y="3028225"/>
            <a:ext cx="61325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分数是一种数，除法是一种运算。</a:t>
            </a:r>
            <a:endParaRPr lang="zh-CN" altLang="en-US" sz="32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65188" y="544513"/>
            <a:ext cx="1784350" cy="579437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sym typeface="+mn-ea"/>
              </a:rPr>
              <a:t>学习目标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808038" y="1181100"/>
            <a:ext cx="7764462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23850" indent="-323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1.进一步理解和掌握分数与除法的关系。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2.掌握“求一个数是另一个数的几分之几或几倍”的计算方法。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3.培养学生探究精神和类推能力。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099" name="图片 4" descr="loading_nolog_icon.png" hidden="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920750"/>
            <a:ext cx="3302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8063" y="627063"/>
            <a:ext cx="1784350" cy="577850"/>
          </a:xfrm>
          <a:prstGeom prst="roundRect">
            <a:avLst/>
          </a:prstGeom>
          <a:solidFill>
            <a:srgbClr val="F2A0C4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sym typeface="+mn-ea"/>
              </a:rPr>
              <a:t>学习重点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08063" y="2136775"/>
            <a:ext cx="1784350" cy="577850"/>
          </a:xfrm>
          <a:prstGeom prst="roundRect">
            <a:avLst/>
          </a:prstGeom>
          <a:solidFill>
            <a:srgbClr val="A9E4D6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sym typeface="+mn-ea"/>
              </a:rPr>
              <a:t>学习难点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14"/>
          <p:cNvSpPr txBox="1">
            <a:spLocks noChangeArrowheads="1"/>
          </p:cNvSpPr>
          <p:nvPr/>
        </p:nvSpPr>
        <p:spPr bwMode="auto">
          <a:xfrm>
            <a:off x="1497013" y="1274763"/>
            <a:ext cx="73993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求一个数是另一个数的几分之几的应用。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497013" y="2830513"/>
            <a:ext cx="6884987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ea typeface="黑体" panose="02010609060101010101" pitchFamily="49" charset="-122"/>
              </a:rPr>
              <a:t>运用分数与除法的关系解决实际问题。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6"/>
          <p:cNvSpPr>
            <a:spLocks noChangeArrowheads="1"/>
          </p:cNvSpPr>
          <p:nvPr/>
        </p:nvSpPr>
        <p:spPr bwMode="auto">
          <a:xfrm>
            <a:off x="0" y="-71438"/>
            <a:ext cx="9144000" cy="58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zh-CN" altLang="en-US" sz="3200" b="1" dirty="0">
                <a:ea typeface="黑体" panose="02010609060101010101" pitchFamily="49" charset="-122"/>
              </a:rPr>
              <a:t>一、复习导入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1190625" y="827088"/>
            <a:ext cx="6096000" cy="579437"/>
            <a:chOff x="1875" y="1302"/>
            <a:chExt cx="9601" cy="912"/>
          </a:xfrm>
        </p:grpSpPr>
        <p:sp>
          <p:nvSpPr>
            <p:cNvPr id="6147" name="Rectangle 27"/>
            <p:cNvSpPr>
              <a:spLocks noChangeArrowheads="1"/>
            </p:cNvSpPr>
            <p:nvPr/>
          </p:nvSpPr>
          <p:spPr bwMode="auto">
            <a:xfrm>
              <a:off x="2923" y="1302"/>
              <a:ext cx="8553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分数与除法的关系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48" name="书写"/>
            <p:cNvSpPr>
              <a:spLocks noChangeArrowheads="1"/>
            </p:cNvSpPr>
            <p:nvPr/>
          </p:nvSpPr>
          <p:spPr bwMode="auto">
            <a:xfrm>
              <a:off x="1875" y="1383"/>
              <a:ext cx="810" cy="750"/>
            </a:xfrm>
            <a:custGeom>
              <a:avLst/>
              <a:gdLst>
                <a:gd name="T0" fmla="*/ 3857 w 3927"/>
                <a:gd name="T1" fmla="*/ 672 h 3928"/>
                <a:gd name="T2" fmla="*/ 3675 w 3927"/>
                <a:gd name="T3" fmla="*/ 852 h 3928"/>
                <a:gd name="T4" fmla="*/ 3070 w 3927"/>
                <a:gd name="T5" fmla="*/ 251 h 3928"/>
                <a:gd name="T6" fmla="*/ 3252 w 3927"/>
                <a:gd name="T7" fmla="*/ 70 h 3928"/>
                <a:gd name="T8" fmla="*/ 3486 w 3927"/>
                <a:gd name="T9" fmla="*/ 63 h 3928"/>
                <a:gd name="T10" fmla="*/ 3864 w 3927"/>
                <a:gd name="T11" fmla="*/ 438 h 3928"/>
                <a:gd name="T12" fmla="*/ 3857 w 3927"/>
                <a:gd name="T13" fmla="*/ 672 h 3928"/>
                <a:gd name="T14" fmla="*/ 2252 w 3927"/>
                <a:gd name="T15" fmla="*/ 2267 h 3928"/>
                <a:gd name="T16" fmla="*/ 1647 w 3927"/>
                <a:gd name="T17" fmla="*/ 1665 h 3928"/>
                <a:gd name="T18" fmla="*/ 2978 w 3927"/>
                <a:gd name="T19" fmla="*/ 342 h 3928"/>
                <a:gd name="T20" fmla="*/ 3583 w 3927"/>
                <a:gd name="T21" fmla="*/ 944 h 3928"/>
                <a:gd name="T22" fmla="*/ 2252 w 3927"/>
                <a:gd name="T23" fmla="*/ 2267 h 3928"/>
                <a:gd name="T24" fmla="*/ 2168 w 3927"/>
                <a:gd name="T25" fmla="*/ 2350 h 3928"/>
                <a:gd name="T26" fmla="*/ 1321 w 3927"/>
                <a:gd name="T27" fmla="*/ 2591 h 3928"/>
                <a:gd name="T28" fmla="*/ 1563 w 3927"/>
                <a:gd name="T29" fmla="*/ 1749 h 3928"/>
                <a:gd name="T30" fmla="*/ 2168 w 3927"/>
                <a:gd name="T31" fmla="*/ 2350 h 3928"/>
                <a:gd name="T32" fmla="*/ 770 w 3927"/>
                <a:gd name="T33" fmla="*/ 495 h 3928"/>
                <a:gd name="T34" fmla="*/ 392 w 3927"/>
                <a:gd name="T35" fmla="*/ 874 h 3928"/>
                <a:gd name="T36" fmla="*/ 392 w 3927"/>
                <a:gd name="T37" fmla="*/ 3158 h 3928"/>
                <a:gd name="T38" fmla="*/ 770 w 3927"/>
                <a:gd name="T39" fmla="*/ 3536 h 3928"/>
                <a:gd name="T40" fmla="*/ 3055 w 3927"/>
                <a:gd name="T41" fmla="*/ 3536 h 3928"/>
                <a:gd name="T42" fmla="*/ 3433 w 3927"/>
                <a:gd name="T43" fmla="*/ 3158 h 3928"/>
                <a:gd name="T44" fmla="*/ 3433 w 3927"/>
                <a:gd name="T45" fmla="*/ 1657 h 3928"/>
                <a:gd name="T46" fmla="*/ 3824 w 3927"/>
                <a:gd name="T47" fmla="*/ 1278 h 3928"/>
                <a:gd name="T48" fmla="*/ 3824 w 3927"/>
                <a:gd name="T49" fmla="*/ 3297 h 3928"/>
                <a:gd name="T50" fmla="*/ 3181 w 3927"/>
                <a:gd name="T51" fmla="*/ 3928 h 3928"/>
                <a:gd name="T52" fmla="*/ 631 w 3927"/>
                <a:gd name="T53" fmla="*/ 3928 h 3928"/>
                <a:gd name="T54" fmla="*/ 0 w 3927"/>
                <a:gd name="T55" fmla="*/ 3297 h 3928"/>
                <a:gd name="T56" fmla="*/ 0 w 3927"/>
                <a:gd name="T57" fmla="*/ 773 h 3928"/>
                <a:gd name="T58" fmla="*/ 631 w 3927"/>
                <a:gd name="T59" fmla="*/ 103 h 3928"/>
                <a:gd name="T60" fmla="*/ 2650 w 3927"/>
                <a:gd name="T61" fmla="*/ 103 h 3928"/>
                <a:gd name="T62" fmla="*/ 2271 w 3927"/>
                <a:gd name="T63" fmla="*/ 495 h 3928"/>
                <a:gd name="T64" fmla="*/ 770 w 3927"/>
                <a:gd name="T65" fmla="*/ 495 h 3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1855788" y="1492250"/>
            <a:ext cx="6059487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分数可以看成分子除以分母，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除法中被除数可以看成是分子，除数可以看成是分母。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2017713" y="3317875"/>
            <a:ext cx="3836987" cy="1287463"/>
            <a:chOff x="1782" y="5151"/>
            <a:chExt cx="6042" cy="2027"/>
          </a:xfrm>
        </p:grpSpPr>
        <p:sp>
          <p:nvSpPr>
            <p:cNvPr id="6151" name="Rectangle 27"/>
            <p:cNvSpPr>
              <a:spLocks noChangeArrowheads="1"/>
            </p:cNvSpPr>
            <p:nvPr/>
          </p:nvSpPr>
          <p:spPr bwMode="auto">
            <a:xfrm>
              <a:off x="1782" y="5769"/>
              <a:ext cx="5622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  </a:t>
              </a: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 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        (</a:t>
              </a: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≠ 0) 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6152" name="组合 16"/>
            <p:cNvGrpSpPr/>
            <p:nvPr/>
          </p:nvGrpSpPr>
          <p:grpSpPr bwMode="auto">
            <a:xfrm>
              <a:off x="4495" y="5151"/>
              <a:ext cx="3329" cy="2027"/>
              <a:chOff x="6565" y="5151"/>
              <a:chExt cx="3329" cy="2027"/>
            </a:xfrm>
          </p:grpSpPr>
          <p:sp>
            <p:nvSpPr>
              <p:cNvPr id="6153" name="Rectangle 27"/>
              <p:cNvSpPr>
                <a:spLocks noChangeArrowheads="1"/>
              </p:cNvSpPr>
              <p:nvPr/>
            </p:nvSpPr>
            <p:spPr bwMode="auto">
              <a:xfrm>
                <a:off x="6703" y="5151"/>
                <a:ext cx="3191" cy="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r>
                  <a:rPr lang="zh-CN" altLang="en-US" sz="32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32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154" name="Rectangle 27"/>
              <p:cNvSpPr>
                <a:spLocks noChangeArrowheads="1"/>
              </p:cNvSpPr>
              <p:nvPr/>
            </p:nvSpPr>
            <p:spPr bwMode="auto">
              <a:xfrm>
                <a:off x="6658" y="6266"/>
                <a:ext cx="2166" cy="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r>
                  <a:rPr lang="zh-CN" altLang="en-US" sz="32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32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6564" y="6166"/>
                <a:ext cx="965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6"/>
          <p:cNvSpPr>
            <a:spLocks noChangeArrowheads="1"/>
          </p:cNvSpPr>
          <p:nvPr/>
        </p:nvSpPr>
        <p:spPr bwMode="auto">
          <a:xfrm>
            <a:off x="0" y="-80963"/>
            <a:ext cx="9144000" cy="58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zh-CN" altLang="en-US" sz="3200" b="1">
                <a:ea typeface="黑体" panose="02010609060101010101" pitchFamily="49" charset="-122"/>
              </a:rPr>
              <a:t>二、探究新知</a:t>
            </a:r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7170" name="Rectangle 27"/>
          <p:cNvSpPr>
            <a:spLocks noChangeArrowheads="1"/>
          </p:cNvSpPr>
          <p:nvPr/>
        </p:nvSpPr>
        <p:spPr bwMode="auto">
          <a:xfrm>
            <a:off x="1500188" y="485775"/>
            <a:ext cx="7453312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小新家养鹅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只，养鸭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只，养鸡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只。鹅的只数是鸭的几分之几？鸡的只数是鸭的多少倍？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3763" y="517525"/>
            <a:ext cx="6254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" name="棒"/>
          <p:cNvSpPr/>
          <p:nvPr/>
        </p:nvSpPr>
        <p:spPr>
          <a:xfrm>
            <a:off x="1519238" y="2147888"/>
            <a:ext cx="2468562" cy="487362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pitchFamily="65" charset="-122"/>
                <a:ea typeface="方正魏碑_GBK" panose="03000509000000000000" pitchFamily="65" charset="-122"/>
              </a:rPr>
              <a:t>阅读与理解</a:t>
            </a:r>
            <a:endParaRPr lang="zh-CN" altLang="en-US" sz="32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276225" y="2833688"/>
            <a:ext cx="4337050" cy="2084387"/>
            <a:chOff x="435" y="4462"/>
            <a:chExt cx="6831" cy="3284"/>
          </a:xfrm>
        </p:grpSpPr>
        <p:pic>
          <p:nvPicPr>
            <p:cNvPr id="7174" name="图片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42" y="4462"/>
              <a:ext cx="2025" cy="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435" y="4882"/>
              <a:ext cx="4246" cy="2071"/>
            </a:xfrm>
            <a:prstGeom prst="wedgeRoundRectCallout">
              <a:avLst>
                <a:gd name="adj1" fmla="val 63685"/>
                <a:gd name="adj2" fmla="val 3215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800" b="1" noProof="1">
                  <a:solidFill>
                    <a:schemeClr val="tx1"/>
                  </a:solidFill>
                  <a:latin typeface="黑体" panose="02010609060101010101" pitchFamily="49" charset="-122"/>
                </a:rPr>
                <a:t>“</a:t>
              </a:r>
              <a:r>
                <a:rPr lang="zh-CN" altLang="en-US" sz="2800" b="1" noProof="1">
                  <a:solidFill>
                    <a:schemeClr val="tx1"/>
                  </a:solidFill>
                  <a:latin typeface="黑体" panose="02010609060101010101" pitchFamily="49" charset="-122"/>
                </a:rPr>
                <a:t>鹅的只数是鸭的几分之几</a:t>
              </a:r>
              <a:r>
                <a:rPr lang="en-US" altLang="zh-CN" sz="2800" b="1" noProof="1">
                  <a:solidFill>
                    <a:schemeClr val="tx1"/>
                  </a:solidFill>
                  <a:latin typeface="黑体" panose="02010609060101010101" pitchFamily="49" charset="-122"/>
                </a:rPr>
                <a:t>”</a:t>
              </a:r>
              <a:r>
                <a:rPr lang="zh-CN" altLang="en-US" sz="2800" b="1" noProof="1">
                  <a:solidFill>
                    <a:schemeClr val="tx1"/>
                  </a:solidFill>
                  <a:latin typeface="黑体" panose="02010609060101010101" pitchFamily="49" charset="-122"/>
                </a:rPr>
                <a:t>是什么意思？</a:t>
              </a:r>
              <a:endParaRPr lang="zh-CN" altLang="en-US" sz="2800" b="1" noProof="1">
                <a:solidFill>
                  <a:schemeClr val="tx1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4776788" y="2073275"/>
            <a:ext cx="4138612" cy="2892425"/>
            <a:chOff x="7522" y="3265"/>
            <a:chExt cx="6518" cy="4556"/>
          </a:xfrm>
        </p:grpSpPr>
        <p:pic>
          <p:nvPicPr>
            <p:cNvPr id="7177" name="图片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22" y="4387"/>
              <a:ext cx="1725" cy="3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9857" y="3265"/>
              <a:ext cx="4183" cy="1708"/>
            </a:xfrm>
            <a:prstGeom prst="wedgeRoundRectCallout">
              <a:avLst>
                <a:gd name="adj1" fmla="val -69144"/>
                <a:gd name="adj2" fmla="val 48348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就是求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7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只是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只的几分之几。</a:t>
              </a:r>
              <a:endPara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棒"/>
          <p:cNvSpPr/>
          <p:nvPr/>
        </p:nvSpPr>
        <p:spPr>
          <a:xfrm>
            <a:off x="1471613" y="242888"/>
            <a:ext cx="2468562" cy="487362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pitchFamily="65" charset="-122"/>
                <a:ea typeface="方正魏碑_GBK" panose="03000509000000000000" pitchFamily="65" charset="-122"/>
              </a:rPr>
              <a:t>分析与解答</a:t>
            </a:r>
            <a:endParaRPr lang="zh-CN" altLang="en-US" sz="32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2562225" y="1352550"/>
            <a:ext cx="2801938" cy="247650"/>
            <a:chOff x="4035" y="2580"/>
            <a:chExt cx="4413" cy="390"/>
          </a:xfrm>
        </p:grpSpPr>
        <p:sp>
          <p:nvSpPr>
            <p:cNvPr id="184" name=" 184"/>
            <p:cNvSpPr/>
            <p:nvPr/>
          </p:nvSpPr>
          <p:spPr>
            <a:xfrm>
              <a:off x="4035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6" name=" 184"/>
            <p:cNvSpPr/>
            <p:nvPr/>
          </p:nvSpPr>
          <p:spPr>
            <a:xfrm>
              <a:off x="448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7" name=" 184"/>
            <p:cNvSpPr/>
            <p:nvPr/>
          </p:nvSpPr>
          <p:spPr>
            <a:xfrm>
              <a:off x="493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8" name=" 184"/>
            <p:cNvSpPr/>
            <p:nvPr/>
          </p:nvSpPr>
          <p:spPr>
            <a:xfrm>
              <a:off x="5375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9" name=" 184"/>
            <p:cNvSpPr/>
            <p:nvPr/>
          </p:nvSpPr>
          <p:spPr>
            <a:xfrm>
              <a:off x="582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0" name=" 184"/>
            <p:cNvSpPr/>
            <p:nvPr/>
          </p:nvSpPr>
          <p:spPr>
            <a:xfrm>
              <a:off x="627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1" name=" 184"/>
            <p:cNvSpPr/>
            <p:nvPr/>
          </p:nvSpPr>
          <p:spPr>
            <a:xfrm>
              <a:off x="6718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2" name=" 184"/>
            <p:cNvSpPr/>
            <p:nvPr/>
          </p:nvSpPr>
          <p:spPr>
            <a:xfrm>
              <a:off x="7163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3" name=" 184"/>
            <p:cNvSpPr/>
            <p:nvPr/>
          </p:nvSpPr>
          <p:spPr>
            <a:xfrm>
              <a:off x="7610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4" name=" 184"/>
            <p:cNvSpPr/>
            <p:nvPr/>
          </p:nvSpPr>
          <p:spPr>
            <a:xfrm>
              <a:off x="8058" y="2580"/>
              <a:ext cx="390" cy="39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4"/>
          <p:cNvGrpSpPr/>
          <p:nvPr/>
        </p:nvGrpSpPr>
        <p:grpSpPr bwMode="auto">
          <a:xfrm>
            <a:off x="2555875" y="984250"/>
            <a:ext cx="1957388" cy="247650"/>
            <a:chOff x="4025" y="2000"/>
            <a:chExt cx="3082" cy="390"/>
          </a:xfrm>
        </p:grpSpPr>
        <p:sp>
          <p:nvSpPr>
            <p:cNvPr id="15" name=" 184"/>
            <p:cNvSpPr/>
            <p:nvPr/>
          </p:nvSpPr>
          <p:spPr>
            <a:xfrm>
              <a:off x="4025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6" name=" 184"/>
            <p:cNvSpPr/>
            <p:nvPr/>
          </p:nvSpPr>
          <p:spPr>
            <a:xfrm>
              <a:off x="4482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7" name=" 184"/>
            <p:cNvSpPr/>
            <p:nvPr/>
          </p:nvSpPr>
          <p:spPr>
            <a:xfrm>
              <a:off x="4930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8" name=" 184"/>
            <p:cNvSpPr/>
            <p:nvPr/>
          </p:nvSpPr>
          <p:spPr>
            <a:xfrm>
              <a:off x="5375" y="2000"/>
              <a:ext cx="392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9" name=" 184"/>
            <p:cNvSpPr/>
            <p:nvPr/>
          </p:nvSpPr>
          <p:spPr>
            <a:xfrm>
              <a:off x="5822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20" name=" 184"/>
            <p:cNvSpPr/>
            <p:nvPr/>
          </p:nvSpPr>
          <p:spPr>
            <a:xfrm>
              <a:off x="6270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21" name=" 184"/>
            <p:cNvSpPr/>
            <p:nvPr/>
          </p:nvSpPr>
          <p:spPr>
            <a:xfrm>
              <a:off x="6717" y="2000"/>
              <a:ext cx="390" cy="39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25"/>
          <p:cNvGrpSpPr/>
          <p:nvPr/>
        </p:nvGrpSpPr>
        <p:grpSpPr bwMode="auto">
          <a:xfrm>
            <a:off x="228600" y="1966913"/>
            <a:ext cx="5041900" cy="2341562"/>
            <a:chOff x="361" y="3548"/>
            <a:chExt cx="7940" cy="3688"/>
          </a:xfrm>
        </p:grpSpPr>
        <p:grpSp>
          <p:nvGrpSpPr>
            <p:cNvPr id="8214" name="组合 23"/>
            <p:cNvGrpSpPr/>
            <p:nvPr/>
          </p:nvGrpSpPr>
          <p:grpSpPr bwMode="auto">
            <a:xfrm>
              <a:off x="361" y="3548"/>
              <a:ext cx="7940" cy="3642"/>
              <a:chOff x="361" y="3548"/>
              <a:chExt cx="7940" cy="3642"/>
            </a:xfrm>
          </p:grpSpPr>
          <p:pic>
            <p:nvPicPr>
              <p:cNvPr id="8215" name="图片 2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EF6E6"/>
                  </a:clrFrom>
                  <a:clrTo>
                    <a:srgbClr val="FEF6E6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067" y="3727"/>
                <a:ext cx="2235" cy="2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圆角矩形标注 21"/>
              <p:cNvSpPr/>
              <p:nvPr/>
            </p:nvSpPr>
            <p:spPr>
              <a:xfrm>
                <a:off x="361" y="3548"/>
                <a:ext cx="5165" cy="3643"/>
              </a:xfrm>
              <a:prstGeom prst="wedgeRoundRectCallout">
                <a:avLst>
                  <a:gd name="adj1" fmla="val 67439"/>
                  <a:gd name="adj2" fmla="val -7180"/>
                  <a:gd name="adj3" fmla="val 16667"/>
                </a:avLst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把</a:t>
                </a:r>
                <a:r>
                  <a:rPr lang="en-US" altLang="zh-CN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10</a:t>
                </a:r>
                <a:r>
                  <a:rPr lang="zh-CN" altLang="en-US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只看作一个整体，平均分成</a:t>
                </a:r>
                <a:r>
                  <a:rPr lang="en-US" altLang="zh-CN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10</a:t>
                </a:r>
                <a:r>
                  <a:rPr lang="zh-CN" altLang="en-US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份，每份</a:t>
                </a:r>
                <a:r>
                  <a:rPr lang="en-US" altLang="zh-CN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1</a:t>
                </a:r>
                <a:r>
                  <a:rPr lang="zh-CN" altLang="en-US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只，</a:t>
                </a:r>
                <a:r>
                  <a:rPr lang="en-US" altLang="zh-CN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7</a:t>
                </a:r>
                <a:r>
                  <a:rPr lang="zh-CN" altLang="en-US" sz="2800" b="1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只就是这个整体的     。</a:t>
                </a:r>
                <a:endPara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8217" name="Object 2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491" y="5958"/>
            <a:ext cx="681" cy="1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4" name="" r:id="rId2" imgW="215900" imgH="405765" progId="Equation.KSEE3">
                    <p:embed/>
                  </p:oleObj>
                </mc:Choice>
                <mc:Fallback>
                  <p:oleObj name="" r:id="rId2" imgW="215900" imgH="405765" progId="Equation.KSEE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1" y="5958"/>
                          <a:ext cx="681" cy="12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7"/>
          <p:cNvGrpSpPr/>
          <p:nvPr/>
        </p:nvGrpSpPr>
        <p:grpSpPr bwMode="auto">
          <a:xfrm>
            <a:off x="5219700" y="955675"/>
            <a:ext cx="3721100" cy="3125788"/>
            <a:chOff x="8220" y="1955"/>
            <a:chExt cx="5860" cy="4922"/>
          </a:xfrm>
        </p:grpSpPr>
        <p:pic>
          <p:nvPicPr>
            <p:cNvPr id="8219" name="图片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20" y="3907"/>
              <a:ext cx="2160" cy="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圆角矩形标注 26"/>
            <p:cNvSpPr/>
            <p:nvPr/>
          </p:nvSpPr>
          <p:spPr>
            <a:xfrm>
              <a:off x="10415" y="1955"/>
              <a:ext cx="3665" cy="4292"/>
            </a:xfrm>
            <a:prstGeom prst="wedgeRoundRectCallout">
              <a:avLst>
                <a:gd name="adj1" fmla="val -70081"/>
                <a:gd name="adj2" fmla="val -6656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根据分数与除法的关系，求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7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只是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只的几分之几，可以用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7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÷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。</a:t>
              </a:r>
              <a:endPara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4" name="组合 28"/>
          <p:cNvGrpSpPr/>
          <p:nvPr/>
        </p:nvGrpSpPr>
        <p:grpSpPr bwMode="auto">
          <a:xfrm>
            <a:off x="3660775" y="4081463"/>
            <a:ext cx="2889250" cy="971550"/>
            <a:chOff x="3120" y="5185"/>
            <a:chExt cx="4549" cy="1530"/>
          </a:xfrm>
        </p:grpSpPr>
        <p:sp>
          <p:nvSpPr>
            <p:cNvPr id="8222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454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10=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8223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343" y="5185"/>
            <a:ext cx="813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5" name="" r:id="rId5" imgW="215900" imgH="405765" progId="Equation.KSEE3">
                    <p:embed/>
                  </p:oleObj>
                </mc:Choice>
                <mc:Fallback>
                  <p:oleObj name="" r:id="rId5" imgW="215900" imgH="405765" progId="Equation.KSEE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43" y="5185"/>
                          <a:ext cx="813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069 0.071605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962025" y="1004888"/>
            <a:ext cx="3557588" cy="1895475"/>
            <a:chOff x="2700" y="3727"/>
            <a:chExt cx="5602" cy="2985"/>
          </a:xfrm>
        </p:grpSpPr>
        <p:pic>
          <p:nvPicPr>
            <p:cNvPr id="9218" name="图片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67" y="3727"/>
              <a:ext cx="2235" cy="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圆角矩形标注 21"/>
            <p:cNvSpPr/>
            <p:nvPr/>
          </p:nvSpPr>
          <p:spPr>
            <a:xfrm>
              <a:off x="2700" y="4612"/>
              <a:ext cx="2827" cy="1005"/>
            </a:xfrm>
            <a:prstGeom prst="wedgeRoundRectCallout">
              <a:avLst>
                <a:gd name="adj1" fmla="val 67439"/>
                <a:gd name="adj2" fmla="val -7180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鸡：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20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</a:t>
              </a:r>
              <a:endPara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7"/>
          <p:cNvGrpSpPr/>
          <p:nvPr/>
        </p:nvGrpSpPr>
        <p:grpSpPr bwMode="auto">
          <a:xfrm>
            <a:off x="4752975" y="450850"/>
            <a:ext cx="3282950" cy="2563813"/>
            <a:chOff x="8220" y="2840"/>
            <a:chExt cx="5171" cy="4037"/>
          </a:xfrm>
        </p:grpSpPr>
        <p:pic>
          <p:nvPicPr>
            <p:cNvPr id="9221" name="图片 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20" y="3907"/>
              <a:ext cx="2160" cy="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圆角矩形标注 26"/>
            <p:cNvSpPr/>
            <p:nvPr/>
          </p:nvSpPr>
          <p:spPr>
            <a:xfrm>
              <a:off x="10415" y="2840"/>
              <a:ext cx="2976" cy="1065"/>
            </a:xfrm>
            <a:prstGeom prst="wedgeRoundRectCallout">
              <a:avLst>
                <a:gd name="adj1" fmla="val -67546"/>
                <a:gd name="adj2" fmla="val 48217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鸭：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en-US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只</a:t>
              </a:r>
              <a:endPara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3584575" y="3400425"/>
            <a:ext cx="2232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10=2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2071688" y="3979863"/>
            <a:ext cx="60594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鸡的只数是鸭的只数的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棒"/>
          <p:cNvSpPr/>
          <p:nvPr/>
        </p:nvSpPr>
        <p:spPr>
          <a:xfrm>
            <a:off x="1471613" y="242888"/>
            <a:ext cx="2468562" cy="487362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pitchFamily="65" charset="-122"/>
                <a:ea typeface="方正魏碑_GBK" panose="03000509000000000000" pitchFamily="65" charset="-122"/>
              </a:rPr>
              <a:t>回顾与反思</a:t>
            </a:r>
            <a:endParaRPr lang="zh-CN" altLang="en-US" sz="32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6E6"/>
              </a:clrFrom>
              <a:clrTo>
                <a:srgbClr val="FEF6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2513" y="1195388"/>
            <a:ext cx="10668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6E6"/>
              </a:clrFrom>
              <a:clrTo>
                <a:srgbClr val="FEF6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8225" y="1300163"/>
            <a:ext cx="14668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圆角矩形标注 21"/>
          <p:cNvSpPr/>
          <p:nvPr/>
        </p:nvSpPr>
        <p:spPr>
          <a:xfrm>
            <a:off x="1028700" y="1614488"/>
            <a:ext cx="1946275" cy="1458912"/>
          </a:xfrm>
          <a:prstGeom prst="wedgeRoundRectCallout">
            <a:avLst>
              <a:gd name="adj1" fmla="val 67439"/>
              <a:gd name="adj2" fmla="val -7180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上面两个问题有什么关系？</a:t>
            </a:r>
            <a:endParaRPr lang="en-US" altLang="zh-CN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670675" y="1614488"/>
            <a:ext cx="1946275" cy="1458912"/>
          </a:xfrm>
          <a:prstGeom prst="wedgeRoundRectCallout">
            <a:avLst>
              <a:gd name="adj1" fmla="val -68597"/>
              <a:gd name="adj2" fmla="val -18945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都是用除法算的。</a:t>
            </a:r>
            <a:endParaRPr lang="zh-CN" altLang="en-US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28700" y="1614488"/>
            <a:ext cx="1946275" cy="1458912"/>
          </a:xfrm>
          <a:prstGeom prst="wedgeRoundRectCallout">
            <a:avLst>
              <a:gd name="adj1" fmla="val 67439"/>
              <a:gd name="adj2" fmla="val -7180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分数与除法有什么区别？</a:t>
            </a:r>
            <a:endParaRPr lang="zh-CN" altLang="en-US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670675" y="1614488"/>
            <a:ext cx="2251075" cy="1458912"/>
          </a:xfrm>
          <a:prstGeom prst="wedgeRoundRectCallout">
            <a:avLst>
              <a:gd name="adj1" fmla="val -68597"/>
              <a:gd name="adj2" fmla="val -18945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分数是一种数，除法是一种运算。</a:t>
            </a:r>
            <a:endParaRPr lang="zh-CN" altLang="en-US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22" grpId="0" animBg="1"/>
      <p:bldP spid="22" grpId="1" animBg="1"/>
      <p:bldP spid="6" grpId="0" animBg="1"/>
      <p:bldP spid="6" grpId="1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5"/>
          <p:cNvSpPr txBox="1">
            <a:spLocks noChangeArrowheads="1"/>
          </p:cNvSpPr>
          <p:nvPr/>
        </p:nvSpPr>
        <p:spPr bwMode="auto">
          <a:xfrm>
            <a:off x="1031875" y="0"/>
            <a:ext cx="20923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10000"/>
              </a:lnSpc>
            </a:pPr>
            <a:endParaRPr lang="en-US" altLang="zh-CN" sz="32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4800" b="1" baseline="30000">
                <a:solidFill>
                  <a:srgbClr val="1C1C1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巩固练习</a:t>
            </a:r>
            <a:endParaRPr lang="en-US" altLang="en-US" sz="4800" b="1" baseline="30000">
              <a:solidFill>
                <a:srgbClr val="1C1C1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9775" y="900113"/>
            <a:ext cx="8164513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"/>
          <p:cNvGrpSpPr/>
          <p:nvPr/>
        </p:nvGrpSpPr>
        <p:grpSpPr bwMode="auto">
          <a:xfrm>
            <a:off x="3127375" y="3771900"/>
            <a:ext cx="2887663" cy="971550"/>
            <a:chOff x="3120" y="5185"/>
            <a:chExt cx="4549" cy="1530"/>
          </a:xfrm>
        </p:grpSpPr>
        <p:sp>
          <p:nvSpPr>
            <p:cNvPr id="11268" name="Rectangle 27"/>
            <p:cNvSpPr>
              <a:spLocks noChangeArrowheads="1"/>
            </p:cNvSpPr>
            <p:nvPr/>
          </p:nvSpPr>
          <p:spPr bwMode="auto">
            <a:xfrm>
              <a:off x="3120" y="5494"/>
              <a:ext cx="454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6=    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（米）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endPara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1269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049" y="5185"/>
            <a:ext cx="521" cy="15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0" name="" r:id="rId2" imgW="139700" imgH="405765" progId="Equation.KSEE3">
                    <p:embed/>
                  </p:oleObj>
                </mc:Choice>
                <mc:Fallback>
                  <p:oleObj name="" r:id="rId2" imgW="139700" imgH="405765" progId="Equation.KSEE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49" y="5185"/>
                          <a:ext cx="521" cy="15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bf90f5b-054f-4111-90da-b914a3185f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全屏显示(16:9)</PresentationFormat>
  <Paragraphs>127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Calibri</vt:lpstr>
      <vt:lpstr>微软雅黑</vt:lpstr>
      <vt:lpstr>方正魏碑_GBK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分数与除法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318</cp:revision>
  <dcterms:created xsi:type="dcterms:W3CDTF">2016-01-14T07:05:00Z</dcterms:created>
  <dcterms:modified xsi:type="dcterms:W3CDTF">2023-02-10T05:02:38Z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CA98B2AB94EC4229A8D4AAD454121B4E</vt:lpwstr>
  </property>
</Properties>
</file>