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322" r:id="rId5"/>
    <p:sldId id="299" r:id="rId6"/>
    <p:sldId id="300" r:id="rId7"/>
    <p:sldId id="301" r:id="rId8"/>
    <p:sldId id="302" r:id="rId9"/>
    <p:sldId id="303" r:id="rId10"/>
    <p:sldId id="305" r:id="rId11"/>
    <p:sldId id="306" r:id="rId12"/>
    <p:sldId id="320" r:id="rId13"/>
    <p:sldId id="307" r:id="rId14"/>
    <p:sldId id="308" r:id="rId15"/>
    <p:sldId id="321" r:id="rId16"/>
    <p:sldId id="295" r:id="rId17"/>
    <p:sldId id="294" r:id="rId18"/>
  </p:sldIdLst>
  <p:sldSz cx="12192000" cy="6858000"/>
  <p:notesSz cx="6858000" cy="9144000"/>
  <p:custDataLst>
    <p:tags r:id="rId23"/>
  </p:custDataLst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77" userDrawn="1">
          <p15:clr>
            <a:srgbClr val="A4A3A4"/>
          </p15:clr>
        </p15:guide>
        <p15:guide id="2" orient="horz" pos="21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16D9F66E-5EB9-4882-86FB-DCBF35E3C3E4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6" autoAdjust="0"/>
    <p:restoredTop sz="95274" autoAdjust="0"/>
  </p:normalViewPr>
  <p:slideViewPr>
    <p:cSldViewPr snapToGrid="0" showGuides="1">
      <p:cViewPr>
        <p:scale>
          <a:sx n="90" d="100"/>
          <a:sy n="90" d="100"/>
        </p:scale>
        <p:origin x="-1272" y="-660"/>
      </p:cViewPr>
      <p:guideLst>
        <p:guide pos="3877"/>
        <p:guide orient="horz" pos="2179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9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05B5160-A803-4BAD-AB18-8A742185055B}" type="datetime2"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E51B7F78-EF4A-406B-8C87-40760BEA4848}" type="datetime2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第二级</a:t>
            </a:r>
            <a:endParaRPr lang="zh-CN" altLang="en-US" noProof="0"/>
          </a:p>
          <a:p>
            <a:pPr lvl="2" rtl="0"/>
            <a:r>
              <a:rPr lang="zh-CN" altLang="en-US" noProof="0"/>
              <a:t>第三级</a:t>
            </a:r>
            <a:endParaRPr lang="zh-CN" altLang="en-US" noProof="0"/>
          </a:p>
          <a:p>
            <a:pPr lvl="3" rtl="0"/>
            <a:r>
              <a:rPr lang="zh-CN" altLang="en-US" noProof="0"/>
              <a:t>第四级</a:t>
            </a:r>
            <a:endParaRPr lang="zh-CN" altLang="en-US" noProof="0"/>
          </a:p>
          <a:p>
            <a:pPr lvl="4" rtl="0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 noProof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FB667E1-E601-4AAF-B95C-B25720D70A60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57A5-9EC3-44BE-A8FF-80A364A47F3C}" type="datetime2">
              <a:rPr lang="zh-CN" alt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添加页脚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4002E73-C82B-48C7-8F47-E594D1AB498C}" type="datetime2">
              <a:rPr lang="zh-CN" altLang="en-US" smtClean="0"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A8D9AD5-F248-4919-864A-CFD76CC027D6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F828455-AE8F-4149-9E9F-3A0B284E13A1}" type="datetime2">
              <a:rPr lang="zh-CN" altLang="en-US" smtClean="0"/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A8D9AD5-F248-4919-864A-CFD76CC027D6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17449F5-E588-4587-95A6-99F8067CC9CD}" type="datetime2">
              <a:rPr lang="zh-CN" alt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DD9F1B2-D5D6-4FC0-83B7-D4057A124299}" type="datetime2">
              <a:rPr lang="zh-CN" altLang="en-US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1A0C3A2-CAB4-4F57-B067-F3CD55646879}" type="datetime2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A8D9AD5-F248-4919-864A-CFD76CC027D6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B8FB5F9-0D71-4620-BF42-152040C8F4E8}" type="datetime2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A8D9AD5-F248-4919-864A-CFD76CC027D6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CCA4083-3ABB-4AF9-B882-9DCEABB79821}" type="datetime2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en-US"/>
              <a:t>添加页脚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A8D9AD5-F248-4919-864A-CFD76CC027D6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.xml"/><Relationship Id="rId18" Type="http://schemas.openxmlformats.org/officeDocument/2006/relationships/tags" Target="../tags/tag5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A4C57A5-9EC3-44BE-A8FF-80A364A47F3C}" type="datetime2">
              <a:rPr lang="zh-CN" alt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/>
              <a:t>添加页脚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CA8D9AD5-F248-4919-864A-CFD76CC027D6}" type="slidenum">
              <a:rPr lang="en-US" smtClean="0"/>
            </a:fld>
            <a:endParaRPr 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061948"/>
            <a:ext cx="12192000" cy="1184910"/>
          </a:xfrm>
        </p:spPr>
        <p:txBody>
          <a:bodyPr rtlCol="0"/>
          <a:lstStyle/>
          <a:p>
            <a:pPr rtl="0"/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分数的基本性质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92670" y="652094"/>
            <a:ext cx="6916420" cy="934085"/>
          </a:xfrm>
        </p:spPr>
        <p:txBody>
          <a:bodyPr rtlCol="0"/>
          <a:lstStyle/>
          <a:p>
            <a:pPr rtl="0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人教版五年级数学下册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00"/>
          <p:cNvSpPr/>
          <p:nvPr/>
        </p:nvSpPr>
        <p:spPr>
          <a:xfrm>
            <a:off x="8231505" y="4388485"/>
            <a:ext cx="367665" cy="425450"/>
          </a:xfrm>
          <a:prstGeom prst="ellipse">
            <a:avLst/>
          </a:prstGeom>
          <a:solidFill>
            <a:schemeClr val="bg1">
              <a:alpha val="89803"/>
            </a:schemeClr>
          </a:solidFill>
          <a:ln w="22225" cap="flat" cmpd="sng">
            <a:solidFill>
              <a:srgbClr val="3399FF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01" name="Oval 100"/>
          <p:cNvSpPr/>
          <p:nvPr/>
        </p:nvSpPr>
        <p:spPr>
          <a:xfrm>
            <a:off x="8231188" y="3793491"/>
            <a:ext cx="412750" cy="425450"/>
          </a:xfrm>
          <a:prstGeom prst="ellipse">
            <a:avLst/>
          </a:prstGeom>
          <a:solidFill>
            <a:schemeClr val="bg1">
              <a:alpha val="89803"/>
            </a:schemeClr>
          </a:solidFill>
          <a:ln w="22225" cap="flat" cmpd="sng">
            <a:solidFill>
              <a:srgbClr val="3399FF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321" name="Group 4"/>
          <p:cNvGrpSpPr/>
          <p:nvPr/>
        </p:nvGrpSpPr>
        <p:grpSpPr>
          <a:xfrm>
            <a:off x="4338955" y="3441065"/>
            <a:ext cx="1694815" cy="1200848"/>
            <a:chOff x="-8" y="21"/>
            <a:chExt cx="760" cy="608"/>
          </a:xfrm>
        </p:grpSpPr>
        <p:sp>
          <p:nvSpPr>
            <p:cNvPr id="11322" name="Rectangle 53"/>
            <p:cNvSpPr/>
            <p:nvPr/>
          </p:nvSpPr>
          <p:spPr>
            <a:xfrm>
              <a:off x="-8" y="104"/>
              <a:ext cx="32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="1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323" name="Group 6"/>
            <p:cNvGrpSpPr/>
            <p:nvPr/>
          </p:nvGrpSpPr>
          <p:grpSpPr>
            <a:xfrm>
              <a:off x="128" y="21"/>
              <a:ext cx="624" cy="608"/>
              <a:chOff x="-91" y="21"/>
              <a:chExt cx="624" cy="608"/>
            </a:xfrm>
          </p:grpSpPr>
          <p:sp>
            <p:nvSpPr>
              <p:cNvPr id="11324" name="Rectangle 56"/>
              <p:cNvSpPr/>
              <p:nvPr/>
            </p:nvSpPr>
            <p:spPr>
              <a:xfrm>
                <a:off x="-91" y="21"/>
                <a:ext cx="624" cy="6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zh-CN" altLang="en-US" sz="3600" baseline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（    ）</a:t>
                </a:r>
                <a:endParaRPr lang="zh-CN" altLang="en-US" sz="3600" baseline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  <a:p>
                <a:pPr algn="ctr"/>
                <a:r>
                  <a:rPr lang="en-US" altLang="zh-CN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12</a:t>
                </a:r>
                <a:endPara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325" name="Line 57"/>
              <p:cNvSpPr/>
              <p:nvPr/>
            </p:nvSpPr>
            <p:spPr>
              <a:xfrm>
                <a:off x="6" y="269"/>
                <a:ext cx="423" cy="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</p:grpSp>
      <p:sp>
        <p:nvSpPr>
          <p:cNvPr id="11267" name="Rectangle 5"/>
          <p:cNvSpPr/>
          <p:nvPr/>
        </p:nvSpPr>
        <p:spPr>
          <a:xfrm>
            <a:off x="113030" y="1538605"/>
            <a:ext cx="120834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baseline="0">
                <a:latin typeface="微软雅黑" panose="020B0503020204020204" charset="-122"/>
                <a:ea typeface="微软雅黑" panose="020B0503020204020204" charset="-122"/>
              </a:rPr>
              <a:t>把     和       化成分母是 </a:t>
            </a:r>
            <a:r>
              <a:rPr lang="en-US" altLang="zh-CN" sz="4000" b="1" baseline="0">
                <a:latin typeface="微软雅黑" panose="020B0503020204020204" charset="-122"/>
                <a:ea typeface="微软雅黑" panose="020B0503020204020204" charset="-122"/>
              </a:rPr>
              <a:t>12 </a:t>
            </a:r>
            <a:r>
              <a:rPr lang="zh-CN" altLang="en-US" sz="4000" b="1" baseline="0">
                <a:latin typeface="微软雅黑" panose="020B0503020204020204" charset="-122"/>
                <a:ea typeface="微软雅黑" panose="020B0503020204020204" charset="-122"/>
              </a:rPr>
              <a:t>而大小不变的分数。</a:t>
            </a:r>
            <a:endParaRPr lang="zh-CN" altLang="en-US" sz="4000" b="1" baseline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268" name="Group 10"/>
          <p:cNvGrpSpPr/>
          <p:nvPr/>
        </p:nvGrpSpPr>
        <p:grpSpPr>
          <a:xfrm>
            <a:off x="799465" y="1683703"/>
            <a:ext cx="574675" cy="1200150"/>
            <a:chOff x="-16" y="0"/>
            <a:chExt cx="362" cy="756"/>
          </a:xfrm>
        </p:grpSpPr>
        <p:sp>
          <p:nvSpPr>
            <p:cNvPr id="11318" name="Rectangle 27"/>
            <p:cNvSpPr/>
            <p:nvPr/>
          </p:nvSpPr>
          <p:spPr>
            <a:xfrm>
              <a:off x="0" y="0"/>
              <a:ext cx="346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19" name="Line 28"/>
            <p:cNvSpPr/>
            <p:nvPr/>
          </p:nvSpPr>
          <p:spPr>
            <a:xfrm>
              <a:off x="-16" y="360"/>
              <a:ext cx="33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1269" name="Group 13"/>
          <p:cNvGrpSpPr/>
          <p:nvPr/>
        </p:nvGrpSpPr>
        <p:grpSpPr>
          <a:xfrm>
            <a:off x="1374140" y="3374073"/>
            <a:ext cx="447676" cy="1200150"/>
            <a:chOff x="0" y="0"/>
            <a:chExt cx="282" cy="756"/>
          </a:xfrm>
        </p:grpSpPr>
        <p:sp>
          <p:nvSpPr>
            <p:cNvPr id="11316" name="Rectangle 37"/>
            <p:cNvSpPr/>
            <p:nvPr/>
          </p:nvSpPr>
          <p:spPr>
            <a:xfrm>
              <a:off x="0" y="0"/>
              <a:ext cx="282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6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6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17" name="Line 38"/>
            <p:cNvSpPr/>
            <p:nvPr/>
          </p:nvSpPr>
          <p:spPr>
            <a:xfrm flipV="1">
              <a:off x="0" y="358"/>
              <a:ext cx="230" cy="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1270" name="Group 16"/>
          <p:cNvGrpSpPr/>
          <p:nvPr/>
        </p:nvGrpSpPr>
        <p:grpSpPr>
          <a:xfrm>
            <a:off x="1933893" y="3441065"/>
            <a:ext cx="2405062" cy="1200150"/>
            <a:chOff x="-72" y="0"/>
            <a:chExt cx="1515" cy="756"/>
          </a:xfrm>
        </p:grpSpPr>
        <p:grpSp>
          <p:nvGrpSpPr>
            <p:cNvPr id="11311" name="Group 17"/>
            <p:cNvGrpSpPr/>
            <p:nvPr/>
          </p:nvGrpSpPr>
          <p:grpSpPr>
            <a:xfrm>
              <a:off x="71" y="0"/>
              <a:ext cx="1372" cy="756"/>
              <a:chOff x="0" y="0"/>
              <a:chExt cx="1372" cy="756"/>
            </a:xfrm>
          </p:grpSpPr>
          <p:sp>
            <p:nvSpPr>
              <p:cNvPr id="11314" name="Rectangle 41"/>
              <p:cNvSpPr/>
              <p:nvPr/>
            </p:nvSpPr>
            <p:spPr>
              <a:xfrm>
                <a:off x="0" y="0"/>
                <a:ext cx="1372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2700" baseline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2×</a:t>
                </a:r>
                <a:r>
                  <a:rPr lang="zh-CN" altLang="en-US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   ）</a:t>
                </a:r>
                <a:endParaRPr lang="zh-CN" altLang="en-US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en-US" altLang="zh-CN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3×4</a:t>
                </a:r>
                <a:endPara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315" name="Line 42"/>
              <p:cNvSpPr/>
              <p:nvPr/>
            </p:nvSpPr>
            <p:spPr>
              <a:xfrm>
                <a:off x="108" y="327"/>
                <a:ext cx="1192" cy="6"/>
              </a:xfrm>
              <a:prstGeom prst="line">
                <a:avLst/>
              </a:prstGeom>
              <a:ln w="317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11312" name="Rectangle 43"/>
            <p:cNvSpPr/>
            <p:nvPr/>
          </p:nvSpPr>
          <p:spPr>
            <a:xfrm>
              <a:off x="-72" y="116"/>
              <a:ext cx="326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271" name="Group 22"/>
          <p:cNvGrpSpPr/>
          <p:nvPr/>
        </p:nvGrpSpPr>
        <p:grpSpPr>
          <a:xfrm>
            <a:off x="2086610" y="1530350"/>
            <a:ext cx="737870" cy="1200386"/>
            <a:chOff x="1" y="0"/>
            <a:chExt cx="329" cy="668"/>
          </a:xfrm>
        </p:grpSpPr>
        <p:sp>
          <p:nvSpPr>
            <p:cNvPr id="11309" name="Rectangle 50"/>
            <p:cNvSpPr/>
            <p:nvPr/>
          </p:nvSpPr>
          <p:spPr>
            <a:xfrm>
              <a:off x="1" y="0"/>
              <a:ext cx="329" cy="6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24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10" name="Line 51"/>
            <p:cNvSpPr/>
            <p:nvPr/>
          </p:nvSpPr>
          <p:spPr>
            <a:xfrm>
              <a:off x="34" y="286"/>
              <a:ext cx="296" cy="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1272" name="Group 25"/>
          <p:cNvGrpSpPr/>
          <p:nvPr/>
        </p:nvGrpSpPr>
        <p:grpSpPr>
          <a:xfrm>
            <a:off x="6355398" y="3689033"/>
            <a:ext cx="927101" cy="1200150"/>
            <a:chOff x="-194" y="0"/>
            <a:chExt cx="584" cy="756"/>
          </a:xfrm>
        </p:grpSpPr>
        <p:sp>
          <p:nvSpPr>
            <p:cNvPr id="11307" name="Rectangle 74"/>
            <p:cNvSpPr/>
            <p:nvPr/>
          </p:nvSpPr>
          <p:spPr>
            <a:xfrm>
              <a:off x="-194" y="0"/>
              <a:ext cx="584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endParaRPr lang="en-US" altLang="zh-CN" sz="36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24</a:t>
              </a:r>
              <a:endParaRPr lang="en-US" altLang="zh-CN" sz="36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08" name="Line 75"/>
            <p:cNvSpPr/>
            <p:nvPr/>
          </p:nvSpPr>
          <p:spPr>
            <a:xfrm flipV="1">
              <a:off x="-129" y="346"/>
              <a:ext cx="437" cy="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1274" name="Group 31"/>
          <p:cNvGrpSpPr/>
          <p:nvPr/>
        </p:nvGrpSpPr>
        <p:grpSpPr>
          <a:xfrm>
            <a:off x="7137401" y="3579813"/>
            <a:ext cx="2743201" cy="1420813"/>
            <a:chOff x="-79" y="0"/>
            <a:chExt cx="1728" cy="895"/>
          </a:xfrm>
        </p:grpSpPr>
        <p:sp>
          <p:nvSpPr>
            <p:cNvPr id="11289" name="Rectangle 65"/>
            <p:cNvSpPr/>
            <p:nvPr/>
          </p:nvSpPr>
          <p:spPr>
            <a:xfrm>
              <a:off x="-79" y="220"/>
              <a:ext cx="509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290" name="Group 33"/>
            <p:cNvGrpSpPr/>
            <p:nvPr/>
          </p:nvGrpSpPr>
          <p:grpSpPr>
            <a:xfrm>
              <a:off x="192" y="0"/>
              <a:ext cx="1457" cy="895"/>
              <a:chOff x="0" y="0"/>
              <a:chExt cx="1457" cy="895"/>
            </a:xfrm>
          </p:grpSpPr>
          <p:sp>
            <p:nvSpPr>
              <p:cNvPr id="11291" name="Line 64"/>
              <p:cNvSpPr/>
              <p:nvPr/>
            </p:nvSpPr>
            <p:spPr>
              <a:xfrm flipV="1">
                <a:off x="34" y="415"/>
                <a:ext cx="142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2" name="Rectangle 63"/>
              <p:cNvSpPr/>
              <p:nvPr/>
            </p:nvSpPr>
            <p:spPr>
              <a:xfrm>
                <a:off x="0" y="0"/>
                <a:ext cx="1134" cy="8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000" tIns="46800" rIns="90000" bIns="4680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</a:t>
                </a:r>
                <a:endPara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24</a:t>
                </a:r>
                <a:endParaRPr lang="en-US" altLang="zh-CN" sz="3600" baseline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304" name="Rectangle 97"/>
              <p:cNvSpPr/>
              <p:nvPr/>
            </p:nvSpPr>
            <p:spPr>
              <a:xfrm>
                <a:off x="360" y="429"/>
                <a:ext cx="536" cy="4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en-US" altLang="zh-CN" sz="3600" b="1" baseline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÷</a:t>
                </a:r>
                <a:endParaRPr lang="en-US" altLang="zh-CN" sz="3600" b="1" baseline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302" name="Rectangle 101"/>
              <p:cNvSpPr/>
              <p:nvPr/>
            </p:nvSpPr>
            <p:spPr>
              <a:xfrm>
                <a:off x="382" y="45"/>
                <a:ext cx="370" cy="4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3600" b="1" baseline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÷</a:t>
                </a:r>
                <a:endParaRPr lang="en-US" altLang="zh-CN" sz="3600" b="1" baseline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300" name="Rectangle 105"/>
              <p:cNvSpPr/>
              <p:nvPr/>
            </p:nvSpPr>
            <p:spPr>
              <a:xfrm>
                <a:off x="635" y="45"/>
                <a:ext cx="452" cy="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 sz="2700" baseline="0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275" name="Group 48"/>
          <p:cNvGrpSpPr/>
          <p:nvPr/>
        </p:nvGrpSpPr>
        <p:grpSpPr>
          <a:xfrm>
            <a:off x="9740266" y="2894965"/>
            <a:ext cx="1592263" cy="2036763"/>
            <a:chOff x="-65" y="-566"/>
            <a:chExt cx="1003" cy="1283"/>
          </a:xfrm>
        </p:grpSpPr>
        <p:grpSp>
          <p:nvGrpSpPr>
            <p:cNvPr id="11281" name="Group 49"/>
            <p:cNvGrpSpPr/>
            <p:nvPr/>
          </p:nvGrpSpPr>
          <p:grpSpPr>
            <a:xfrm>
              <a:off x="-65" y="0"/>
              <a:ext cx="1003" cy="717"/>
              <a:chOff x="-65" y="0"/>
              <a:chExt cx="1003" cy="717"/>
            </a:xfrm>
          </p:grpSpPr>
          <p:sp>
            <p:nvSpPr>
              <p:cNvPr id="11285" name="Rectangle 67"/>
              <p:cNvSpPr/>
              <p:nvPr/>
            </p:nvSpPr>
            <p:spPr>
              <a:xfrm>
                <a:off x="-7" y="105"/>
                <a:ext cx="326" cy="4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en-US" altLang="zh-CN" sz="3600" baseline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=</a:t>
                </a:r>
                <a:endParaRPr lang="en-US" altLang="zh-CN" sz="3600" baseline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1286" name="Group 51"/>
              <p:cNvGrpSpPr/>
              <p:nvPr/>
            </p:nvGrpSpPr>
            <p:grpSpPr>
              <a:xfrm>
                <a:off x="-65" y="0"/>
                <a:ext cx="1003" cy="717"/>
                <a:chOff x="-284" y="0"/>
                <a:chExt cx="1003" cy="717"/>
              </a:xfrm>
            </p:grpSpPr>
            <p:sp>
              <p:nvSpPr>
                <p:cNvPr id="11287" name="Rectangle 69"/>
                <p:cNvSpPr/>
                <p:nvPr/>
              </p:nvSpPr>
              <p:spPr>
                <a:xfrm>
                  <a:off x="-284" y="0"/>
                  <a:ext cx="1003" cy="71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ctr"/>
                  <a:r>
                    <a:rPr lang="en-US" altLang="zh-CN" sz="3200" baseline="0">
                      <a:solidFill>
                        <a:schemeClr val="tx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   </a:t>
                  </a:r>
                  <a:r>
                    <a:rPr lang="zh-CN" altLang="en-US" sz="3200" baseline="0">
                      <a:solidFill>
                        <a:schemeClr val="tx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（  ）</a:t>
                  </a:r>
                  <a:endParaRPr lang="zh-CN" altLang="en-US" sz="32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/>
                  <a:r>
                    <a:rPr lang="en-US" altLang="zh-CN" sz="3600" baseline="0">
                      <a:solidFill>
                        <a:schemeClr val="tx1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  12</a:t>
                  </a:r>
                  <a:endParaRPr lang="en-US" altLang="zh-CN" sz="3600" baseline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288" name="Line 70"/>
                <p:cNvSpPr/>
                <p:nvPr/>
              </p:nvSpPr>
              <p:spPr>
                <a:xfrm>
                  <a:off x="34" y="346"/>
                  <a:ext cx="548" cy="7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</p:grpSp>
        <p:sp>
          <p:nvSpPr>
            <p:cNvPr id="11284" name="Rectangle 124"/>
            <p:cNvSpPr/>
            <p:nvPr/>
          </p:nvSpPr>
          <p:spPr>
            <a:xfrm>
              <a:off x="253" y="-566"/>
              <a:ext cx="452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endParaRPr lang="zh-CN" altLang="en-US" sz="2700" baseline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393" name="Rectangle 131"/>
          <p:cNvSpPr/>
          <p:nvPr/>
        </p:nvSpPr>
        <p:spPr>
          <a:xfrm>
            <a:off x="5107623" y="3282950"/>
            <a:ext cx="46101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36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94" name="Rectangle 133"/>
          <p:cNvSpPr/>
          <p:nvPr/>
        </p:nvSpPr>
        <p:spPr>
          <a:xfrm>
            <a:off x="9136380" y="3572510"/>
            <a:ext cx="44704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95" name="Rectangle 135"/>
          <p:cNvSpPr/>
          <p:nvPr/>
        </p:nvSpPr>
        <p:spPr>
          <a:xfrm>
            <a:off x="9136380" y="4354513"/>
            <a:ext cx="44704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96" name="Rectangle 137"/>
          <p:cNvSpPr/>
          <p:nvPr/>
        </p:nvSpPr>
        <p:spPr>
          <a:xfrm>
            <a:off x="10501630" y="3793490"/>
            <a:ext cx="46101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36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97" name="Rectangle 139"/>
          <p:cNvSpPr/>
          <p:nvPr/>
        </p:nvSpPr>
        <p:spPr>
          <a:xfrm>
            <a:off x="3559810" y="3402648"/>
            <a:ext cx="46101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6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44255" y="3582670"/>
            <a:ext cx="1236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（  ）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44255" y="4271645"/>
            <a:ext cx="1236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（  ）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3" grpId="0"/>
      <p:bldP spid="14394" grpId="0"/>
      <p:bldP spid="14395" grpId="0"/>
      <p:bldP spid="14396" grpId="0"/>
      <p:bldP spid="143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27649"/>
          <p:cNvGrpSpPr/>
          <p:nvPr/>
        </p:nvGrpSpPr>
        <p:grpSpPr>
          <a:xfrm>
            <a:off x="2715895" y="2494915"/>
            <a:ext cx="817880" cy="1372140"/>
            <a:chOff x="0" y="1"/>
            <a:chExt cx="499" cy="649"/>
          </a:xfrm>
        </p:grpSpPr>
        <p:sp>
          <p:nvSpPr>
            <p:cNvPr id="8194" name="文本框 27650"/>
            <p:cNvSpPr txBox="1"/>
            <p:nvPr/>
          </p:nvSpPr>
          <p:spPr>
            <a:xfrm>
              <a:off x="135" y="345"/>
              <a:ext cx="272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95" name="直接连接符 27651"/>
            <p:cNvSpPr/>
            <p:nvPr/>
          </p:nvSpPr>
          <p:spPr>
            <a:xfrm>
              <a:off x="0" y="318"/>
              <a:ext cx="49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b="1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6" name="文本框 27652"/>
            <p:cNvSpPr txBox="1"/>
            <p:nvPr/>
          </p:nvSpPr>
          <p:spPr>
            <a:xfrm>
              <a:off x="123" y="1"/>
              <a:ext cx="363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197" name="文本框 27653"/>
          <p:cNvSpPr txBox="1"/>
          <p:nvPr/>
        </p:nvSpPr>
        <p:spPr>
          <a:xfrm>
            <a:off x="3432175" y="2925763"/>
            <a:ext cx="10096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7752080" y="4437380"/>
            <a:ext cx="936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9" name="文本框 27655"/>
          <p:cNvSpPr txBox="1"/>
          <p:nvPr/>
        </p:nvSpPr>
        <p:spPr>
          <a:xfrm>
            <a:off x="4008755" y="3141663"/>
            <a:ext cx="7921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endParaRPr lang="en-US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00" name="直接连接符 27656"/>
          <p:cNvSpPr/>
          <p:nvPr/>
        </p:nvSpPr>
        <p:spPr>
          <a:xfrm>
            <a:off x="4008438" y="3214688"/>
            <a:ext cx="10080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27657"/>
          <p:cNvSpPr txBox="1"/>
          <p:nvPr/>
        </p:nvSpPr>
        <p:spPr>
          <a:xfrm>
            <a:off x="3742055" y="2415858"/>
            <a:ext cx="18002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　）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659" name="组合 27658"/>
          <p:cNvGrpSpPr/>
          <p:nvPr/>
        </p:nvGrpSpPr>
        <p:grpSpPr>
          <a:xfrm>
            <a:off x="2711450" y="3863976"/>
            <a:ext cx="2786063" cy="1217612"/>
            <a:chOff x="0" y="-89"/>
            <a:chExt cx="1755" cy="767"/>
          </a:xfrm>
        </p:grpSpPr>
        <p:grpSp>
          <p:nvGrpSpPr>
            <p:cNvPr id="8203" name="组合 27659"/>
            <p:cNvGrpSpPr/>
            <p:nvPr/>
          </p:nvGrpSpPr>
          <p:grpSpPr>
            <a:xfrm>
              <a:off x="0" y="0"/>
              <a:ext cx="528" cy="678"/>
              <a:chOff x="0" y="0"/>
              <a:chExt cx="528" cy="678"/>
            </a:xfrm>
          </p:grpSpPr>
          <p:sp>
            <p:nvSpPr>
              <p:cNvPr id="8204" name="文本框 27660"/>
              <p:cNvSpPr txBox="1"/>
              <p:nvPr/>
            </p:nvSpPr>
            <p:spPr>
              <a:xfrm>
                <a:off x="0" y="272"/>
                <a:ext cx="528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18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05" name="直接连接符 27661"/>
              <p:cNvSpPr/>
              <p:nvPr/>
            </p:nvSpPr>
            <p:spPr>
              <a:xfrm>
                <a:off x="16" y="317"/>
                <a:ext cx="45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b="1" i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6" name="文本框 27662"/>
              <p:cNvSpPr txBox="1"/>
              <p:nvPr/>
            </p:nvSpPr>
            <p:spPr>
              <a:xfrm>
                <a:off x="107" y="0"/>
                <a:ext cx="420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9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207" name="文本框 27663"/>
            <p:cNvSpPr txBox="1"/>
            <p:nvPr/>
          </p:nvSpPr>
          <p:spPr>
            <a:xfrm>
              <a:off x="454" y="136"/>
              <a:ext cx="63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endPara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08" name="文本框 27664"/>
            <p:cNvSpPr txBox="1"/>
            <p:nvPr/>
          </p:nvSpPr>
          <p:spPr>
            <a:xfrm>
              <a:off x="726" y="272"/>
              <a:ext cx="635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i="1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　</a:t>
              </a: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09" name="直接连接符 27665"/>
            <p:cNvSpPr/>
            <p:nvPr/>
          </p:nvSpPr>
          <p:spPr>
            <a:xfrm>
              <a:off x="817" y="318"/>
              <a:ext cx="63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b="1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文本框 27666"/>
            <p:cNvSpPr txBox="1"/>
            <p:nvPr/>
          </p:nvSpPr>
          <p:spPr>
            <a:xfrm>
              <a:off x="621" y="-89"/>
              <a:ext cx="113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　）</a:t>
              </a:r>
              <a:endPara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68" name="组合 27667"/>
          <p:cNvGrpSpPr/>
          <p:nvPr/>
        </p:nvGrpSpPr>
        <p:grpSpPr>
          <a:xfrm>
            <a:off x="6311900" y="2424113"/>
            <a:ext cx="2951163" cy="1471613"/>
            <a:chOff x="0" y="-134"/>
            <a:chExt cx="1859" cy="927"/>
          </a:xfrm>
        </p:grpSpPr>
        <p:sp>
          <p:nvSpPr>
            <p:cNvPr id="8212" name="文本框 27668"/>
            <p:cNvSpPr txBox="1"/>
            <p:nvPr/>
          </p:nvSpPr>
          <p:spPr>
            <a:xfrm>
              <a:off x="45" y="317"/>
              <a:ext cx="53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20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13" name="直接连接符 27669"/>
            <p:cNvSpPr/>
            <p:nvPr/>
          </p:nvSpPr>
          <p:spPr>
            <a:xfrm flipV="1">
              <a:off x="0" y="362"/>
              <a:ext cx="515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endParaRPr lang="zh-CN" altLang="en-US" b="1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文本框 27670"/>
            <p:cNvSpPr txBox="1"/>
            <p:nvPr/>
          </p:nvSpPr>
          <p:spPr>
            <a:xfrm>
              <a:off x="45" y="-19"/>
              <a:ext cx="52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15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15" name="文本框 27671"/>
            <p:cNvSpPr txBox="1"/>
            <p:nvPr/>
          </p:nvSpPr>
          <p:spPr>
            <a:xfrm>
              <a:off x="499" y="136"/>
              <a:ext cx="63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endPara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16" name="文本框 27672"/>
            <p:cNvSpPr txBox="1"/>
            <p:nvPr/>
          </p:nvSpPr>
          <p:spPr>
            <a:xfrm>
              <a:off x="816" y="-134"/>
              <a:ext cx="635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i="1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　</a:t>
              </a: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17" name="直接连接符 27673"/>
            <p:cNvSpPr/>
            <p:nvPr/>
          </p:nvSpPr>
          <p:spPr>
            <a:xfrm>
              <a:off x="862" y="318"/>
              <a:ext cx="63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b="1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8" name="文本框 27674"/>
            <p:cNvSpPr txBox="1"/>
            <p:nvPr/>
          </p:nvSpPr>
          <p:spPr>
            <a:xfrm>
              <a:off x="725" y="387"/>
              <a:ext cx="113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　）</a:t>
              </a:r>
              <a:endPara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676" name="组合 27675"/>
          <p:cNvGrpSpPr/>
          <p:nvPr/>
        </p:nvGrpSpPr>
        <p:grpSpPr>
          <a:xfrm>
            <a:off x="6310313" y="3895726"/>
            <a:ext cx="2738438" cy="1187449"/>
            <a:chOff x="0" y="-69"/>
            <a:chExt cx="1725" cy="748"/>
          </a:xfrm>
        </p:grpSpPr>
        <p:grpSp>
          <p:nvGrpSpPr>
            <p:cNvPr id="8220" name="组合 27676"/>
            <p:cNvGrpSpPr/>
            <p:nvPr/>
          </p:nvGrpSpPr>
          <p:grpSpPr>
            <a:xfrm>
              <a:off x="0" y="0"/>
              <a:ext cx="499" cy="678"/>
              <a:chOff x="0" y="0"/>
              <a:chExt cx="499" cy="678"/>
            </a:xfrm>
          </p:grpSpPr>
          <p:sp>
            <p:nvSpPr>
              <p:cNvPr id="8221" name="文本框 27677"/>
              <p:cNvSpPr txBox="1"/>
              <p:nvPr/>
            </p:nvSpPr>
            <p:spPr>
              <a:xfrm>
                <a:off x="136" y="272"/>
                <a:ext cx="272" cy="4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222" name="直接连接符 27678"/>
              <p:cNvSpPr/>
              <p:nvPr/>
            </p:nvSpPr>
            <p:spPr>
              <a:xfrm>
                <a:off x="0" y="318"/>
                <a:ext cx="499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b="1" i="1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23" name="文本框 27679"/>
              <p:cNvSpPr txBox="1"/>
              <p:nvPr/>
            </p:nvSpPr>
            <p:spPr>
              <a:xfrm>
                <a:off x="136" y="0"/>
                <a:ext cx="272" cy="3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32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224" name="文本框 27680"/>
            <p:cNvSpPr txBox="1"/>
            <p:nvPr/>
          </p:nvSpPr>
          <p:spPr>
            <a:xfrm>
              <a:off x="454" y="136"/>
              <a:ext cx="63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＝</a:t>
              </a:r>
              <a:endPara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25" name="文本框 27681"/>
            <p:cNvSpPr txBox="1"/>
            <p:nvPr/>
          </p:nvSpPr>
          <p:spPr>
            <a:xfrm>
              <a:off x="682" y="273"/>
              <a:ext cx="104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　）</a:t>
              </a:r>
              <a:endPara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26" name="直接连接符 27682"/>
            <p:cNvSpPr/>
            <p:nvPr/>
          </p:nvSpPr>
          <p:spPr>
            <a:xfrm>
              <a:off x="817" y="318"/>
              <a:ext cx="63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b="1" i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7" name="文本框 27683"/>
            <p:cNvSpPr txBox="1"/>
            <p:nvPr/>
          </p:nvSpPr>
          <p:spPr>
            <a:xfrm>
              <a:off x="737" y="-69"/>
              <a:ext cx="635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i="1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　</a:t>
              </a: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7715" name="文本框 27714"/>
          <p:cNvSpPr txBox="1"/>
          <p:nvPr/>
        </p:nvSpPr>
        <p:spPr>
          <a:xfrm>
            <a:off x="4189095" y="2415858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716" name="文本框 27715"/>
          <p:cNvSpPr txBox="1"/>
          <p:nvPr/>
        </p:nvSpPr>
        <p:spPr>
          <a:xfrm>
            <a:off x="8003223" y="325088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717" name="文本框 27716"/>
          <p:cNvSpPr txBox="1"/>
          <p:nvPr/>
        </p:nvSpPr>
        <p:spPr>
          <a:xfrm>
            <a:off x="4295775" y="3933825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三、巩固提高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0" y="1064260"/>
            <a:ext cx="8469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、利用分数的基本性质进行填空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715" grpId="0"/>
      <p:bldP spid="27716" grpId="0"/>
      <p:bldP spid="277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/>
          <p:nvPr/>
        </p:nvSpPr>
        <p:spPr>
          <a:xfrm>
            <a:off x="19050" y="1844675"/>
            <a:ext cx="1235900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）分数的分子、分母都乘或除以相同的数，分数的大小不变。</a:t>
            </a:r>
            <a:r>
              <a:rPr lang="en-US" altLang="zh-CN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        )                                                               </a:t>
            </a:r>
            <a:endParaRPr lang="en-US" altLang="zh-CN" sz="3600" b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（</a:t>
            </a:r>
            <a:r>
              <a:rPr lang="en-US" altLang="zh-CN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 一个分数的分子、分母同时加上</a:t>
            </a:r>
            <a:r>
              <a:rPr lang="en-US" altLang="zh-CN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以后，分数的大小不变。（      ）</a:t>
            </a:r>
            <a:endParaRPr lang="zh-CN" altLang="en-US" sz="3600" b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（</a:t>
            </a:r>
            <a:r>
              <a:rPr lang="en-US" altLang="zh-CN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0" baseline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</a:t>
            </a:r>
            <a:endParaRPr lang="zh-CN" altLang="en-US" sz="2000" b="0" baseline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Text Box 7"/>
          <p:cNvSpPr txBox="1"/>
          <p:nvPr/>
        </p:nvSpPr>
        <p:spPr>
          <a:xfrm>
            <a:off x="8904288" y="2636838"/>
            <a:ext cx="68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0" baseline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2263140" y="4387215"/>
            <a:ext cx="138493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0">
                <a:solidFill>
                  <a:srgbClr val="CC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6000" b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三、巩固提高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180" y="848360"/>
            <a:ext cx="10223500" cy="98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、判断下列说法是否正确，并说明理由。</a:t>
            </a:r>
            <a:endParaRPr lang="zh-CN" altLang="en-US" sz="4000" b="1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3" name="Text Box 10"/>
          <p:cNvSpPr txBox="1"/>
          <p:nvPr/>
        </p:nvSpPr>
        <p:spPr>
          <a:xfrm>
            <a:off x="2113915" y="2726055"/>
            <a:ext cx="138493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0">
                <a:solidFill>
                  <a:srgbClr val="CC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6000" b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2"/>
          <p:cNvGrpSpPr/>
          <p:nvPr/>
        </p:nvGrpSpPr>
        <p:grpSpPr>
          <a:xfrm>
            <a:off x="2417445" y="5255260"/>
            <a:ext cx="4043777" cy="1300163"/>
            <a:chOff x="1508919" y="3385345"/>
            <a:chExt cx="4043899" cy="1300162"/>
          </a:xfrm>
        </p:grpSpPr>
        <p:grpSp>
          <p:nvGrpSpPr>
            <p:cNvPr id="17430" name="Group 11"/>
            <p:cNvGrpSpPr/>
            <p:nvPr/>
          </p:nvGrpSpPr>
          <p:grpSpPr>
            <a:xfrm>
              <a:off x="1508919" y="3385345"/>
              <a:ext cx="4043899" cy="1300162"/>
              <a:chOff x="0" y="0"/>
              <a:chExt cx="2336" cy="819"/>
            </a:xfrm>
          </p:grpSpPr>
          <p:grpSp>
            <p:nvGrpSpPr>
              <p:cNvPr id="17432" name="Group 12"/>
              <p:cNvGrpSpPr/>
              <p:nvPr/>
            </p:nvGrpSpPr>
            <p:grpSpPr>
              <a:xfrm>
                <a:off x="0" y="0"/>
                <a:ext cx="2336" cy="819"/>
                <a:chOff x="0" y="0"/>
                <a:chExt cx="2336" cy="819"/>
              </a:xfrm>
            </p:grpSpPr>
            <p:sp>
              <p:nvSpPr>
                <p:cNvPr id="17434" name="Text Box 13"/>
                <p:cNvSpPr txBox="1"/>
                <p:nvPr/>
              </p:nvSpPr>
              <p:spPr>
                <a:xfrm>
                  <a:off x="0" y="363"/>
                  <a:ext cx="269" cy="4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3600" b="1">
                      <a:latin typeface="微软雅黑" panose="020B0503020204020204" charset="-122"/>
                      <a:ea typeface="微软雅黑" panose="020B0503020204020204" charset="-122"/>
                    </a:rPr>
                    <a:t>5</a:t>
                  </a:r>
                  <a:endParaRPr lang="en-US" altLang="zh-CN" sz="36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435" name="Text Box 14"/>
                <p:cNvSpPr txBox="1"/>
                <p:nvPr/>
              </p:nvSpPr>
              <p:spPr>
                <a:xfrm>
                  <a:off x="0" y="25"/>
                  <a:ext cx="260" cy="4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3600">
                      <a:latin typeface="微软雅黑" panose="020B0503020204020204" charset="-122"/>
                      <a:ea typeface="微软雅黑" panose="020B0503020204020204" charset="-122"/>
                    </a:rPr>
                    <a:t>4</a:t>
                  </a:r>
                  <a:endParaRPr lang="en-US" altLang="zh-CN" sz="36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436" name="Line 15"/>
                <p:cNvSpPr/>
                <p:nvPr/>
              </p:nvSpPr>
              <p:spPr>
                <a:xfrm>
                  <a:off x="0" y="409"/>
                  <a:ext cx="27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7437" name="Text Box 16"/>
                <p:cNvSpPr txBox="1"/>
                <p:nvPr/>
              </p:nvSpPr>
              <p:spPr>
                <a:xfrm>
                  <a:off x="756" y="413"/>
                  <a:ext cx="695" cy="4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3600" b="1">
                      <a:latin typeface="微软雅黑" panose="020B0503020204020204" charset="-122"/>
                      <a:ea typeface="微软雅黑" panose="020B0503020204020204" charset="-122"/>
                    </a:rPr>
                    <a:t>5×5</a:t>
                  </a:r>
                  <a:endParaRPr lang="en-US" altLang="zh-CN" sz="36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438" name="Text Box 17"/>
                <p:cNvSpPr txBox="1"/>
                <p:nvPr/>
              </p:nvSpPr>
              <p:spPr>
                <a:xfrm>
                  <a:off x="756" y="0"/>
                  <a:ext cx="107" cy="4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endParaRPr lang="en-US" altLang="zh-CN" sz="3600" b="1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17439" name="Text Box 18"/>
                <p:cNvSpPr txBox="1"/>
                <p:nvPr/>
              </p:nvSpPr>
              <p:spPr>
                <a:xfrm>
                  <a:off x="363" y="80"/>
                  <a:ext cx="350" cy="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6600" b="1">
                      <a:latin typeface="宋体" panose="02010600030101010101" pitchFamily="2" charset="-122"/>
                    </a:rPr>
                    <a:t>=</a:t>
                  </a:r>
                  <a:endParaRPr lang="en-US" altLang="zh-CN" sz="6600" b="1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17440" name="Text Box 19"/>
                <p:cNvSpPr txBox="1"/>
                <p:nvPr/>
              </p:nvSpPr>
              <p:spPr>
                <a:xfrm>
                  <a:off x="1568" y="46"/>
                  <a:ext cx="350" cy="6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6600" b="1">
                      <a:latin typeface="宋体" panose="02010600030101010101" pitchFamily="2" charset="-122"/>
                    </a:rPr>
                    <a:t>=</a:t>
                  </a:r>
                  <a:endParaRPr lang="en-US" altLang="zh-CN" sz="6600" b="1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17441" name="Text Box 20"/>
                <p:cNvSpPr txBox="1"/>
                <p:nvPr/>
              </p:nvSpPr>
              <p:spPr>
                <a:xfrm>
                  <a:off x="1905" y="384"/>
                  <a:ext cx="431" cy="4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3600" b="1">
                      <a:latin typeface="微软雅黑" panose="020B0503020204020204" charset="-122"/>
                      <a:ea typeface="微软雅黑" panose="020B0503020204020204" charset="-122"/>
                    </a:rPr>
                    <a:t>25</a:t>
                  </a:r>
                  <a:endParaRPr lang="en-US" altLang="zh-CN" sz="36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442" name="Text Box 21"/>
                <p:cNvSpPr txBox="1"/>
                <p:nvPr/>
              </p:nvSpPr>
              <p:spPr>
                <a:xfrm>
                  <a:off x="1854" y="47"/>
                  <a:ext cx="431" cy="40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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v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SzTx/>
                    <a:buFont typeface="Arial" panose="020B0604020202020204" pitchFamily="34" charset="0"/>
                    <a:buNone/>
                  </a:pPr>
                  <a:r>
                    <a:rPr lang="en-US" altLang="zh-CN" sz="3600" b="1">
                      <a:latin typeface="微软雅黑" panose="020B0503020204020204" charset="-122"/>
                      <a:ea typeface="微软雅黑" panose="020B0503020204020204" charset="-122"/>
                    </a:rPr>
                    <a:t>16</a:t>
                  </a:r>
                  <a:endParaRPr lang="en-US" altLang="zh-CN" sz="36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7443" name="Line 22"/>
                <p:cNvSpPr/>
                <p:nvPr/>
              </p:nvSpPr>
              <p:spPr>
                <a:xfrm>
                  <a:off x="1957" y="429"/>
                  <a:ext cx="27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7433" name="Line 23"/>
              <p:cNvSpPr/>
              <p:nvPr/>
            </p:nvSpPr>
            <p:spPr>
              <a:xfrm>
                <a:off x="726" y="454"/>
                <a:ext cx="77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17431" name="Text Box 16"/>
            <p:cNvSpPr txBox="1"/>
            <p:nvPr/>
          </p:nvSpPr>
          <p:spPr>
            <a:xfrm>
              <a:off x="2836424" y="3385345"/>
              <a:ext cx="1203129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微软雅黑" panose="020B0503020204020204" charset="-122"/>
                  <a:ea typeface="微软雅黑" panose="020B0503020204020204" charset="-122"/>
                </a:rPr>
                <a:t>4×4</a:t>
              </a:r>
              <a:endParaRPr lang="en-US" altLang="zh-CN" sz="36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" name="Text Box 10"/>
          <p:cNvSpPr txBox="1"/>
          <p:nvPr/>
        </p:nvSpPr>
        <p:spPr>
          <a:xfrm>
            <a:off x="7249160" y="5369560"/>
            <a:ext cx="138493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0">
                <a:solidFill>
                  <a:srgbClr val="CC0000"/>
                </a:solidFill>
                <a:latin typeface="Times New Roman" panose="02020603050405020304" pitchFamily="18" charset="0"/>
              </a:rPr>
              <a:t>×</a:t>
            </a:r>
            <a:endParaRPr lang="zh-CN" altLang="en-US" sz="6000" b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32295" y="5554980"/>
            <a:ext cx="2959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  <p:bldP spid="3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"/>
          <p:cNvSpPr txBox="1">
            <a:spLocks noGrp="1" noChangeArrowheads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0" u="none" kern="1200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baseline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400" b="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Group 61"/>
          <p:cNvGrpSpPr/>
          <p:nvPr/>
        </p:nvGrpSpPr>
        <p:grpSpPr>
          <a:xfrm>
            <a:off x="613410" y="1118875"/>
            <a:ext cx="10871835" cy="1224160"/>
            <a:chOff x="502" y="2148"/>
            <a:chExt cx="5009" cy="771"/>
          </a:xfrm>
        </p:grpSpPr>
        <p:sp>
          <p:nvSpPr>
            <p:cNvPr id="39972" name="Rectangle 54"/>
            <p:cNvSpPr/>
            <p:nvPr/>
          </p:nvSpPr>
          <p:spPr>
            <a:xfrm>
              <a:off x="502" y="2148"/>
              <a:ext cx="5009" cy="5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3600" b="1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3600" b="1">
                  <a:latin typeface="微软雅黑" panose="020B0503020204020204" charset="-122"/>
                  <a:ea typeface="微软雅黑" panose="020B0503020204020204" charset="-122"/>
                </a:rPr>
                <a:t>、</a:t>
              </a:r>
              <a:r>
                <a:rPr lang="en-US" altLang="zh-CN" sz="3600" b="1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3600" b="1">
                  <a:latin typeface="微软雅黑" panose="020B0503020204020204" charset="-122"/>
                  <a:ea typeface="微软雅黑" panose="020B0503020204020204" charset="-122"/>
                </a:rPr>
                <a:t>把     和       化成分母是 </a:t>
              </a:r>
              <a:r>
                <a:rPr lang="en-US" altLang="zh-CN" sz="3600" b="1">
                  <a:latin typeface="微软雅黑" panose="020B0503020204020204" charset="-122"/>
                  <a:ea typeface="微软雅黑" panose="020B0503020204020204" charset="-122"/>
                </a:rPr>
                <a:t>10 </a:t>
              </a:r>
              <a:r>
                <a:rPr lang="zh-CN" altLang="en-US" sz="3600" b="1">
                  <a:latin typeface="微软雅黑" panose="020B0503020204020204" charset="-122"/>
                  <a:ea typeface="微软雅黑" panose="020B0503020204020204" charset="-122"/>
                </a:rPr>
                <a:t>而大小不变的分数。</a:t>
              </a:r>
              <a:endPara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9973" name="Group 55"/>
            <p:cNvGrpSpPr/>
            <p:nvPr/>
          </p:nvGrpSpPr>
          <p:grpSpPr>
            <a:xfrm>
              <a:off x="1159" y="2159"/>
              <a:ext cx="408" cy="756"/>
              <a:chOff x="2432" y="3230"/>
              <a:chExt cx="408" cy="756"/>
            </a:xfrm>
          </p:grpSpPr>
          <p:sp>
            <p:nvSpPr>
              <p:cNvPr id="39977" name="Rectangle 56"/>
              <p:cNvSpPr/>
              <p:nvPr/>
            </p:nvSpPr>
            <p:spPr>
              <a:xfrm>
                <a:off x="2474" y="3230"/>
                <a:ext cx="366" cy="75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90000" tIns="46800" rIns="90000" bIns="468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en-US" altLang="zh-CN" sz="3600" b="1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  <a:endParaRPr lang="en-US" altLang="zh-CN" sz="36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78" name="Line 57"/>
              <p:cNvSpPr/>
              <p:nvPr/>
            </p:nvSpPr>
            <p:spPr>
              <a:xfrm>
                <a:off x="2432" y="3564"/>
                <a:ext cx="312" cy="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lstStyle/>
              <a:p/>
            </p:txBody>
          </p:sp>
        </p:grpSp>
        <p:grpSp>
          <p:nvGrpSpPr>
            <p:cNvPr id="39974" name="Group 58"/>
            <p:cNvGrpSpPr/>
            <p:nvPr/>
          </p:nvGrpSpPr>
          <p:grpSpPr>
            <a:xfrm>
              <a:off x="1645" y="2163"/>
              <a:ext cx="463" cy="756"/>
              <a:chOff x="1669" y="792"/>
              <a:chExt cx="463" cy="756"/>
            </a:xfrm>
          </p:grpSpPr>
          <p:sp>
            <p:nvSpPr>
              <p:cNvPr id="39975" name="Rectangle 59"/>
              <p:cNvSpPr/>
              <p:nvPr/>
            </p:nvSpPr>
            <p:spPr>
              <a:xfrm>
                <a:off x="1669" y="792"/>
                <a:ext cx="463" cy="75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lIns="90000" tIns="46800" rIns="90000" bIns="468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latin typeface="微软雅黑" panose="020B0503020204020204" charset="-122"/>
                    <a:ea typeface="微软雅黑" panose="020B0503020204020204" charset="-122"/>
                  </a:rPr>
                  <a:t>16</a:t>
                </a:r>
                <a:endParaRPr lang="en-US" altLang="zh-CN" sz="3600" b="1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20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76" name="Line 60"/>
              <p:cNvSpPr/>
              <p:nvPr/>
            </p:nvSpPr>
            <p:spPr>
              <a:xfrm flipV="1">
                <a:off x="1721" y="1162"/>
                <a:ext cx="411" cy="8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lstStyle/>
              <a:p/>
            </p:txBody>
          </p:sp>
        </p:grpSp>
      </p:grpSp>
      <p:grpSp>
        <p:nvGrpSpPr>
          <p:cNvPr id="14" name="Group 62"/>
          <p:cNvGrpSpPr/>
          <p:nvPr/>
        </p:nvGrpSpPr>
        <p:grpSpPr>
          <a:xfrm>
            <a:off x="3016251" y="2514918"/>
            <a:ext cx="538163" cy="1200150"/>
            <a:chOff x="2244" y="3199"/>
            <a:chExt cx="339" cy="756"/>
          </a:xfrm>
        </p:grpSpPr>
        <p:sp>
          <p:nvSpPr>
            <p:cNvPr id="39970" name="Rectangle 63"/>
            <p:cNvSpPr/>
            <p:nvPr/>
          </p:nvSpPr>
          <p:spPr>
            <a:xfrm>
              <a:off x="2293" y="3199"/>
              <a:ext cx="290" cy="7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71" name="Line 64"/>
            <p:cNvSpPr/>
            <p:nvPr/>
          </p:nvSpPr>
          <p:spPr>
            <a:xfrm flipH="1" flipV="1">
              <a:off x="2244" y="3577"/>
              <a:ext cx="339" cy="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lstStyle/>
            <a:p/>
          </p:txBody>
        </p:sp>
      </p:grpSp>
      <p:grpSp>
        <p:nvGrpSpPr>
          <p:cNvPr id="15" name="Group 65"/>
          <p:cNvGrpSpPr/>
          <p:nvPr/>
        </p:nvGrpSpPr>
        <p:grpSpPr>
          <a:xfrm>
            <a:off x="3454083" y="2568258"/>
            <a:ext cx="1844674" cy="1200150"/>
            <a:chOff x="1181" y="1720"/>
            <a:chExt cx="1162" cy="756"/>
          </a:xfrm>
        </p:grpSpPr>
        <p:sp>
          <p:nvSpPr>
            <p:cNvPr id="39967" name="Rectangle 66"/>
            <p:cNvSpPr/>
            <p:nvPr/>
          </p:nvSpPr>
          <p:spPr>
            <a:xfrm>
              <a:off x="1383" y="1720"/>
              <a:ext cx="960" cy="7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3×2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5×2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68" name="Line 67"/>
            <p:cNvSpPr/>
            <p:nvPr/>
          </p:nvSpPr>
          <p:spPr>
            <a:xfrm flipV="1">
              <a:off x="1513" y="2050"/>
              <a:ext cx="727" cy="14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lstStyle/>
            <a:p/>
          </p:txBody>
        </p:sp>
        <p:sp>
          <p:nvSpPr>
            <p:cNvPr id="39969" name="Rectangle 68"/>
            <p:cNvSpPr/>
            <p:nvPr/>
          </p:nvSpPr>
          <p:spPr>
            <a:xfrm>
              <a:off x="1181" y="1834"/>
              <a:ext cx="332" cy="40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Group 69"/>
          <p:cNvGrpSpPr/>
          <p:nvPr/>
        </p:nvGrpSpPr>
        <p:grpSpPr>
          <a:xfrm>
            <a:off x="5105083" y="2610803"/>
            <a:ext cx="981074" cy="1200150"/>
            <a:chOff x="1957" y="1720"/>
            <a:chExt cx="618" cy="756"/>
          </a:xfrm>
        </p:grpSpPr>
        <p:sp>
          <p:nvSpPr>
            <p:cNvPr id="39963" name="Rectangle 70"/>
            <p:cNvSpPr/>
            <p:nvPr/>
          </p:nvSpPr>
          <p:spPr>
            <a:xfrm>
              <a:off x="1957" y="1834"/>
              <a:ext cx="332" cy="40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9964" name="Group 71"/>
            <p:cNvGrpSpPr/>
            <p:nvPr/>
          </p:nvGrpSpPr>
          <p:grpSpPr>
            <a:xfrm>
              <a:off x="2107" y="1720"/>
              <a:ext cx="468" cy="756"/>
              <a:chOff x="1450" y="757"/>
              <a:chExt cx="468" cy="756"/>
            </a:xfrm>
          </p:grpSpPr>
          <p:sp>
            <p:nvSpPr>
              <p:cNvPr id="39965" name="Rectangle 72"/>
              <p:cNvSpPr/>
              <p:nvPr/>
            </p:nvSpPr>
            <p:spPr>
              <a:xfrm>
                <a:off x="1450" y="757"/>
                <a:ext cx="468" cy="75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6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66" name="Line 73"/>
              <p:cNvSpPr/>
              <p:nvPr/>
            </p:nvSpPr>
            <p:spPr>
              <a:xfrm>
                <a:off x="1561" y="1107"/>
                <a:ext cx="357" cy="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lstStyle/>
              <a:p/>
            </p:txBody>
          </p:sp>
        </p:grpSp>
      </p:grpSp>
      <p:grpSp>
        <p:nvGrpSpPr>
          <p:cNvPr id="18" name="Group 74"/>
          <p:cNvGrpSpPr/>
          <p:nvPr/>
        </p:nvGrpSpPr>
        <p:grpSpPr>
          <a:xfrm>
            <a:off x="7306945" y="2672715"/>
            <a:ext cx="1854200" cy="1200150"/>
            <a:chOff x="1192" y="2568"/>
            <a:chExt cx="952" cy="756"/>
          </a:xfrm>
        </p:grpSpPr>
        <p:grpSp>
          <p:nvGrpSpPr>
            <p:cNvPr id="39959" name="Group 75"/>
            <p:cNvGrpSpPr/>
            <p:nvPr/>
          </p:nvGrpSpPr>
          <p:grpSpPr>
            <a:xfrm>
              <a:off x="1338" y="2568"/>
              <a:ext cx="806" cy="756"/>
              <a:chOff x="1394" y="2568"/>
              <a:chExt cx="806" cy="756"/>
            </a:xfrm>
          </p:grpSpPr>
          <p:sp>
            <p:nvSpPr>
              <p:cNvPr id="39961" name="Rectangle 76"/>
              <p:cNvSpPr/>
              <p:nvPr/>
            </p:nvSpPr>
            <p:spPr>
              <a:xfrm>
                <a:off x="1394" y="2568"/>
                <a:ext cx="806" cy="75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90000" tIns="46800" rIns="90000" bIns="468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16÷2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20÷2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62" name="Line 77"/>
              <p:cNvSpPr/>
              <p:nvPr/>
            </p:nvSpPr>
            <p:spPr>
              <a:xfrm flipV="1">
                <a:off x="1473" y="2879"/>
                <a:ext cx="67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lstStyle/>
              <a:p/>
            </p:txBody>
          </p:sp>
        </p:grpSp>
        <p:sp>
          <p:nvSpPr>
            <p:cNvPr id="39960" name="Rectangle 78"/>
            <p:cNvSpPr/>
            <p:nvPr/>
          </p:nvSpPr>
          <p:spPr>
            <a:xfrm>
              <a:off x="1192" y="2682"/>
              <a:ext cx="332" cy="40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Group 79"/>
          <p:cNvGrpSpPr/>
          <p:nvPr/>
        </p:nvGrpSpPr>
        <p:grpSpPr>
          <a:xfrm>
            <a:off x="9230678" y="2672398"/>
            <a:ext cx="981074" cy="1200150"/>
            <a:chOff x="2059" y="2568"/>
            <a:chExt cx="618" cy="756"/>
          </a:xfrm>
        </p:grpSpPr>
        <p:sp>
          <p:nvSpPr>
            <p:cNvPr id="39955" name="Rectangle 80"/>
            <p:cNvSpPr/>
            <p:nvPr/>
          </p:nvSpPr>
          <p:spPr>
            <a:xfrm>
              <a:off x="2059" y="2682"/>
              <a:ext cx="332" cy="40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9956" name="Group 81"/>
            <p:cNvGrpSpPr/>
            <p:nvPr/>
          </p:nvGrpSpPr>
          <p:grpSpPr>
            <a:xfrm>
              <a:off x="2209" y="2568"/>
              <a:ext cx="468" cy="756"/>
              <a:chOff x="1450" y="757"/>
              <a:chExt cx="468" cy="756"/>
            </a:xfrm>
          </p:grpSpPr>
          <p:sp>
            <p:nvSpPr>
              <p:cNvPr id="39957" name="Rectangle 82"/>
              <p:cNvSpPr/>
              <p:nvPr/>
            </p:nvSpPr>
            <p:spPr>
              <a:xfrm>
                <a:off x="1450" y="757"/>
                <a:ext cx="468" cy="75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90000" tIns="46800" rIns="90000" bIns="4680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8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6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10</a:t>
                </a:r>
                <a:endPara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958" name="Line 83"/>
              <p:cNvSpPr/>
              <p:nvPr/>
            </p:nvSpPr>
            <p:spPr>
              <a:xfrm>
                <a:off x="1555" y="1101"/>
                <a:ext cx="26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lg" len="lg"/>
              </a:ln>
            </p:spPr>
            <p:txBody>
              <a:bodyPr/>
              <a:lstStyle/>
              <a:p/>
            </p:txBody>
          </p:sp>
        </p:grpSp>
      </p:grpSp>
      <p:grpSp>
        <p:nvGrpSpPr>
          <p:cNvPr id="22" name="Group 84"/>
          <p:cNvGrpSpPr/>
          <p:nvPr/>
        </p:nvGrpSpPr>
        <p:grpSpPr>
          <a:xfrm>
            <a:off x="6678295" y="2664143"/>
            <a:ext cx="742950" cy="1200150"/>
            <a:chOff x="1451" y="757"/>
            <a:chExt cx="468" cy="756"/>
          </a:xfrm>
        </p:grpSpPr>
        <p:sp>
          <p:nvSpPr>
            <p:cNvPr id="39953" name="Rectangle 85"/>
            <p:cNvSpPr/>
            <p:nvPr/>
          </p:nvSpPr>
          <p:spPr>
            <a:xfrm>
              <a:off x="1451" y="757"/>
              <a:ext cx="468" cy="75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lIns="90000" tIns="46800" rIns="90000" bIns="4680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16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3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20</a:t>
              </a:r>
              <a:endPara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954" name="Line 86"/>
            <p:cNvSpPr/>
            <p:nvPr/>
          </p:nvSpPr>
          <p:spPr>
            <a:xfrm>
              <a:off x="1492" y="1092"/>
              <a:ext cx="38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lg" len="lg"/>
            </a:ln>
          </p:spPr>
          <p:txBody>
            <a:bodyPr/>
            <a:lstStyle/>
            <a:p/>
          </p:txBody>
        </p:sp>
      </p:grp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三、巩固提高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050" y="0"/>
            <a:ext cx="8009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/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三、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  <a:sym typeface="+mn-ea"/>
              </a:rPr>
              <a:t>回顾交流，本课小结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00" y="1205865"/>
            <a:ext cx="11811000" cy="3883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       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、通过学习你学会利用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分数的基本性质，把一个分数化成指定分母而大小不变的分数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了吗？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 同桌之间可以相互写一个分数，并把它</a:t>
            </a:r>
            <a:r>
              <a:rPr lang="en-US" altLang="zh-CN" sz="32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化成指定分母而大小不变的分数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，看谁做的快？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61360" y="1894840"/>
            <a:ext cx="385572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谢谢观看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  <a:p>
            <a:pPr algn="ctr"/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642600" y="117856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679052"/>
            <a:ext cx="8009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/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教学目标：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971178"/>
            <a:ext cx="12156440" cy="356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知识与技能目标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使学生理解和掌握分数的基本性质，能应用分数的基本性质把一个分数化成指定分母而大小不变的分数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en-US" alt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过程与方法目标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学生通过观察、比较、发现、归纳、应用等过程，经历探究分数的基本性质的过程，初步学习归纳概括的方法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en-US" altLang="zh-CN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情感态度与价值观目标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激发学生积极主动的情感状态，体验互相合作的乐趣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2"/>
          <p:cNvSpPr txBox="1"/>
          <p:nvPr/>
        </p:nvSpPr>
        <p:spPr>
          <a:xfrm>
            <a:off x="19050" y="4579620"/>
            <a:ext cx="12000230" cy="74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 i="1" dirty="0">
                <a:solidFill>
                  <a:srgbClr val="000099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   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被除数和除数，同时乘以或除以相同的数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2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32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除外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，商不变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6" name="矩形 3079"/>
          <p:cNvSpPr/>
          <p:nvPr/>
        </p:nvSpPr>
        <p:spPr>
          <a:xfrm>
            <a:off x="3948113" y="9969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 i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一、复习引入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255" y="1122045"/>
            <a:ext cx="4932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商不变的基本性质：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8025" y="2090420"/>
            <a:ext cx="99815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10÷2=5             （10×3）÷（2×3）=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100÷5=20         （100÷5）÷（5÷5）=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00920" y="2327275"/>
            <a:ext cx="9334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88550" y="3321685"/>
            <a:ext cx="9334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050" y="4894580"/>
            <a:ext cx="1211643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同学们，你们觉得老爷爷这样分公平吗？想一想智者对三兄弟说了什么？和你的同桌相互说一说。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dirty="0"/>
          </a:p>
        </p:txBody>
      </p:sp>
      <p:sp>
        <p:nvSpPr>
          <p:cNvPr id="5124" name="Text Box 4"/>
          <p:cNvSpPr txBox="1"/>
          <p:nvPr/>
        </p:nvSpPr>
        <p:spPr>
          <a:xfrm>
            <a:off x="19050" y="817880"/>
            <a:ext cx="1238313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0" baseline="0" dirty="0">
                <a:latin typeface="微软雅黑" panose="020B0503020204020204" charset="-122"/>
                <a:ea typeface="微软雅黑" panose="020B0503020204020204" charset="-122"/>
              </a:rPr>
              <a:t>       有位老爷爷把三块大小相同的地分给三个儿子，老大分到了地的      ，老二分到了地的     ，老三分到了地的      。老大、老二觉得自己很吃亏，于是三人就大吵起来。刚好一位智者路过，问清他们争吵的原因后，哈哈的笑了起来，给他们讲了几句话，三兄弟就停止了争吵。</a:t>
            </a:r>
            <a:endParaRPr lang="zh-CN" altLang="en-US" sz="3600" b="0" baseline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37740" y="1438910"/>
          <a:ext cx="495300" cy="1243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1" imgW="139700" imgH="393700" progId="Equation.KSEE3">
                  <p:embed/>
                </p:oleObj>
              </mc:Choice>
              <mc:Fallback>
                <p:oleObj name="" r:id="rId1" imgW="1397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37740" y="1438910"/>
                        <a:ext cx="495300" cy="1243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676390" y="1574800"/>
          <a:ext cx="428625" cy="1107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" r:id="rId3" imgW="152400" imgH="393700" progId="Equation.KSEE3">
                  <p:embed/>
                </p:oleObj>
              </mc:Choice>
              <mc:Fallback>
                <p:oleObj name="" r:id="rId3" imgW="152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76390" y="1574800"/>
                        <a:ext cx="428625" cy="1107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0865485" y="1574800"/>
          <a:ext cx="923290" cy="1151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" r:id="rId5" imgW="152400" imgH="393700" progId="Equation.KSEE3">
                  <p:embed/>
                </p:oleObj>
              </mc:Choice>
              <mc:Fallback>
                <p:oleObj name="" r:id="rId5" imgW="1524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65485" y="1574800"/>
                        <a:ext cx="923290" cy="1151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33240" y="111125"/>
            <a:ext cx="66319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06400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）创设情境，引发猜想 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图片 4108" descr="3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9018" y="964883"/>
            <a:ext cx="1412875" cy="1408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4109" descr="6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3800" y="964248"/>
            <a:ext cx="1412875" cy="1408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4110" descr="9 拷贝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09243" y="964248"/>
            <a:ext cx="1412875" cy="1408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4" name="图片 4113" descr="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63825" y="2351405"/>
            <a:ext cx="944880" cy="1365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5" name="图片 4114" descr="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3800" y="2372360"/>
            <a:ext cx="804545" cy="1323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6" name="图片 4115" descr="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07250" y="2413635"/>
            <a:ext cx="702310" cy="1395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41" name="文本框 5140"/>
          <p:cNvSpPr txBox="1"/>
          <p:nvPr/>
        </p:nvSpPr>
        <p:spPr>
          <a:xfrm>
            <a:off x="36195" y="4340860"/>
            <a:ext cx="12120245" cy="14012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b="1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想一想：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它们的分子、分母各是按照什么规律变化的？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它们的分子不一样，分母也不一样，可它们的大小为什么还是相等的呢？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5960" y="3695700"/>
            <a:ext cx="10248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三兄弟分得的一样多，老爷爷这样分是公平的。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5" name="矩形 4"/>
          <p:cNvSpPr/>
          <p:nvPr/>
        </p:nvSpPr>
        <p:spPr>
          <a:xfrm>
            <a:off x="2663825" y="2133600"/>
            <a:ext cx="4572000" cy="631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</a:t>
            </a:r>
            <a:endParaRPr lang="zh-CN" altLang="en-US" sz="6000" b="1" baseline="30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307840" y="111125"/>
            <a:ext cx="62109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2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）小组合作，验证猜想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23640" y="2413635"/>
            <a:ext cx="12801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5665" y="2435225"/>
            <a:ext cx="12801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13 -0.006111 L 0.218385 -0.001852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37 -0.001759 L 0.23776 -0.001759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/>
      <p:bldP spid="29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91878"/>
          <p:cNvSpPr txBox="1"/>
          <p:nvPr/>
        </p:nvSpPr>
        <p:spPr>
          <a:xfrm>
            <a:off x="3143409" y="1412875"/>
            <a:ext cx="433070" cy="1200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1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3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6" name="文本框 591879"/>
          <p:cNvSpPr txBox="1"/>
          <p:nvPr/>
        </p:nvSpPr>
        <p:spPr>
          <a:xfrm>
            <a:off x="3753803" y="1787525"/>
            <a:ext cx="44577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=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7" name="文本框 591880"/>
          <p:cNvSpPr txBox="1"/>
          <p:nvPr/>
        </p:nvSpPr>
        <p:spPr>
          <a:xfrm>
            <a:off x="4543584" y="1412875"/>
            <a:ext cx="433070" cy="1200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2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6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8" name="文本框 591881"/>
          <p:cNvSpPr txBox="1"/>
          <p:nvPr/>
        </p:nvSpPr>
        <p:spPr>
          <a:xfrm>
            <a:off x="5204778" y="1803400"/>
            <a:ext cx="44577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=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49" name="文本框 591882"/>
          <p:cNvSpPr txBox="1"/>
          <p:nvPr/>
        </p:nvSpPr>
        <p:spPr>
          <a:xfrm>
            <a:off x="5977890" y="1412875"/>
            <a:ext cx="433070" cy="1200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3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9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0" name="文本框 591883"/>
          <p:cNvSpPr txBox="1"/>
          <p:nvPr/>
        </p:nvSpPr>
        <p:spPr>
          <a:xfrm>
            <a:off x="2915603" y="4065588"/>
            <a:ext cx="433070" cy="1200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3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9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1" name="文本框 591884"/>
          <p:cNvSpPr txBox="1"/>
          <p:nvPr/>
        </p:nvSpPr>
        <p:spPr>
          <a:xfrm>
            <a:off x="4307840" y="4081463"/>
            <a:ext cx="433070" cy="1200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2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6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2" name="文本框 591885"/>
          <p:cNvSpPr txBox="1"/>
          <p:nvPr/>
        </p:nvSpPr>
        <p:spPr>
          <a:xfrm>
            <a:off x="5817553" y="3965575"/>
            <a:ext cx="433070" cy="1200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1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3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3" name="文本框 591886"/>
          <p:cNvSpPr txBox="1"/>
          <p:nvPr/>
        </p:nvSpPr>
        <p:spPr>
          <a:xfrm>
            <a:off x="5188903" y="4268788"/>
            <a:ext cx="44577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=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4" name="文本框 591887"/>
          <p:cNvSpPr txBox="1"/>
          <p:nvPr/>
        </p:nvSpPr>
        <p:spPr>
          <a:xfrm>
            <a:off x="3679191" y="4313238"/>
            <a:ext cx="44577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pPr algn="ctr"/>
            <a:r>
              <a:rPr lang="en-US" altLang="zh-CN" sz="3600" b="1" i="1">
                <a:latin typeface="Arial" panose="020B0604020202020204" pitchFamily="34" charset="0"/>
                <a:ea typeface="楷体_GB2312" pitchFamily="49" charset="-122"/>
              </a:rPr>
              <a:t>=</a:t>
            </a:r>
            <a:endParaRPr lang="en-US" altLang="zh-CN" sz="3600" b="1" i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5" name="直接连接符 591918"/>
          <p:cNvSpPr/>
          <p:nvPr/>
        </p:nvSpPr>
        <p:spPr>
          <a:xfrm>
            <a:off x="3214688" y="2060575"/>
            <a:ext cx="349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6" name="直接连接符 591919"/>
          <p:cNvSpPr/>
          <p:nvPr/>
        </p:nvSpPr>
        <p:spPr>
          <a:xfrm>
            <a:off x="4583113" y="2060575"/>
            <a:ext cx="349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7" name="直接连接符 591920"/>
          <p:cNvSpPr/>
          <p:nvPr/>
        </p:nvSpPr>
        <p:spPr>
          <a:xfrm>
            <a:off x="6035675" y="2044700"/>
            <a:ext cx="349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8" name="直接连接符 591921"/>
          <p:cNvSpPr/>
          <p:nvPr/>
        </p:nvSpPr>
        <p:spPr>
          <a:xfrm>
            <a:off x="2973388" y="4672013"/>
            <a:ext cx="349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9" name="直接连接符 591922"/>
          <p:cNvSpPr/>
          <p:nvPr/>
        </p:nvSpPr>
        <p:spPr>
          <a:xfrm>
            <a:off x="4351338" y="4700588"/>
            <a:ext cx="349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60" name="直接连接符 591923"/>
          <p:cNvSpPr/>
          <p:nvPr/>
        </p:nvSpPr>
        <p:spPr>
          <a:xfrm>
            <a:off x="5891213" y="4613275"/>
            <a:ext cx="349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b="1" i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12" name="文本框 1"/>
          <p:cNvSpPr txBox="1"/>
          <p:nvPr/>
        </p:nvSpPr>
        <p:spPr>
          <a:xfrm>
            <a:off x="335280" y="2997200"/>
            <a:ext cx="11819255" cy="811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分数的分子和分母同时乘以相同的数，分数的大小不变。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13" name="文本框 3"/>
          <p:cNvSpPr txBox="1"/>
          <p:nvPr/>
        </p:nvSpPr>
        <p:spPr>
          <a:xfrm>
            <a:off x="335280" y="5845493"/>
            <a:ext cx="11612880" cy="8115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分数的分子和分母同时除以相同的数，分数的大小不变。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267" name="组合 7266"/>
          <p:cNvGrpSpPr/>
          <p:nvPr/>
        </p:nvGrpSpPr>
        <p:grpSpPr>
          <a:xfrm>
            <a:off x="3359150" y="1341438"/>
            <a:ext cx="1584325" cy="1641474"/>
            <a:chOff x="1156" y="845"/>
            <a:chExt cx="998" cy="1034"/>
          </a:xfrm>
        </p:grpSpPr>
        <p:sp>
          <p:nvSpPr>
            <p:cNvPr id="6165" name="矩形 591912"/>
            <p:cNvSpPr/>
            <p:nvPr/>
          </p:nvSpPr>
          <p:spPr>
            <a:xfrm>
              <a:off x="1429" y="890"/>
              <a:ext cx="414" cy="98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en-US" altLang="zh-CN" sz="2400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2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endParaRPr lang="en-US" altLang="zh-CN" sz="2400" i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ctr"/>
              <a:r>
                <a:rPr lang="en-US" altLang="zh-CN" b="1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en-US" altLang="zh-CN" sz="2400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24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endParaRPr lang="en-US" altLang="zh-CN" sz="2400" i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grpSp>
          <p:nvGrpSpPr>
            <p:cNvPr id="6166" name="组合 7265"/>
            <p:cNvGrpSpPr/>
            <p:nvPr/>
          </p:nvGrpSpPr>
          <p:grpSpPr>
            <a:xfrm>
              <a:off x="1156" y="845"/>
              <a:ext cx="998" cy="816"/>
              <a:chOff x="1156" y="845"/>
              <a:chExt cx="998" cy="816"/>
            </a:xfrm>
          </p:grpSpPr>
          <p:sp>
            <p:nvSpPr>
              <p:cNvPr id="6167" name="任意多边形 7252"/>
              <p:cNvSpPr/>
              <p:nvPr/>
            </p:nvSpPr>
            <p:spPr>
              <a:xfrm>
                <a:off x="1156" y="845"/>
                <a:ext cx="998" cy="145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00B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8" name="任意多边形 7254"/>
              <p:cNvSpPr/>
              <p:nvPr/>
            </p:nvSpPr>
            <p:spPr>
              <a:xfrm rot="10656844" flipH="1">
                <a:off x="1156" y="1570"/>
                <a:ext cx="862" cy="91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00B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68" name="组合 7267"/>
          <p:cNvGrpSpPr/>
          <p:nvPr/>
        </p:nvGrpSpPr>
        <p:grpSpPr>
          <a:xfrm>
            <a:off x="3287713" y="1052513"/>
            <a:ext cx="3027362" cy="1838325"/>
            <a:chOff x="1111" y="663"/>
            <a:chExt cx="1907" cy="1158"/>
          </a:xfrm>
        </p:grpSpPr>
        <p:sp>
          <p:nvSpPr>
            <p:cNvPr id="6170" name="矩形 591913"/>
            <p:cNvSpPr/>
            <p:nvPr/>
          </p:nvSpPr>
          <p:spPr>
            <a:xfrm>
              <a:off x="2266" y="754"/>
              <a:ext cx="371" cy="9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240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endParaRPr lang="en-US" altLang="zh-CN" sz="2400" i="1"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ctr"/>
              <a:endParaRPr lang="en-US" altLang="zh-CN" sz="2400" i="1"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ctr"/>
              <a:r>
                <a:rPr lang="en-US" altLang="zh-CN" b="1">
                  <a:latin typeface="微软雅黑" panose="020B0503020204020204" charset="-122"/>
                  <a:ea typeface="微软雅黑" panose="020B0503020204020204" charset="-122"/>
                </a:rPr>
                <a:t>×</a:t>
              </a:r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171" name="组合 7264"/>
            <p:cNvGrpSpPr/>
            <p:nvPr/>
          </p:nvGrpSpPr>
          <p:grpSpPr>
            <a:xfrm>
              <a:off x="1111" y="663"/>
              <a:ext cx="1907" cy="1158"/>
              <a:chOff x="1111" y="663"/>
              <a:chExt cx="1907" cy="1158"/>
            </a:xfrm>
          </p:grpSpPr>
          <p:sp>
            <p:nvSpPr>
              <p:cNvPr id="6172" name="任意多边形 7253"/>
              <p:cNvSpPr/>
              <p:nvPr/>
            </p:nvSpPr>
            <p:spPr>
              <a:xfrm rot="-194753">
                <a:off x="1111" y="663"/>
                <a:ext cx="1905" cy="281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00B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任意多边形 7255"/>
              <p:cNvSpPr/>
              <p:nvPr/>
            </p:nvSpPr>
            <p:spPr>
              <a:xfrm rot="10656844" flipH="1">
                <a:off x="1203" y="1615"/>
                <a:ext cx="1815" cy="206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00B05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70" name="组合 7269"/>
          <p:cNvGrpSpPr/>
          <p:nvPr/>
        </p:nvGrpSpPr>
        <p:grpSpPr>
          <a:xfrm>
            <a:off x="4440238" y="3932238"/>
            <a:ext cx="1584325" cy="1290637"/>
            <a:chOff x="1837" y="2477"/>
            <a:chExt cx="998" cy="813"/>
          </a:xfrm>
        </p:grpSpPr>
        <p:sp>
          <p:nvSpPr>
            <p:cNvPr id="6175" name="矩形 591915"/>
            <p:cNvSpPr/>
            <p:nvPr/>
          </p:nvSpPr>
          <p:spPr>
            <a:xfrm>
              <a:off x="2201" y="2478"/>
              <a:ext cx="41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÷2</a:t>
              </a:r>
              <a:endPara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176" name="矩形 591916"/>
            <p:cNvSpPr/>
            <p:nvPr/>
          </p:nvSpPr>
          <p:spPr>
            <a:xfrm>
              <a:off x="2155" y="2976"/>
              <a:ext cx="41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÷2</a:t>
              </a:r>
              <a:endPara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grpSp>
          <p:nvGrpSpPr>
            <p:cNvPr id="6177" name="组合 7262"/>
            <p:cNvGrpSpPr/>
            <p:nvPr/>
          </p:nvGrpSpPr>
          <p:grpSpPr>
            <a:xfrm>
              <a:off x="1837" y="2477"/>
              <a:ext cx="998" cy="813"/>
              <a:chOff x="1837" y="2477"/>
              <a:chExt cx="998" cy="813"/>
            </a:xfrm>
          </p:grpSpPr>
          <p:sp>
            <p:nvSpPr>
              <p:cNvPr id="6178" name="任意多边形 7258"/>
              <p:cNvSpPr/>
              <p:nvPr/>
            </p:nvSpPr>
            <p:spPr>
              <a:xfrm rot="10656844" flipH="1" flipV="1">
                <a:off x="1923" y="2477"/>
                <a:ext cx="861" cy="135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任意多边形 7260"/>
              <p:cNvSpPr/>
              <p:nvPr/>
            </p:nvSpPr>
            <p:spPr>
              <a:xfrm rot="10656844" flipH="1">
                <a:off x="1837" y="3239"/>
                <a:ext cx="998" cy="51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69" name="组合 7268"/>
          <p:cNvGrpSpPr/>
          <p:nvPr/>
        </p:nvGrpSpPr>
        <p:grpSpPr>
          <a:xfrm>
            <a:off x="3141663" y="3770313"/>
            <a:ext cx="3024187" cy="1711325"/>
            <a:chOff x="1019" y="2375"/>
            <a:chExt cx="1905" cy="1078"/>
          </a:xfrm>
        </p:grpSpPr>
        <p:sp>
          <p:nvSpPr>
            <p:cNvPr id="6181" name="文本框 591914"/>
            <p:cNvSpPr txBox="1"/>
            <p:nvPr/>
          </p:nvSpPr>
          <p:spPr>
            <a:xfrm>
              <a:off x="1338" y="2523"/>
              <a:ext cx="453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009900"/>
                  </a:solidFill>
                  <a:latin typeface="微软雅黑" panose="020B0503020204020204" charset="-122"/>
                  <a:ea typeface="微软雅黑" panose="020B0503020204020204" charset="-122"/>
                </a:rPr>
                <a:t>÷</a:t>
              </a:r>
              <a:r>
                <a:rPr lang="en-US" altLang="zh-CN" sz="2400">
                  <a:solidFill>
                    <a:srgbClr val="009900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240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82" name="矩形 591917"/>
            <p:cNvSpPr/>
            <p:nvPr/>
          </p:nvSpPr>
          <p:spPr>
            <a:xfrm>
              <a:off x="1315" y="3113"/>
              <a:ext cx="36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9900"/>
                  </a:solidFill>
                  <a:latin typeface="微软雅黑" panose="020B0503020204020204" charset="-122"/>
                  <a:ea typeface="微软雅黑" panose="020B0503020204020204" charset="-122"/>
                </a:rPr>
                <a:t>÷3</a:t>
              </a:r>
              <a:endParaRPr lang="en-US" altLang="zh-CN" sz="240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183" name="组合 7263"/>
            <p:cNvGrpSpPr/>
            <p:nvPr/>
          </p:nvGrpSpPr>
          <p:grpSpPr>
            <a:xfrm>
              <a:off x="1019" y="2375"/>
              <a:ext cx="1905" cy="1078"/>
              <a:chOff x="1019" y="2375"/>
              <a:chExt cx="1905" cy="1078"/>
            </a:xfrm>
          </p:grpSpPr>
          <p:sp>
            <p:nvSpPr>
              <p:cNvPr id="6184" name="任意多边形 7259"/>
              <p:cNvSpPr/>
              <p:nvPr/>
            </p:nvSpPr>
            <p:spPr>
              <a:xfrm rot="10656844" flipH="1" flipV="1">
                <a:off x="1019" y="2375"/>
                <a:ext cx="1860" cy="186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5" name="任意多边形 7261"/>
              <p:cNvSpPr/>
              <p:nvPr/>
            </p:nvSpPr>
            <p:spPr>
              <a:xfrm rot="10656844" flipH="1">
                <a:off x="1019" y="3274"/>
                <a:ext cx="1905" cy="179"/>
              </a:xfrm>
              <a:custGeom>
                <a:avLst/>
                <a:gdLst/>
                <a:ahLst/>
                <a:cxnLst/>
                <a:rect l="0" t="0" r="0" b="0"/>
                <a:pathLst>
                  <a:path w="1406" h="281">
                    <a:moveTo>
                      <a:pt x="0" y="235"/>
                    </a:moveTo>
                    <a:cubicBezTo>
                      <a:pt x="404" y="117"/>
                      <a:pt x="809" y="0"/>
                      <a:pt x="1043" y="8"/>
                    </a:cubicBezTo>
                    <a:cubicBezTo>
                      <a:pt x="1277" y="16"/>
                      <a:pt x="1346" y="236"/>
                      <a:pt x="1406" y="281"/>
                    </a:cubicBezTo>
                  </a:path>
                </a:pathLst>
              </a:custGeom>
              <a:noFill/>
              <a:ln w="38100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07840" y="111125"/>
            <a:ext cx="62109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2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）小组合作，验证猜想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2" grpId="0"/>
      <p:bldP spid="72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文本框 8197"/>
          <p:cNvSpPr txBox="1"/>
          <p:nvPr/>
        </p:nvSpPr>
        <p:spPr>
          <a:xfrm>
            <a:off x="267335" y="1585595"/>
            <a:ext cx="10975975" cy="16564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 i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分数的分子和分母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同时</a:t>
            </a:r>
            <a:r>
              <a:rPr lang="zh-CN" altLang="en-US" sz="3600" b="1" u="sng" dirty="0">
                <a:latin typeface="微软雅黑" panose="020B0503020204020204" charset="-122"/>
                <a:ea typeface="微软雅黑" panose="020B0503020204020204" charset="-122"/>
              </a:rPr>
              <a:t>乘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或者</a:t>
            </a:r>
            <a:r>
              <a:rPr lang="zh-CN" altLang="en-US" sz="3600" b="1" u="sng" dirty="0">
                <a:latin typeface="微软雅黑" panose="020B0503020204020204" charset="-122"/>
                <a:ea typeface="微软雅黑" panose="020B0503020204020204" charset="-122"/>
              </a:rPr>
              <a:t>除以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相同的数（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除外）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分数的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大小不变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5100" y="817880"/>
            <a:ext cx="46532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分数的基本性质：</a:t>
            </a:r>
            <a:endParaRPr lang="zh-CN" alt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77" name="AutoShape 69"/>
          <p:cNvSpPr/>
          <p:nvPr/>
        </p:nvSpPr>
        <p:spPr>
          <a:xfrm>
            <a:off x="1052195" y="3460115"/>
            <a:ext cx="4810760" cy="1366520"/>
          </a:xfrm>
          <a:prstGeom prst="cloudCallout">
            <a:avLst>
              <a:gd name="adj1" fmla="val -33894"/>
              <a:gd name="adj2" fmla="val 89255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5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为什么不包括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呢？右边的算式正确吗？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206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25715" y="3523298"/>
            <a:ext cx="2347913" cy="12382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2225">
            <a:noFill/>
          </a:ln>
        </p:spPr>
      </p:pic>
      <p:sp>
        <p:nvSpPr>
          <p:cNvPr id="17495" name="Line 87"/>
          <p:cNvSpPr/>
          <p:nvPr/>
        </p:nvSpPr>
        <p:spPr>
          <a:xfrm>
            <a:off x="8399463" y="3964305"/>
            <a:ext cx="287337" cy="358775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" name="文本框 4"/>
          <p:cNvSpPr txBox="1"/>
          <p:nvPr/>
        </p:nvSpPr>
        <p:spPr>
          <a:xfrm>
            <a:off x="1675350" y="5288340"/>
            <a:ext cx="9025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×0=0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在分母的位置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,0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为分母，没有意义，所以分数的分子和分母也不能同时除以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，所以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除外。 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56125" y="111125"/>
            <a:ext cx="61448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（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3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）比较归纳探索规律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1"/>
      <p:bldP spid="17477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>
            <a:off x="4985068" y="3875723"/>
            <a:ext cx="1008062" cy="1200150"/>
            <a:chOff x="0" y="0"/>
            <a:chExt cx="635" cy="756"/>
          </a:xfrm>
        </p:grpSpPr>
        <p:sp>
          <p:nvSpPr>
            <p:cNvPr id="6206" name="Rectangle 75"/>
            <p:cNvSpPr/>
            <p:nvPr/>
          </p:nvSpPr>
          <p:spPr>
            <a:xfrm>
              <a:off x="0" y="0"/>
              <a:ext cx="635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(    </a:t>
              </a:r>
              <a:r>
                <a:rPr lang="en-US" altLang="zh-CN" sz="3600" baseline="-2500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)</a:t>
              </a:r>
              <a:endParaRPr lang="en-US" altLang="zh-CN" sz="3600" baseline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(     )</a:t>
              </a:r>
              <a:endParaRPr lang="en-US" altLang="zh-CN" sz="3600" baseline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07" name="Line 76"/>
            <p:cNvSpPr/>
            <p:nvPr/>
          </p:nvSpPr>
          <p:spPr>
            <a:xfrm>
              <a:off x="80" y="385"/>
              <a:ext cx="47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6147" name="Group 5"/>
          <p:cNvGrpSpPr/>
          <p:nvPr/>
        </p:nvGrpSpPr>
        <p:grpSpPr>
          <a:xfrm>
            <a:off x="7291070" y="3886518"/>
            <a:ext cx="1008063" cy="1200150"/>
            <a:chOff x="0" y="0"/>
            <a:chExt cx="635" cy="756"/>
          </a:xfrm>
        </p:grpSpPr>
        <p:sp>
          <p:nvSpPr>
            <p:cNvPr id="6204" name="Rectangle 78"/>
            <p:cNvSpPr/>
            <p:nvPr/>
          </p:nvSpPr>
          <p:spPr>
            <a:xfrm>
              <a:off x="0" y="0"/>
              <a:ext cx="635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(    </a:t>
              </a:r>
              <a:r>
                <a:rPr lang="en-US" altLang="zh-CN" sz="3600" baseline="-2500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)</a:t>
              </a:r>
              <a:endParaRPr lang="en-US" altLang="zh-CN" sz="3600" baseline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(     )</a:t>
              </a:r>
              <a:endParaRPr lang="en-US" altLang="zh-CN" sz="3600" baseline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05" name="Line 79"/>
            <p:cNvSpPr/>
            <p:nvPr/>
          </p:nvSpPr>
          <p:spPr>
            <a:xfrm>
              <a:off x="80" y="378"/>
              <a:ext cx="47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6148" name="Group 8"/>
          <p:cNvGrpSpPr/>
          <p:nvPr/>
        </p:nvGrpSpPr>
        <p:grpSpPr>
          <a:xfrm>
            <a:off x="2134553" y="3886518"/>
            <a:ext cx="1008062" cy="1200150"/>
            <a:chOff x="0" y="0"/>
            <a:chExt cx="635" cy="756"/>
          </a:xfrm>
        </p:grpSpPr>
        <p:sp>
          <p:nvSpPr>
            <p:cNvPr id="6202" name="Rectangle 72"/>
            <p:cNvSpPr/>
            <p:nvPr/>
          </p:nvSpPr>
          <p:spPr>
            <a:xfrm>
              <a:off x="0" y="0"/>
              <a:ext cx="635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(    </a:t>
              </a:r>
              <a:r>
                <a:rPr lang="en-US" altLang="zh-CN" sz="3600" baseline="-2500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)</a:t>
              </a:r>
              <a:endParaRPr lang="en-US" altLang="zh-CN" sz="3600" baseline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3600" baseline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(     )</a:t>
              </a:r>
              <a:endParaRPr lang="en-US" altLang="zh-CN" sz="3600" baseline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03" name="Line 73"/>
            <p:cNvSpPr/>
            <p:nvPr/>
          </p:nvSpPr>
          <p:spPr>
            <a:xfrm>
              <a:off x="78" y="378"/>
              <a:ext cx="47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6149" name="Rectangle 5"/>
          <p:cNvSpPr/>
          <p:nvPr/>
        </p:nvSpPr>
        <p:spPr>
          <a:xfrm>
            <a:off x="19050" y="799465"/>
            <a:ext cx="12192000" cy="12241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aseline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 baseline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拿出三张同样大小的正方形纸表示三块地，照下图把</a:t>
            </a:r>
            <a:r>
              <a:rPr lang="zh-CN" altLang="en-US" sz="3200" baseline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它们</a:t>
            </a:r>
            <a:r>
              <a:rPr lang="zh-CN" altLang="en-US" sz="3200" baseline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平均分，并用分数表示出涂色部分。</a:t>
            </a:r>
            <a:endParaRPr lang="zh-CN" altLang="en-US" sz="3200" baseline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50" name="Group 12"/>
          <p:cNvGrpSpPr/>
          <p:nvPr/>
        </p:nvGrpSpPr>
        <p:grpSpPr>
          <a:xfrm>
            <a:off x="2135188" y="2698750"/>
            <a:ext cx="1004887" cy="1009650"/>
            <a:chOff x="0" y="0"/>
            <a:chExt cx="725" cy="636"/>
          </a:xfrm>
        </p:grpSpPr>
        <p:sp>
          <p:nvSpPr>
            <p:cNvPr id="6198" name="Rectangle 26"/>
            <p:cNvSpPr/>
            <p:nvPr/>
          </p:nvSpPr>
          <p:spPr>
            <a:xfrm>
              <a:off x="0" y="318"/>
              <a:ext cx="723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9" name="Rectangle 25"/>
            <p:cNvSpPr/>
            <p:nvPr/>
          </p:nvSpPr>
          <p:spPr>
            <a:xfrm>
              <a:off x="0" y="0"/>
              <a:ext cx="723" cy="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noFill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0" name="Rectangle 23"/>
            <p:cNvSpPr/>
            <p:nvPr/>
          </p:nvSpPr>
          <p:spPr>
            <a:xfrm>
              <a:off x="0" y="0"/>
              <a:ext cx="725" cy="636"/>
            </a:xfrm>
            <a:prstGeom prst="rect">
              <a:avLst/>
            </a:prstGeom>
            <a:noFill/>
            <a:ln w="158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201" name="Line 24"/>
            <p:cNvSpPr/>
            <p:nvPr/>
          </p:nvSpPr>
          <p:spPr>
            <a:xfrm>
              <a:off x="0" y="318"/>
              <a:ext cx="725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6151" name="Group 17"/>
          <p:cNvGrpSpPr/>
          <p:nvPr/>
        </p:nvGrpSpPr>
        <p:grpSpPr>
          <a:xfrm>
            <a:off x="5012690" y="2680970"/>
            <a:ext cx="1004888" cy="1009650"/>
            <a:chOff x="0" y="0"/>
            <a:chExt cx="633" cy="636"/>
          </a:xfrm>
        </p:grpSpPr>
        <p:sp>
          <p:nvSpPr>
            <p:cNvPr id="6193" name="Rectangle 30"/>
            <p:cNvSpPr/>
            <p:nvPr/>
          </p:nvSpPr>
          <p:spPr>
            <a:xfrm>
              <a:off x="0" y="318"/>
              <a:ext cx="631" cy="31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4" name="Rectangle 31"/>
            <p:cNvSpPr/>
            <p:nvPr/>
          </p:nvSpPr>
          <p:spPr>
            <a:xfrm>
              <a:off x="0" y="0"/>
              <a:ext cx="631" cy="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noFill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5" name="Rectangle 32"/>
            <p:cNvSpPr/>
            <p:nvPr/>
          </p:nvSpPr>
          <p:spPr>
            <a:xfrm>
              <a:off x="0" y="0"/>
              <a:ext cx="633" cy="636"/>
            </a:xfrm>
            <a:prstGeom prst="rect">
              <a:avLst/>
            </a:prstGeom>
            <a:noFill/>
            <a:ln w="158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6196" name="Line 33"/>
            <p:cNvSpPr/>
            <p:nvPr/>
          </p:nvSpPr>
          <p:spPr>
            <a:xfrm>
              <a:off x="0" y="318"/>
              <a:ext cx="6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6197" name="Line 34"/>
            <p:cNvSpPr/>
            <p:nvPr/>
          </p:nvSpPr>
          <p:spPr>
            <a:xfrm rot="-5400000">
              <a:off x="0" y="316"/>
              <a:ext cx="633" cy="0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6152" name="Group 23"/>
          <p:cNvGrpSpPr/>
          <p:nvPr/>
        </p:nvGrpSpPr>
        <p:grpSpPr>
          <a:xfrm>
            <a:off x="7391718" y="2691130"/>
            <a:ext cx="1008062" cy="1009650"/>
            <a:chOff x="0" y="0"/>
            <a:chExt cx="635" cy="636"/>
          </a:xfrm>
        </p:grpSpPr>
        <p:grpSp>
          <p:nvGrpSpPr>
            <p:cNvPr id="6185" name="Group 24"/>
            <p:cNvGrpSpPr/>
            <p:nvPr/>
          </p:nvGrpSpPr>
          <p:grpSpPr>
            <a:xfrm>
              <a:off x="0" y="0"/>
              <a:ext cx="633" cy="636"/>
              <a:chOff x="0" y="0"/>
              <a:chExt cx="633" cy="636"/>
            </a:xfrm>
          </p:grpSpPr>
          <p:sp>
            <p:nvSpPr>
              <p:cNvPr id="6188" name="Rectangle 37"/>
              <p:cNvSpPr/>
              <p:nvPr/>
            </p:nvSpPr>
            <p:spPr>
              <a:xfrm>
                <a:off x="0" y="318"/>
                <a:ext cx="631" cy="3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89" name="Rectangle 38"/>
              <p:cNvSpPr/>
              <p:nvPr/>
            </p:nvSpPr>
            <p:spPr>
              <a:xfrm>
                <a:off x="0" y="0"/>
                <a:ext cx="631" cy="31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90" name="Rectangle 39"/>
              <p:cNvSpPr/>
              <p:nvPr/>
            </p:nvSpPr>
            <p:spPr>
              <a:xfrm>
                <a:off x="0" y="0"/>
                <a:ext cx="633" cy="636"/>
              </a:xfrm>
              <a:prstGeom prst="rect">
                <a:avLst/>
              </a:prstGeom>
              <a:noFill/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91" name="Line 40"/>
              <p:cNvSpPr/>
              <p:nvPr/>
            </p:nvSpPr>
            <p:spPr>
              <a:xfrm>
                <a:off x="0" y="318"/>
                <a:ext cx="63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192" name="Line 41"/>
              <p:cNvSpPr/>
              <p:nvPr/>
            </p:nvSpPr>
            <p:spPr>
              <a:xfrm rot="-5400000">
                <a:off x="0" y="316"/>
                <a:ext cx="633" cy="0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6186" name="Line 42"/>
            <p:cNvSpPr/>
            <p:nvPr/>
          </p:nvSpPr>
          <p:spPr>
            <a:xfrm>
              <a:off x="0" y="0"/>
              <a:ext cx="635" cy="635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6187" name="Line 43"/>
            <p:cNvSpPr/>
            <p:nvPr/>
          </p:nvSpPr>
          <p:spPr>
            <a:xfrm flipH="1">
              <a:off x="0" y="0"/>
              <a:ext cx="635" cy="635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10272" name="Rectangle 46"/>
          <p:cNvSpPr/>
          <p:nvPr/>
        </p:nvSpPr>
        <p:spPr>
          <a:xfrm>
            <a:off x="2352040" y="3886518"/>
            <a:ext cx="568325" cy="12001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76" name="Rectangle 80"/>
          <p:cNvSpPr/>
          <p:nvPr/>
        </p:nvSpPr>
        <p:spPr>
          <a:xfrm>
            <a:off x="5231130" y="3929063"/>
            <a:ext cx="568325" cy="120015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77" name="Rectangle 81"/>
          <p:cNvSpPr/>
          <p:nvPr/>
        </p:nvSpPr>
        <p:spPr>
          <a:xfrm>
            <a:off x="7590790" y="3876040"/>
            <a:ext cx="212725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3600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279" name="Group 39"/>
          <p:cNvGrpSpPr/>
          <p:nvPr/>
        </p:nvGrpSpPr>
        <p:grpSpPr>
          <a:xfrm>
            <a:off x="4343718" y="5445760"/>
            <a:ext cx="490538" cy="1200150"/>
            <a:chOff x="-51" y="-92"/>
            <a:chExt cx="309" cy="756"/>
          </a:xfrm>
        </p:grpSpPr>
        <p:sp>
          <p:nvSpPr>
            <p:cNvPr id="6181" name="Rectangle 84"/>
            <p:cNvSpPr/>
            <p:nvPr/>
          </p:nvSpPr>
          <p:spPr>
            <a:xfrm>
              <a:off x="-32" y="-92"/>
              <a:ext cx="290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="1" baseline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600" b="1" baseline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3600" b="1" baseline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600" b="1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82" name="Line 85"/>
            <p:cNvSpPr/>
            <p:nvPr/>
          </p:nvSpPr>
          <p:spPr>
            <a:xfrm>
              <a:off x="-51" y="286"/>
              <a:ext cx="306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0282" name="Group 42"/>
          <p:cNvGrpSpPr/>
          <p:nvPr/>
        </p:nvGrpSpPr>
        <p:grpSpPr>
          <a:xfrm>
            <a:off x="4829767" y="5492433"/>
            <a:ext cx="1091031" cy="1200150"/>
            <a:chOff x="3" y="-59"/>
            <a:chExt cx="432" cy="756"/>
          </a:xfrm>
        </p:grpSpPr>
        <p:grpSp>
          <p:nvGrpSpPr>
            <p:cNvPr id="6177" name="Group 43"/>
            <p:cNvGrpSpPr/>
            <p:nvPr/>
          </p:nvGrpSpPr>
          <p:grpSpPr>
            <a:xfrm>
              <a:off x="203" y="-59"/>
              <a:ext cx="232" cy="756"/>
              <a:chOff x="-15" y="-59"/>
              <a:chExt cx="232" cy="756"/>
            </a:xfrm>
          </p:grpSpPr>
          <p:sp>
            <p:nvSpPr>
              <p:cNvPr id="6179" name="Rectangle 88"/>
              <p:cNvSpPr/>
              <p:nvPr/>
            </p:nvSpPr>
            <p:spPr>
              <a:xfrm>
                <a:off x="-4" y="-59"/>
                <a:ext cx="221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3600" b="1" baseline="0"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sz="3600" b="1" baseline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r>
                  <a:rPr lang="en-US" altLang="zh-CN" sz="3600" b="1" baseline="0"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3600" b="1" baseline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80" name="Line 89"/>
              <p:cNvSpPr/>
              <p:nvPr/>
            </p:nvSpPr>
            <p:spPr>
              <a:xfrm>
                <a:off x="-15" y="286"/>
                <a:ext cx="211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6178" name="Rectangle 90"/>
            <p:cNvSpPr/>
            <p:nvPr/>
          </p:nvSpPr>
          <p:spPr>
            <a:xfrm>
              <a:off x="3" y="82"/>
              <a:ext cx="326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287" name="Group 47"/>
          <p:cNvGrpSpPr/>
          <p:nvPr/>
        </p:nvGrpSpPr>
        <p:grpSpPr>
          <a:xfrm>
            <a:off x="5867589" y="5445760"/>
            <a:ext cx="1201866" cy="1200150"/>
            <a:chOff x="-3" y="0"/>
            <a:chExt cx="447" cy="756"/>
          </a:xfrm>
        </p:grpSpPr>
        <p:grpSp>
          <p:nvGrpSpPr>
            <p:cNvPr id="6173" name="Group 48"/>
            <p:cNvGrpSpPr/>
            <p:nvPr/>
          </p:nvGrpSpPr>
          <p:grpSpPr>
            <a:xfrm>
              <a:off x="223" y="0"/>
              <a:ext cx="221" cy="756"/>
              <a:chOff x="0" y="0"/>
              <a:chExt cx="221" cy="756"/>
            </a:xfrm>
          </p:grpSpPr>
          <p:sp>
            <p:nvSpPr>
              <p:cNvPr id="6175" name="Rectangle 93"/>
              <p:cNvSpPr/>
              <p:nvPr/>
            </p:nvSpPr>
            <p:spPr>
              <a:xfrm>
                <a:off x="0" y="0"/>
                <a:ext cx="221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3600" b="1" baseline="0"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3600" b="1" baseline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r>
                  <a:rPr lang="en-US" altLang="zh-CN" sz="3600" b="1" baseline="0">
                    <a:latin typeface="微软雅黑" panose="020B0503020204020204" charset="-122"/>
                    <a:ea typeface="微软雅黑" panose="020B0503020204020204" charset="-122"/>
                  </a:rPr>
                  <a:t>8</a:t>
                </a:r>
                <a:endParaRPr lang="en-US" altLang="zh-CN" sz="3600" b="1" baseline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76" name="Line 94"/>
              <p:cNvSpPr/>
              <p:nvPr/>
            </p:nvSpPr>
            <p:spPr>
              <a:xfrm>
                <a:off x="0" y="378"/>
                <a:ext cx="17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6174" name="Rectangle 95"/>
            <p:cNvSpPr/>
            <p:nvPr/>
          </p:nvSpPr>
          <p:spPr>
            <a:xfrm>
              <a:off x="-3" y="174"/>
              <a:ext cx="326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63" name="Rectangle 70"/>
          <p:cNvSpPr/>
          <p:nvPr/>
        </p:nvSpPr>
        <p:spPr>
          <a:xfrm>
            <a:off x="1941830" y="2228850"/>
            <a:ext cx="1389063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块地</a:t>
            </a:r>
            <a:endParaRPr lang="en-US" altLang="zh-CN" sz="2400" b="1" baseline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4" name="Rectangle 70"/>
          <p:cNvSpPr/>
          <p:nvPr/>
        </p:nvSpPr>
        <p:spPr>
          <a:xfrm>
            <a:off x="4821555" y="2218690"/>
            <a:ext cx="1387475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baseline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baseline="0">
                <a:latin typeface="微软雅黑" panose="020B0503020204020204" charset="-122"/>
                <a:ea typeface="微软雅黑" panose="020B0503020204020204" charset="-122"/>
              </a:rPr>
              <a:t>块地</a:t>
            </a:r>
            <a:endParaRPr lang="en-US" altLang="zh-CN" sz="2400" b="1" baseline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5" name="Rectangle 70"/>
          <p:cNvSpPr/>
          <p:nvPr/>
        </p:nvSpPr>
        <p:spPr>
          <a:xfrm>
            <a:off x="7198678" y="2126615"/>
            <a:ext cx="1387475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2400" b="1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块地</a:t>
            </a:r>
            <a:endParaRPr lang="zh-CN" altLang="en-US" sz="2400" b="1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77" name="AutoShape 69"/>
          <p:cNvSpPr/>
          <p:nvPr/>
        </p:nvSpPr>
        <p:spPr>
          <a:xfrm flipH="1">
            <a:off x="8618855" y="3929380"/>
            <a:ext cx="3407410" cy="1376045"/>
          </a:xfrm>
          <a:prstGeom prst="cloudCallout">
            <a:avLst>
              <a:gd name="adj1" fmla="val -33894"/>
              <a:gd name="adj2" fmla="val 89255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可以用对折的方法来分。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AutoShape 69"/>
          <p:cNvSpPr/>
          <p:nvPr/>
        </p:nvSpPr>
        <p:spPr>
          <a:xfrm>
            <a:off x="19050" y="5398770"/>
            <a:ext cx="3782060" cy="990600"/>
          </a:xfrm>
          <a:prstGeom prst="cloudCallout">
            <a:avLst>
              <a:gd name="adj1" fmla="val -33894"/>
              <a:gd name="adj2" fmla="val 89255"/>
            </a:avLst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5000"/>
              </a:lnSpc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你发现了什么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56125" y="111125"/>
            <a:ext cx="61448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（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3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）比较归纳探索规律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7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7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2" grpId="0"/>
      <p:bldP spid="10276" grpId="0"/>
      <p:bldP spid="10277" grpId="0"/>
      <p:bldP spid="17477" grpId="1" animBg="1" uiExpand="1" build="allAtOnce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Group 5"/>
          <p:cNvGrpSpPr/>
          <p:nvPr/>
        </p:nvGrpSpPr>
        <p:grpSpPr>
          <a:xfrm>
            <a:off x="3171190" y="2989898"/>
            <a:ext cx="917575" cy="1200150"/>
            <a:chOff x="-302" y="-62"/>
            <a:chExt cx="578" cy="756"/>
          </a:xfrm>
        </p:grpSpPr>
        <p:sp>
          <p:nvSpPr>
            <p:cNvPr id="7224" name="Rectangle 37"/>
            <p:cNvSpPr/>
            <p:nvPr/>
          </p:nvSpPr>
          <p:spPr>
            <a:xfrm>
              <a:off x="-302" y="-62"/>
              <a:ext cx="578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25" name="Line 38"/>
            <p:cNvSpPr/>
            <p:nvPr/>
          </p:nvSpPr>
          <p:spPr>
            <a:xfrm>
              <a:off x="-302" y="300"/>
              <a:ext cx="242" cy="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7172" name="Group 8"/>
          <p:cNvGrpSpPr/>
          <p:nvPr/>
        </p:nvGrpSpPr>
        <p:grpSpPr>
          <a:xfrm>
            <a:off x="4618355" y="2989898"/>
            <a:ext cx="447675" cy="1200150"/>
            <a:chOff x="0" y="-54"/>
            <a:chExt cx="282" cy="756"/>
          </a:xfrm>
        </p:grpSpPr>
        <p:sp>
          <p:nvSpPr>
            <p:cNvPr id="7222" name="Rectangle 41"/>
            <p:cNvSpPr/>
            <p:nvPr/>
          </p:nvSpPr>
          <p:spPr>
            <a:xfrm>
              <a:off x="0" y="-54"/>
              <a:ext cx="282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23" name="Line 42"/>
            <p:cNvSpPr/>
            <p:nvPr/>
          </p:nvSpPr>
          <p:spPr>
            <a:xfrm flipV="1">
              <a:off x="22" y="313"/>
              <a:ext cx="260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7173" name="Rectangle 43"/>
          <p:cNvSpPr/>
          <p:nvPr/>
        </p:nvSpPr>
        <p:spPr>
          <a:xfrm>
            <a:off x="3787140" y="3266123"/>
            <a:ext cx="51816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aseline="0"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600" baseline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174" name="Group 12"/>
          <p:cNvGrpSpPr/>
          <p:nvPr/>
        </p:nvGrpSpPr>
        <p:grpSpPr>
          <a:xfrm>
            <a:off x="5872480" y="3028315"/>
            <a:ext cx="447675" cy="1200190"/>
            <a:chOff x="274" y="-122"/>
            <a:chExt cx="282" cy="696"/>
          </a:xfrm>
        </p:grpSpPr>
        <p:sp>
          <p:nvSpPr>
            <p:cNvPr id="7220" name="Rectangle 46"/>
            <p:cNvSpPr/>
            <p:nvPr/>
          </p:nvSpPr>
          <p:spPr>
            <a:xfrm>
              <a:off x="274" y="-122"/>
              <a:ext cx="282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3600" baseline="0"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en-US" altLang="zh-CN" sz="3600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21" name="Line 47"/>
            <p:cNvSpPr/>
            <p:nvPr/>
          </p:nvSpPr>
          <p:spPr>
            <a:xfrm>
              <a:off x="318" y="201"/>
              <a:ext cx="238" cy="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7175" name="Rectangle 48"/>
          <p:cNvSpPr/>
          <p:nvPr/>
        </p:nvSpPr>
        <p:spPr>
          <a:xfrm>
            <a:off x="5273040" y="3221038"/>
            <a:ext cx="518160" cy="64643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aseline="0"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en-US" altLang="zh-CN" sz="3600" baseline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80" name="Arc 56"/>
          <p:cNvSpPr/>
          <p:nvPr/>
        </p:nvSpPr>
        <p:spPr>
          <a:xfrm>
            <a:off x="3403600" y="2553970"/>
            <a:ext cx="1414145" cy="474345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00B050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1" name="Rectangle 57"/>
          <p:cNvSpPr/>
          <p:nvPr/>
        </p:nvSpPr>
        <p:spPr>
          <a:xfrm>
            <a:off x="3711258" y="2179955"/>
            <a:ext cx="668655" cy="52324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82" name="Arc 58"/>
          <p:cNvSpPr/>
          <p:nvPr/>
        </p:nvSpPr>
        <p:spPr>
          <a:xfrm>
            <a:off x="4817110" y="2553970"/>
            <a:ext cx="1279525" cy="581025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00B050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3" name="Arc 60"/>
          <p:cNvSpPr/>
          <p:nvPr/>
        </p:nvSpPr>
        <p:spPr>
          <a:xfrm flipV="1">
            <a:off x="3378200" y="4029710"/>
            <a:ext cx="1437640" cy="55626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00B050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4" name="Arc 61"/>
          <p:cNvSpPr/>
          <p:nvPr/>
        </p:nvSpPr>
        <p:spPr>
          <a:xfrm flipV="1">
            <a:off x="4816475" y="4064000"/>
            <a:ext cx="1280160" cy="358775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00B050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286" name="Group 22"/>
          <p:cNvGrpSpPr/>
          <p:nvPr/>
        </p:nvGrpSpPr>
        <p:grpSpPr>
          <a:xfrm>
            <a:off x="7299325" y="3088005"/>
            <a:ext cx="3363921" cy="1604963"/>
            <a:chOff x="0" y="-84"/>
            <a:chExt cx="1216" cy="1011"/>
          </a:xfrm>
        </p:grpSpPr>
        <p:grpSp>
          <p:nvGrpSpPr>
            <p:cNvPr id="7209" name="Group 23"/>
            <p:cNvGrpSpPr/>
            <p:nvPr/>
          </p:nvGrpSpPr>
          <p:grpSpPr>
            <a:xfrm>
              <a:off x="0" y="0"/>
              <a:ext cx="282" cy="756"/>
              <a:chOff x="0" y="0"/>
              <a:chExt cx="282" cy="756"/>
            </a:xfrm>
          </p:grpSpPr>
          <p:sp>
            <p:nvSpPr>
              <p:cNvPr id="7218" name="Rectangle 65"/>
              <p:cNvSpPr/>
              <p:nvPr/>
            </p:nvSpPr>
            <p:spPr>
              <a:xfrm>
                <a:off x="0" y="0"/>
                <a:ext cx="282" cy="7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3600" baseline="0"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3600" baseline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r>
                  <a:rPr lang="en-US" altLang="zh-CN" sz="3600" baseline="0">
                    <a:latin typeface="微软雅黑" panose="020B0503020204020204" charset="-122"/>
                    <a:ea typeface="微软雅黑" panose="020B0503020204020204" charset="-122"/>
                  </a:rPr>
                  <a:t>8</a:t>
                </a:r>
                <a:endParaRPr lang="en-US" altLang="zh-CN" sz="3600" baseline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219" name="Line 66"/>
              <p:cNvSpPr/>
              <p:nvPr/>
            </p:nvSpPr>
            <p:spPr>
              <a:xfrm>
                <a:off x="54" y="348"/>
                <a:ext cx="228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7210" name="Group 26"/>
            <p:cNvGrpSpPr/>
            <p:nvPr/>
          </p:nvGrpSpPr>
          <p:grpSpPr>
            <a:xfrm>
              <a:off x="494" y="-55"/>
              <a:ext cx="234" cy="982"/>
              <a:chOff x="-14" y="-55"/>
              <a:chExt cx="234" cy="982"/>
            </a:xfrm>
          </p:grpSpPr>
          <p:sp>
            <p:nvSpPr>
              <p:cNvPr id="7216" name="Rectangle 68"/>
              <p:cNvSpPr/>
              <p:nvPr/>
            </p:nvSpPr>
            <p:spPr>
              <a:xfrm>
                <a:off x="-1" y="-55"/>
                <a:ext cx="221" cy="9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3600" baseline="0"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sz="3600" baseline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r>
                  <a:rPr lang="en-US" altLang="zh-CN" sz="3600" baseline="0"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3600" baseline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217" name="Line 69"/>
              <p:cNvSpPr/>
              <p:nvPr/>
            </p:nvSpPr>
            <p:spPr>
              <a:xfrm>
                <a:off x="-14" y="327"/>
                <a:ext cx="17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7211" name="Rectangle 70"/>
            <p:cNvSpPr/>
            <p:nvPr/>
          </p:nvSpPr>
          <p:spPr>
            <a:xfrm>
              <a:off x="265" y="123"/>
              <a:ext cx="332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="1" baseline="0"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212" name="Group 30"/>
            <p:cNvGrpSpPr/>
            <p:nvPr/>
          </p:nvGrpSpPr>
          <p:grpSpPr>
            <a:xfrm>
              <a:off x="995" y="-84"/>
              <a:ext cx="221" cy="982"/>
              <a:chOff x="-21" y="-84"/>
              <a:chExt cx="221" cy="982"/>
            </a:xfrm>
          </p:grpSpPr>
          <p:sp>
            <p:nvSpPr>
              <p:cNvPr id="7214" name="Rectangle 72"/>
              <p:cNvSpPr/>
              <p:nvPr/>
            </p:nvSpPr>
            <p:spPr>
              <a:xfrm>
                <a:off x="-21" y="-84"/>
                <a:ext cx="221" cy="9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en-US" altLang="zh-CN" sz="3600" baseline="0"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3600" baseline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r>
                  <a:rPr lang="en-US" altLang="zh-CN" sz="3600" baseline="0"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sz="3600" baseline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215" name="Line 73"/>
              <p:cNvSpPr/>
              <p:nvPr/>
            </p:nvSpPr>
            <p:spPr>
              <a:xfrm>
                <a:off x="-21" y="286"/>
                <a:ext cx="17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7213" name="Rectangle 74"/>
            <p:cNvSpPr/>
            <p:nvPr/>
          </p:nvSpPr>
          <p:spPr>
            <a:xfrm>
              <a:off x="760" y="102"/>
              <a:ext cx="235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r>
                <a:rPr lang="en-US" altLang="zh-CN" sz="3600" b="1" baseline="0">
                  <a:latin typeface="微软雅黑" panose="020B0503020204020204" charset="-122"/>
                  <a:ea typeface="微软雅黑" panose="020B0503020204020204" charset="-122"/>
                </a:rPr>
                <a:t>=</a:t>
              </a:r>
              <a:endParaRPr lang="en-US" altLang="zh-CN" sz="3600" b="1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298" name="Arc 75"/>
          <p:cNvSpPr/>
          <p:nvPr/>
        </p:nvSpPr>
        <p:spPr>
          <a:xfrm>
            <a:off x="7491730" y="2742565"/>
            <a:ext cx="1377950" cy="47879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CC0066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9" name="Rectangle 76"/>
          <p:cNvSpPr/>
          <p:nvPr/>
        </p:nvSpPr>
        <p:spPr>
          <a:xfrm>
            <a:off x="7845743" y="2180590"/>
            <a:ext cx="668655" cy="52324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÷2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00" name="Arc 77"/>
          <p:cNvSpPr/>
          <p:nvPr/>
        </p:nvSpPr>
        <p:spPr>
          <a:xfrm>
            <a:off x="8870315" y="2703195"/>
            <a:ext cx="1389380" cy="542290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CC0066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1" name="Arc 79"/>
          <p:cNvSpPr/>
          <p:nvPr/>
        </p:nvSpPr>
        <p:spPr>
          <a:xfrm flipV="1">
            <a:off x="7585075" y="4227830"/>
            <a:ext cx="1285240" cy="465455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CC0066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2" name="Arc 80"/>
          <p:cNvSpPr/>
          <p:nvPr/>
        </p:nvSpPr>
        <p:spPr>
          <a:xfrm flipV="1">
            <a:off x="9003030" y="4190365"/>
            <a:ext cx="1256030" cy="503555"/>
          </a:xfrm>
          <a:custGeom>
            <a:avLst/>
            <a:gdLst>
              <a:gd name="txL" fmla="*/ 0 w 43166"/>
              <a:gd name="txT" fmla="*/ 0 h 21600"/>
              <a:gd name="txR" fmla="*/ 43166 w 43166"/>
              <a:gd name="txB" fmla="*/ 21600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38100" cap="flat" cmpd="sng">
            <a:solidFill>
              <a:srgbClr val="CC0066">
                <a:alpha val="100000"/>
              </a:srgbClr>
            </a:solidFill>
            <a:prstDash val="solid"/>
            <a:miter lim="800000"/>
            <a:headEnd type="none" w="med" len="med"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89" name="Group 41"/>
          <p:cNvGrpSpPr/>
          <p:nvPr/>
        </p:nvGrpSpPr>
        <p:grpSpPr>
          <a:xfrm>
            <a:off x="1537653" y="903923"/>
            <a:ext cx="4302125" cy="1276350"/>
            <a:chOff x="922" y="76"/>
            <a:chExt cx="2710" cy="804"/>
          </a:xfrm>
        </p:grpSpPr>
        <p:pic>
          <p:nvPicPr>
            <p:cNvPr id="7206" name="Picture 87" descr="P-036"/>
            <p:cNvPicPr>
              <a:picLocks noChangeAspect="1"/>
            </p:cNvPicPr>
            <p:nvPr/>
          </p:nvPicPr>
          <p:blipFill>
            <a:blip r:embed="rId1" cstate="email"/>
            <a:srcRect l="-3119" t="-10291" r="-5786" b="-3035"/>
            <a:stretch>
              <a:fillRect/>
            </a:stretch>
          </p:blipFill>
          <p:spPr>
            <a:xfrm>
              <a:off x="922" y="76"/>
              <a:ext cx="2710" cy="8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7" name="Rectangle 49"/>
            <p:cNvSpPr/>
            <p:nvPr/>
          </p:nvSpPr>
          <p:spPr>
            <a:xfrm>
              <a:off x="1215" y="115"/>
              <a:ext cx="2358" cy="66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baseline="0">
                  <a:latin typeface="微软雅黑" panose="020B0503020204020204" charset="-122"/>
                  <a:ea typeface="微软雅黑" panose="020B0503020204020204" charset="-122"/>
                </a:rPr>
                <a:t>它们的分子、分母各是按照什么规律变化的</a:t>
              </a:r>
              <a:r>
                <a:rPr lang="en-US" altLang="zh-CN" sz="2400" b="1" baseline="0">
                  <a:latin typeface="微软雅黑" panose="020B0503020204020204" charset="-122"/>
                  <a:ea typeface="微软雅黑" panose="020B0503020204020204" charset="-122"/>
                </a:rPr>
                <a:t>?</a:t>
              </a:r>
              <a:endParaRPr lang="en-US" altLang="zh-CN" sz="2400" b="1" baseline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201" name="Rectangle 99"/>
          <p:cNvSpPr/>
          <p:nvPr/>
        </p:nvSpPr>
        <p:spPr>
          <a:xfrm>
            <a:off x="5092065" y="2180590"/>
            <a:ext cx="880745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20" name="Rectangle 105"/>
          <p:cNvSpPr/>
          <p:nvPr/>
        </p:nvSpPr>
        <p:spPr>
          <a:xfrm>
            <a:off x="9147175" y="2218690"/>
            <a:ext cx="83566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Text Box 118"/>
          <p:cNvSpPr txBox="1"/>
          <p:nvPr/>
        </p:nvSpPr>
        <p:spPr>
          <a:xfrm>
            <a:off x="654050" y="5506085"/>
            <a:ext cx="1150556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分数的基本性质：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分数的分子、分母同时乘以或除以相同的数（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除外），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分数的大小不变。</a:t>
            </a:r>
            <a:endParaRPr lang="zh-CN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" y="-12065"/>
            <a:ext cx="47085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二、探究新知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57"/>
          <p:cNvSpPr/>
          <p:nvPr/>
        </p:nvSpPr>
        <p:spPr>
          <a:xfrm>
            <a:off x="3531553" y="4586605"/>
            <a:ext cx="668655" cy="52324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99"/>
          <p:cNvSpPr/>
          <p:nvPr/>
        </p:nvSpPr>
        <p:spPr>
          <a:xfrm>
            <a:off x="5139055" y="4585970"/>
            <a:ext cx="733425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76"/>
          <p:cNvSpPr/>
          <p:nvPr/>
        </p:nvSpPr>
        <p:spPr>
          <a:xfrm>
            <a:off x="8033068" y="4776470"/>
            <a:ext cx="668655" cy="52324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÷2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Rectangle 105"/>
          <p:cNvSpPr/>
          <p:nvPr/>
        </p:nvSpPr>
        <p:spPr>
          <a:xfrm>
            <a:off x="9313545" y="4776470"/>
            <a:ext cx="835660" cy="52324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÷</a:t>
            </a:r>
            <a:r>
              <a:rPr lang="en-US" altLang="zh-CN" sz="2800" b="1" baseline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800" b="1" baseline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56125" y="111125"/>
            <a:ext cx="61448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3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方正仿宋简体" charset="0"/>
              </a:rPr>
              <a:t>）比较归纳探索规律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/>
      <p:bldP spid="11282" grpId="0" animBg="1"/>
      <p:bldP spid="11283" grpId="0" animBg="1"/>
      <p:bldP spid="11284" grpId="0" animBg="1"/>
      <p:bldP spid="11298" grpId="0" animBg="1"/>
      <p:bldP spid="11299" grpId="0"/>
      <p:bldP spid="11300" grpId="0" animBg="1"/>
      <p:bldP spid="11301" grpId="0" animBg="1"/>
      <p:bldP spid="11302" grpId="0" animBg="1"/>
      <p:bldP spid="7201" grpId="0"/>
      <p:bldP spid="11320" grpId="0"/>
      <p:bldP spid="59" grpId="0"/>
      <p:bldP spid="2" grpId="0"/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8bd291d-7953-4a48-8c26-9576a5a1a92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办公室主题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Arial"/>
        <a:cs typeface="Arial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Arial"/>
        <a:cs typeface="Arial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Arial"/>
        <a:cs typeface="Arial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Arial"/>
        <a:cs typeface="Arial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1803</Words>
  <Application>WPS 演示</Application>
  <PresentationFormat>自定义</PresentationFormat>
  <Paragraphs>393</Paragraphs>
  <Slides>15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Wingdings</vt:lpstr>
      <vt:lpstr>Times New Roman</vt:lpstr>
      <vt:lpstr>方正姚体</vt:lpstr>
      <vt:lpstr>方正仿宋简体</vt:lpstr>
      <vt:lpstr>华文新魏</vt:lpstr>
      <vt:lpstr>楷体_GB2312</vt:lpstr>
      <vt:lpstr>新宋体</vt:lpstr>
      <vt:lpstr>黑体</vt:lpstr>
      <vt:lpstr>Arial</vt:lpstr>
      <vt:lpstr>Arial Unicode MS</vt:lpstr>
      <vt:lpstr>Calibri</vt:lpstr>
      <vt:lpstr>第一PPT模板网-WWW.1PPT.COM</vt:lpstr>
      <vt:lpstr>Equation.KSEE3</vt:lpstr>
      <vt:lpstr>Equation.KSEE3</vt:lpstr>
      <vt:lpstr>Equation.KSEE3</vt:lpstr>
      <vt:lpstr>分数的基本性质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2021-04-12T18:47:00Z</cp:lastPrinted>
  <dcterms:created xsi:type="dcterms:W3CDTF">2021-04-12T18:47:00Z</dcterms:created>
  <dcterms:modified xsi:type="dcterms:W3CDTF">2023-02-10T05:05:11Z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CC60F36C77684C9AA43D7006251A466F</vt:lpwstr>
  </property>
  <property fmtid="{D5CDD505-2E9C-101B-9397-08002B2CF9AE}" pid="7" name="KSOProductBuildVer">
    <vt:lpwstr>2052-11.1.0.13703</vt:lpwstr>
  </property>
</Properties>
</file>