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62" r:id="rId3"/>
    <p:sldId id="407" r:id="rId5"/>
    <p:sldId id="408" r:id="rId6"/>
    <p:sldId id="409" r:id="rId7"/>
    <p:sldId id="411" r:id="rId8"/>
    <p:sldId id="412" r:id="rId9"/>
    <p:sldId id="413" r:id="rId10"/>
    <p:sldId id="414" r:id="rId11"/>
    <p:sldId id="415" r:id="rId12"/>
    <p:sldId id="416" r:id="rId13"/>
    <p:sldId id="418" r:id="rId14"/>
    <p:sldId id="419" r:id="rId15"/>
    <p:sldId id="417" r:id="rId16"/>
    <p:sldId id="420" r:id="rId17"/>
    <p:sldId id="385" r:id="rId18"/>
    <p:sldId id="364" r:id="rId19"/>
    <p:sldId id="421" r:id="rId20"/>
    <p:sldId id="422" r:id="rId21"/>
    <p:sldId id="393" r:id="rId22"/>
    <p:sldId id="424" r:id="rId23"/>
    <p:sldId id="425" r:id="rId24"/>
    <p:sldId id="426" r:id="rId25"/>
    <p:sldId id="427" r:id="rId26"/>
    <p:sldId id="428" r:id="rId27"/>
    <p:sldId id="429" r:id="rId28"/>
    <p:sldId id="430" r:id="rId29"/>
    <p:sldId id="373" r:id="rId30"/>
    <p:sldId id="431" r:id="rId31"/>
    <p:sldId id="371" r:id="rId32"/>
    <p:sldId id="432" r:id="rId33"/>
    <p:sldId id="433" r:id="rId34"/>
    <p:sldId id="434" r:id="rId35"/>
    <p:sldId id="350" r:id="rId36"/>
    <p:sldId id="387" r:id="rId37"/>
    <p:sldId id="401" r:id="rId38"/>
    <p:sldId id="405" r:id="rId39"/>
    <p:sldId id="435" r:id="rId40"/>
    <p:sldId id="436" r:id="rId41"/>
    <p:sldId id="318" r:id="rId42"/>
  </p:sldIdLst>
  <p:sldSz cx="9144000" cy="5143500" type="screen16x9"/>
  <p:notesSz cx="6858000" cy="9144000"/>
  <p:custDataLst>
    <p:tags r:id="rId47"/>
  </p:custDataLst>
  <p:defaultTextStyle>
    <a:defPPr>
      <a:defRPr lang="zh-CN"/>
    </a:defPPr>
    <a:lvl1pPr marL="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5143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6858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8572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5555"/>
    <a:srgbClr val="6A72F0"/>
    <a:srgbClr val="FFC000"/>
    <a:srgbClr val="FC9300"/>
    <a:srgbClr val="5D5D5D"/>
    <a:srgbClr val="FF3300"/>
    <a:srgbClr val="FFFFFF"/>
    <a:srgbClr val="E0F4FB"/>
    <a:srgbClr val="FC9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9384" autoAdjust="0"/>
    <p:restoredTop sz="96292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04"/>
        <p:guide pos="289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9978"/>
    </p:cViewPr>
  </p:sorterViewPr>
  <p:notesViewPr>
    <p:cSldViewPr snapToGrid="0">
      <p:cViewPr varScale="1">
        <p:scale>
          <a:sx n="60" d="100"/>
          <a:sy n="60" d="100"/>
        </p:scale>
        <p:origin x="14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7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000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0.33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A72F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000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000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第六季度</c:v>
                </c:pt>
                <c:pt idx="4">
                  <c:v>第五季度</c:v>
                </c:pt>
                <c:pt idx="5">
                  <c:v>第四季度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1.66</c:v>
                </c:pt>
                <c:pt idx="1">
                  <c:v>1.66</c:v>
                </c:pt>
                <c:pt idx="2">
                  <c:v>1.66</c:v>
                </c:pt>
                <c:pt idx="3">
                  <c:v>1.66</c:v>
                </c:pt>
                <c:pt idx="4">
                  <c:v>1.66</c:v>
                </c:pt>
                <c:pt idx="5">
                  <c:v>1.66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A72F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A72F0"/>
            </a:solidFill>
            <a:ln w="762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rgbClr val="6A72F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0000"/>
              </a:solidFill>
              <a:ln w="762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42900" rtl="0" eaLnBrk="1" latinLnBrk="0" hangingPunct="1">
      <a:defRPr sz="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17145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34290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51435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68580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8572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工作\★★★★★3~6年级数学教学PPT通用模板\效果图\封面3.jpg封面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834" y="-1428"/>
            <a:ext cx="9149120" cy="51461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鼓励页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效果图\你真棒.jpg你真棒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178" y="1530"/>
            <a:ext cx="9143643" cy="5142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数学\最终-3-6年级数学通用模板\效果图\课堂小结.jpg课堂小结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38003"/>
            <a:ext cx="9143166" cy="5142548"/>
          </a:xfrm>
          <a:prstGeom prst="rect">
            <a:avLst/>
          </a:prstGeom>
        </p:spPr>
      </p:pic>
      <p:pic>
        <p:nvPicPr>
          <p:cNvPr id="11" name="图片 10" descr="圆角矩形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66534" y="1213009"/>
            <a:ext cx="2883881" cy="1021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作业布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:\工作\★★★★★3~6年级数学教学PPT通用模板\效果图\作业布置---副本.jpg作业布置---副本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416" y="-9781"/>
            <a:ext cx="9143166" cy="5142548"/>
          </a:xfrm>
          <a:prstGeom prst="rect">
            <a:avLst/>
          </a:prstGeom>
        </p:spPr>
      </p:pic>
      <p:pic>
        <p:nvPicPr>
          <p:cNvPr id="3" name="图片 2" descr="圆角矩形 1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566534" y="1213009"/>
            <a:ext cx="2883881" cy="1021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大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:\工作\★★★★★3~6年级数学教学PPT通用模板\效果图\标题页.1.jpg标题页.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178" y="2482"/>
            <a:ext cx="9143643" cy="5142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084" y="2381"/>
            <a:ext cx="9141916" cy="51399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084" y="0"/>
            <a:ext cx="9141916" cy="51446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回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数学\最终-3-6年级数学通用模板\效果图\知识回顾.jpg知识回顾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655" y="476"/>
            <a:ext cx="9142690" cy="5142548"/>
          </a:xfrm>
          <a:prstGeom prst="rect">
            <a:avLst/>
          </a:prstGeom>
        </p:spPr>
      </p:pic>
      <p:pic>
        <p:nvPicPr>
          <p:cNvPr id="4" name="图片 3" descr="圆角矩形 1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296153" y="599745"/>
            <a:ext cx="2883881" cy="1021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1_知识回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数学\最终-3-6年级数学通用模板\效果图\知识回顾.jpg知识回顾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655" y="476"/>
            <a:ext cx="9142690" cy="5142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084" y="0"/>
            <a:ext cx="9141916" cy="51446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内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6457866" y="4762375"/>
            <a:ext cx="2024974" cy="237600"/>
          </a:xfrm>
        </p:spPr>
        <p:txBody>
          <a:bodyPr lIns="34290" tIns="17145" rIns="34290" bIns="17145"/>
          <a:lstStyle/>
          <a:p>
            <a:endParaRPr lang="zh-CN" altLang="en-US"/>
          </a:p>
        </p:txBody>
      </p:sp>
      <p:pic>
        <p:nvPicPr>
          <p:cNvPr id="4" name="图片 3" descr="E:\工作\★★★★★3~6年级数学教学PPT通用模板\最终-3-6年级数学通用模板\效果图\内页.jpg内页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238" y="-238"/>
            <a:ext cx="9151978" cy="5142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084" y="0"/>
            <a:ext cx="9141916" cy="514467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75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34.png"/><Relationship Id="rId2" Type="http://schemas.openxmlformats.org/officeDocument/2006/relationships/tags" Target="../tags/tag13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tags" Target="../tags/tag24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38.png"/><Relationship Id="rId7" Type="http://schemas.openxmlformats.org/officeDocument/2006/relationships/tags" Target="../tags/tag25.xml"/><Relationship Id="rId6" Type="http://schemas.openxmlformats.org/officeDocument/2006/relationships/image" Target="../media/image30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0" Type="http://schemas.openxmlformats.org/officeDocument/2006/relationships/slideLayout" Target="../slideLayouts/slideLayout9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28.xml"/><Relationship Id="rId6" Type="http://schemas.openxmlformats.org/officeDocument/2006/relationships/image" Target="../media/image41.png"/><Relationship Id="rId5" Type="http://schemas.openxmlformats.org/officeDocument/2006/relationships/tags" Target="../tags/tag27.xml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tags" Target="../tags/tag26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30.xml"/><Relationship Id="rId3" Type="http://schemas.openxmlformats.org/officeDocument/2006/relationships/image" Target="../media/image44.png"/><Relationship Id="rId2" Type="http://schemas.openxmlformats.org/officeDocument/2006/relationships/tags" Target="../tags/tag29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tags" Target="../tags/tag33.xml"/><Relationship Id="rId4" Type="http://schemas.openxmlformats.org/officeDocument/2006/relationships/image" Target="../media/image45.png"/><Relationship Id="rId3" Type="http://schemas.openxmlformats.org/officeDocument/2006/relationships/tags" Target="../tags/tag32.xml"/><Relationship Id="rId2" Type="http://schemas.openxmlformats.org/officeDocument/2006/relationships/image" Target="../media/image43.png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35.xml"/><Relationship Id="rId2" Type="http://schemas.openxmlformats.org/officeDocument/2006/relationships/image" Target="../media/image43.png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46.png"/><Relationship Id="rId3" Type="http://schemas.openxmlformats.org/officeDocument/2006/relationships/tags" Target="../tags/tag37.xml"/><Relationship Id="rId2" Type="http://schemas.openxmlformats.org/officeDocument/2006/relationships/image" Target="../media/image43.png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image" Target="../media/image46.png"/><Relationship Id="rId3" Type="http://schemas.openxmlformats.org/officeDocument/2006/relationships/tags" Target="../tags/tag42.xml"/><Relationship Id="rId2" Type="http://schemas.openxmlformats.org/officeDocument/2006/relationships/image" Target="../media/image43.png"/><Relationship Id="rId1" Type="http://schemas.openxmlformats.org/officeDocument/2006/relationships/tags" Target="../tags/tag4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46.xml"/><Relationship Id="rId2" Type="http://schemas.openxmlformats.org/officeDocument/2006/relationships/image" Target="../media/image43.png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8.xml"/><Relationship Id="rId2" Type="http://schemas.openxmlformats.org/officeDocument/2006/relationships/image" Target="../media/image6.png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50.xml"/><Relationship Id="rId2" Type="http://schemas.openxmlformats.org/officeDocument/2006/relationships/image" Target="../media/image43.png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35.png"/><Relationship Id="rId2" Type="http://schemas.openxmlformats.org/officeDocument/2006/relationships/image" Target="../media/image51.png"/><Relationship Id="rId1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35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7.xml"/><Relationship Id="rId4" Type="http://schemas.openxmlformats.org/officeDocument/2006/relationships/image" Target="../media/image52.png"/><Relationship Id="rId3" Type="http://schemas.openxmlformats.org/officeDocument/2006/relationships/image" Target="../media/image47.png"/><Relationship Id="rId2" Type="http://schemas.openxmlformats.org/officeDocument/2006/relationships/tags" Target="../tags/tag56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58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59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53.png"/><Relationship Id="rId1" Type="http://schemas.openxmlformats.org/officeDocument/2006/relationships/tags" Target="../tags/tag6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55.png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2" Type="http://schemas.openxmlformats.org/officeDocument/2006/relationships/image" Target="../media/image58.png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51609" y="1159022"/>
            <a:ext cx="4546082" cy="605102"/>
          </a:xfrm>
          <a:prstGeom prst="rect">
            <a:avLst/>
          </a:prstGeom>
          <a:noFill/>
          <a:ln>
            <a:noFill/>
          </a:ln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ts val="5400"/>
              </a:lnSpc>
              <a:spcBef>
                <a:spcPts val="675"/>
              </a:spcBef>
            </a:pPr>
            <a:r>
              <a:rPr lang="zh-CN" altLang="en-US" sz="2400" b="1" dirty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黑体" panose="02010609060101010101" pitchFamily="49" charset="-122"/>
              </a:rPr>
              <a:t>分数的意义和性质</a:t>
            </a:r>
            <a:endParaRPr lang="zh-CN" altLang="en-US" sz="2400" b="1" dirty="0">
              <a:ln w="123825" cmpd="sng">
                <a:noFill/>
                <a:prstDash val="solid"/>
              </a:ln>
              <a:solidFill>
                <a:schemeClr val="bg1"/>
              </a:solidFill>
              <a:latin typeface="华文楷体" pitchFamily="2" charset="-122"/>
              <a:ea typeface="华文楷体" pitchFamily="2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9673" y="2216909"/>
            <a:ext cx="1469954" cy="692497"/>
          </a:xfrm>
          <a:prstGeom prst="rect">
            <a:avLst/>
          </a:prstGeom>
          <a:noFill/>
          <a:ln>
            <a:noFill/>
          </a:ln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ts val="5400"/>
              </a:lnSpc>
              <a:spcBef>
                <a:spcPts val="675"/>
              </a:spcBef>
            </a:pPr>
            <a:r>
              <a:rPr lang="zh-CN" altLang="en-US" sz="4800" b="1" dirty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约分</a:t>
            </a:r>
            <a:endParaRPr lang="zh-CN" altLang="en-US" sz="4800" b="1" dirty="0">
              <a:ln w="123825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9597" y="830284"/>
            <a:ext cx="3069497" cy="17264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45825" y="830284"/>
            <a:ext cx="3069498" cy="17264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29072" y="2886032"/>
            <a:ext cx="2892877" cy="162713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5074" y="2030328"/>
            <a:ext cx="2627492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1916" y="2030328"/>
            <a:ext cx="1975476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5818" y="2030328"/>
            <a:ext cx="2255929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34754" y="2141645"/>
            <a:ext cx="455662" cy="784830"/>
            <a:chOff x="10820294" y="1032161"/>
            <a:chExt cx="1215020" cy="2092880"/>
          </a:xfrm>
        </p:grpSpPr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10820294" y="1032161"/>
              <a:ext cx="1215020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10850465" y="2088244"/>
              <a:ext cx="1093150" cy="2460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559105" y="2141645"/>
            <a:ext cx="373518" cy="784830"/>
            <a:chOff x="10820291" y="1032161"/>
            <a:chExt cx="995983" cy="2092880"/>
          </a:xfrm>
        </p:grpSpPr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183456" y="2141645"/>
            <a:ext cx="373518" cy="784830"/>
            <a:chOff x="10820291" y="1032161"/>
            <a:chExt cx="995983" cy="2092880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7" name="直接连接符 16"/>
            <p:cNvCxnSpPr>
              <a:stCxn id="16" idx="1"/>
              <a:endCxn id="16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807807" y="2141645"/>
            <a:ext cx="373518" cy="784830"/>
            <a:chOff x="10820291" y="1032161"/>
            <a:chExt cx="995983" cy="2092880"/>
          </a:xfrm>
        </p:grpSpPr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34596" y="2141645"/>
            <a:ext cx="596957" cy="784830"/>
            <a:chOff x="10820291" y="1032161"/>
            <a:chExt cx="1591783" cy="2092880"/>
          </a:xfrm>
        </p:grpSpPr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497522" y="2141645"/>
            <a:ext cx="596957" cy="784830"/>
            <a:chOff x="10820291" y="1032161"/>
            <a:chExt cx="1591783" cy="2092880"/>
          </a:xfrm>
        </p:grpSpPr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5034233" y="2141645"/>
            <a:ext cx="459658" cy="784830"/>
            <a:chOff x="10820291" y="1032161"/>
            <a:chExt cx="1591783" cy="2092880"/>
          </a:xfrm>
        </p:grpSpPr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241368" y="2141645"/>
            <a:ext cx="478027" cy="784830"/>
            <a:chOff x="10820291" y="1032161"/>
            <a:chExt cx="1274655" cy="2092880"/>
          </a:xfrm>
        </p:grpSpPr>
        <p:sp>
          <p:nvSpPr>
            <p:cNvPr id="3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66284" y="2141645"/>
            <a:ext cx="478027" cy="784830"/>
            <a:chOff x="10820291" y="1032161"/>
            <a:chExt cx="1274655" cy="2092880"/>
          </a:xfrm>
        </p:grpSpPr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7" name="直接连接符 36"/>
            <p:cNvCxnSpPr>
              <a:stCxn id="36" idx="1"/>
              <a:endCxn id="36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37413" y="3004122"/>
            <a:ext cx="5200394" cy="1688193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271312" y="3141328"/>
            <a:ext cx="4264242" cy="1142620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我发现，它们都是分子和分母一起缩小相同倍数，它们表示的意义都是相同的。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41" name="标题 3"/>
          <p:cNvSpPr txBox="1"/>
          <p:nvPr>
            <p:custDataLst>
              <p:tags r:id="rId3"/>
            </p:custDataLst>
          </p:nvPr>
        </p:nvSpPr>
        <p:spPr>
          <a:xfrm>
            <a:off x="1367342" y="1371389"/>
            <a:ext cx="6596127" cy="520799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将它们分成两类，该怎样分类这些分数？</a:t>
            </a:r>
            <a:endParaRPr lang="zh-CN" altLang="en-US" sz="2700" b="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标题 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思 考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729856" y="3131985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4700572" y="3141328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34754" y="3394242"/>
            <a:ext cx="460449" cy="1061829"/>
            <a:chOff x="10567564" y="1066292"/>
            <a:chExt cx="1006444" cy="2831544"/>
          </a:xfrm>
        </p:grpSpPr>
        <p:sp>
          <p:nvSpPr>
            <p:cNvPr id="49" name="Text Box 16"/>
            <p:cNvSpPr txBox="1">
              <a:spLocks noChangeArrowheads="1"/>
            </p:cNvSpPr>
            <p:nvPr/>
          </p:nvSpPr>
          <p:spPr bwMode="auto">
            <a:xfrm>
              <a:off x="10578025" y="1066292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0567564" y="206645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1506040" y="3376888"/>
            <a:ext cx="373518" cy="784830"/>
            <a:chOff x="10820291" y="1032161"/>
            <a:chExt cx="995983" cy="2092880"/>
          </a:xfrm>
        </p:grpSpPr>
        <p:sp>
          <p:nvSpPr>
            <p:cNvPr id="5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377763" y="3432681"/>
            <a:ext cx="373518" cy="784830"/>
            <a:chOff x="10820291" y="1032161"/>
            <a:chExt cx="995983" cy="2092880"/>
          </a:xfrm>
        </p:grpSpPr>
        <p:sp>
          <p:nvSpPr>
            <p:cNvPr id="5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6" name="直接连接符 55"/>
            <p:cNvCxnSpPr>
              <a:stCxn id="55" idx="1"/>
              <a:endCxn id="55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961703" y="3376888"/>
            <a:ext cx="373518" cy="784830"/>
            <a:chOff x="10820291" y="1032161"/>
            <a:chExt cx="995983" cy="2092880"/>
          </a:xfrm>
        </p:grpSpPr>
        <p:sp>
          <p:nvSpPr>
            <p:cNvPr id="5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2417366" y="3376888"/>
            <a:ext cx="596957" cy="784830"/>
            <a:chOff x="10820291" y="1032161"/>
            <a:chExt cx="1591783" cy="2092880"/>
          </a:xfrm>
        </p:grpSpPr>
        <p:sp>
          <p:nvSpPr>
            <p:cNvPr id="6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2" name="直接连接符 61"/>
            <p:cNvCxnSpPr>
              <a:stCxn id="61" idx="1"/>
              <a:endCxn id="61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3096468" y="3376888"/>
            <a:ext cx="596957" cy="784830"/>
            <a:chOff x="10820291" y="1032161"/>
            <a:chExt cx="1591783" cy="2092880"/>
          </a:xfrm>
        </p:grpSpPr>
        <p:sp>
          <p:nvSpPr>
            <p:cNvPr id="64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5" name="直接连接符 64"/>
            <p:cNvCxnSpPr>
              <a:stCxn id="64" idx="1"/>
              <a:endCxn id="64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6208145" y="3426822"/>
            <a:ext cx="459658" cy="784830"/>
            <a:chOff x="10820291" y="1032161"/>
            <a:chExt cx="1591783" cy="2092880"/>
          </a:xfrm>
        </p:grpSpPr>
        <p:sp>
          <p:nvSpPr>
            <p:cNvPr id="6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8" name="直接连接符 67"/>
            <p:cNvCxnSpPr>
              <a:stCxn id="67" idx="1"/>
              <a:endCxn id="67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3775570" y="3376888"/>
            <a:ext cx="478027" cy="784830"/>
            <a:chOff x="10820291" y="1032161"/>
            <a:chExt cx="1274655" cy="2092880"/>
          </a:xfrm>
        </p:grpSpPr>
        <p:sp>
          <p:nvSpPr>
            <p:cNvPr id="7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7124667" y="3451335"/>
            <a:ext cx="478027" cy="784830"/>
            <a:chOff x="10820291" y="1032161"/>
            <a:chExt cx="1274655" cy="2092880"/>
          </a:xfrm>
        </p:grpSpPr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39" grpId="0"/>
      <p:bldP spid="39" grpId="1"/>
      <p:bldP spid="41" grpId="0"/>
      <p:bldP spid="42" grpId="0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5074" y="2030328"/>
            <a:ext cx="2627492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1916" y="2030328"/>
            <a:ext cx="1975476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5818" y="2030328"/>
            <a:ext cx="2255929" cy="1010653"/>
          </a:xfrm>
          <a:prstGeom prst="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34754" y="2141645"/>
            <a:ext cx="373518" cy="1061829"/>
            <a:chOff x="10820291" y="1032161"/>
            <a:chExt cx="995983" cy="2831544"/>
          </a:xfrm>
        </p:grpSpPr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1" name="直接连接符 10"/>
            <p:cNvCxnSpPr>
              <a:stCxn id="10" idx="1"/>
              <a:endCxn id="10" idx="3"/>
            </p:cNvCxnSpPr>
            <p:nvPr/>
          </p:nvCxnSpPr>
          <p:spPr>
            <a:xfrm>
              <a:off x="10820291" y="244793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559105" y="2141645"/>
            <a:ext cx="373518" cy="784830"/>
            <a:chOff x="10820291" y="1032161"/>
            <a:chExt cx="995983" cy="2092880"/>
          </a:xfrm>
        </p:grpSpPr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183456" y="2141645"/>
            <a:ext cx="373518" cy="784830"/>
            <a:chOff x="10820291" y="1032161"/>
            <a:chExt cx="995983" cy="2092880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7" name="直接连接符 16"/>
            <p:cNvCxnSpPr>
              <a:stCxn id="16" idx="1"/>
              <a:endCxn id="16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807807" y="2141645"/>
            <a:ext cx="373518" cy="784830"/>
            <a:chOff x="10820291" y="1032161"/>
            <a:chExt cx="995983" cy="2092880"/>
          </a:xfrm>
        </p:grpSpPr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34596" y="2141645"/>
            <a:ext cx="596957" cy="784830"/>
            <a:chOff x="10820291" y="1032161"/>
            <a:chExt cx="1591783" cy="2092880"/>
          </a:xfrm>
        </p:grpSpPr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497522" y="2141645"/>
            <a:ext cx="596957" cy="784830"/>
            <a:chOff x="10820291" y="1032161"/>
            <a:chExt cx="1591783" cy="2092880"/>
          </a:xfrm>
        </p:grpSpPr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5034233" y="2141645"/>
            <a:ext cx="459658" cy="784830"/>
            <a:chOff x="10820291" y="1032161"/>
            <a:chExt cx="1591783" cy="2092880"/>
          </a:xfrm>
        </p:grpSpPr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241368" y="2141645"/>
            <a:ext cx="478027" cy="784830"/>
            <a:chOff x="10820291" y="1032161"/>
            <a:chExt cx="1274655" cy="2092880"/>
          </a:xfrm>
        </p:grpSpPr>
        <p:sp>
          <p:nvSpPr>
            <p:cNvPr id="3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66284" y="2141645"/>
            <a:ext cx="478027" cy="784830"/>
            <a:chOff x="10820291" y="1032161"/>
            <a:chExt cx="1274655" cy="2092880"/>
          </a:xfrm>
        </p:grpSpPr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7" name="直接连接符 36"/>
            <p:cNvCxnSpPr>
              <a:stCxn id="36" idx="1"/>
              <a:endCxn id="36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41" name="标题 3"/>
          <p:cNvSpPr txBox="1"/>
          <p:nvPr>
            <p:custDataLst>
              <p:tags r:id="rId2"/>
            </p:custDataLst>
          </p:nvPr>
        </p:nvSpPr>
        <p:spPr>
          <a:xfrm>
            <a:off x="1367342" y="1371389"/>
            <a:ext cx="6159395" cy="520799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将它们分成两类，该怎样分类这些分数？</a:t>
            </a:r>
            <a:endParaRPr lang="zh-CN" altLang="en-US" sz="2700" b="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思 考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729856" y="3131985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4700572" y="3141328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50377" y="3381443"/>
            <a:ext cx="373518" cy="1061829"/>
            <a:chOff x="10820291" y="1032161"/>
            <a:chExt cx="995983" cy="2831544"/>
          </a:xfrm>
        </p:grpSpPr>
        <p:sp>
          <p:nvSpPr>
            <p:cNvPr id="4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0" name="直接连接符 49"/>
            <p:cNvCxnSpPr>
              <a:stCxn id="49" idx="1"/>
              <a:endCxn id="49" idx="3"/>
            </p:cNvCxnSpPr>
            <p:nvPr/>
          </p:nvCxnSpPr>
          <p:spPr>
            <a:xfrm>
              <a:off x="10820291" y="244793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1506040" y="3376888"/>
            <a:ext cx="373518" cy="784830"/>
            <a:chOff x="10820291" y="1032161"/>
            <a:chExt cx="995983" cy="2092880"/>
          </a:xfrm>
        </p:grpSpPr>
        <p:sp>
          <p:nvSpPr>
            <p:cNvPr id="5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377763" y="3432681"/>
            <a:ext cx="373518" cy="784830"/>
            <a:chOff x="10820291" y="1032161"/>
            <a:chExt cx="995983" cy="2092880"/>
          </a:xfrm>
        </p:grpSpPr>
        <p:sp>
          <p:nvSpPr>
            <p:cNvPr id="5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6" name="直接连接符 55"/>
            <p:cNvCxnSpPr>
              <a:stCxn id="55" idx="1"/>
              <a:endCxn id="55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961703" y="3376888"/>
            <a:ext cx="373518" cy="784830"/>
            <a:chOff x="10820291" y="1032161"/>
            <a:chExt cx="995983" cy="2092880"/>
          </a:xfrm>
        </p:grpSpPr>
        <p:sp>
          <p:nvSpPr>
            <p:cNvPr id="5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2417366" y="3376888"/>
            <a:ext cx="596957" cy="784830"/>
            <a:chOff x="10820291" y="1032161"/>
            <a:chExt cx="1591783" cy="2092880"/>
          </a:xfrm>
        </p:grpSpPr>
        <p:sp>
          <p:nvSpPr>
            <p:cNvPr id="6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2" name="直接连接符 61"/>
            <p:cNvCxnSpPr>
              <a:stCxn id="61" idx="1"/>
              <a:endCxn id="61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3096468" y="3376888"/>
            <a:ext cx="596957" cy="784830"/>
            <a:chOff x="10820291" y="1032161"/>
            <a:chExt cx="1591783" cy="2092880"/>
          </a:xfrm>
        </p:grpSpPr>
        <p:sp>
          <p:nvSpPr>
            <p:cNvPr id="64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5" name="直接连接符 64"/>
            <p:cNvCxnSpPr>
              <a:stCxn id="64" idx="1"/>
              <a:endCxn id="64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6208145" y="3426822"/>
            <a:ext cx="459658" cy="784830"/>
            <a:chOff x="10820291" y="1032161"/>
            <a:chExt cx="1591783" cy="2092880"/>
          </a:xfrm>
        </p:grpSpPr>
        <p:sp>
          <p:nvSpPr>
            <p:cNvPr id="6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8" name="直接连接符 67"/>
            <p:cNvCxnSpPr>
              <a:stCxn id="67" idx="1"/>
              <a:endCxn id="67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3775570" y="3376888"/>
            <a:ext cx="478027" cy="784830"/>
            <a:chOff x="10820291" y="1032161"/>
            <a:chExt cx="1274655" cy="2092880"/>
          </a:xfrm>
        </p:grpSpPr>
        <p:sp>
          <p:nvSpPr>
            <p:cNvPr id="7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7124667" y="3451335"/>
            <a:ext cx="478027" cy="784830"/>
            <a:chOff x="10820291" y="1032161"/>
            <a:chExt cx="1274655" cy="2092880"/>
          </a:xfrm>
        </p:grpSpPr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/>
          <p:cNvSpPr/>
          <p:nvPr/>
        </p:nvSpPr>
        <p:spPr>
          <a:xfrm>
            <a:off x="747904" y="848993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4718620" y="858336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68425" y="1098450"/>
            <a:ext cx="373518" cy="1061829"/>
            <a:chOff x="10820291" y="1032161"/>
            <a:chExt cx="995983" cy="2831544"/>
          </a:xfrm>
        </p:grpSpPr>
        <p:sp>
          <p:nvSpPr>
            <p:cNvPr id="4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10820291" y="244793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524088" y="1093896"/>
            <a:ext cx="373518" cy="784830"/>
            <a:chOff x="10820291" y="1032161"/>
            <a:chExt cx="995983" cy="2092880"/>
          </a:xfrm>
        </p:grpSpPr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395812" y="1149689"/>
            <a:ext cx="373518" cy="784830"/>
            <a:chOff x="10820291" y="1032161"/>
            <a:chExt cx="995983" cy="2092880"/>
          </a:xfrm>
        </p:grpSpPr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979751" y="1093896"/>
            <a:ext cx="373518" cy="784830"/>
            <a:chOff x="10820291" y="1032161"/>
            <a:chExt cx="995983" cy="2092880"/>
          </a:xfrm>
        </p:grpSpPr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2435414" y="1093896"/>
            <a:ext cx="596957" cy="784830"/>
            <a:chOff x="10820291" y="1032161"/>
            <a:chExt cx="1591783" cy="2092880"/>
          </a:xfrm>
        </p:grpSpPr>
        <p:sp>
          <p:nvSpPr>
            <p:cNvPr id="5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4" name="直接连接符 53"/>
            <p:cNvCxnSpPr>
              <a:stCxn id="53" idx="1"/>
              <a:endCxn id="53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3114517" y="1093896"/>
            <a:ext cx="596957" cy="784830"/>
            <a:chOff x="10820291" y="1032161"/>
            <a:chExt cx="1591783" cy="2092880"/>
          </a:xfrm>
        </p:grpSpPr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1"/>
              <a:endCxn id="56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6226193" y="1143830"/>
            <a:ext cx="459658" cy="784830"/>
            <a:chOff x="10820291" y="1032161"/>
            <a:chExt cx="1591783" cy="2092880"/>
          </a:xfrm>
        </p:grpSpPr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0" name="直接连接符 59"/>
            <p:cNvCxnSpPr>
              <a:stCxn id="59" idx="1"/>
              <a:endCxn id="5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3793618" y="1093896"/>
            <a:ext cx="478027" cy="784830"/>
            <a:chOff x="10820291" y="1032161"/>
            <a:chExt cx="1274655" cy="2092880"/>
          </a:xfrm>
        </p:grpSpPr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7142715" y="1168343"/>
            <a:ext cx="478027" cy="784830"/>
            <a:chOff x="10820291" y="1032161"/>
            <a:chExt cx="1274655" cy="2092880"/>
          </a:xfrm>
        </p:grpSpPr>
        <p:sp>
          <p:nvSpPr>
            <p:cNvPr id="6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032" y="2121469"/>
            <a:ext cx="3458588" cy="127104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10385" y="3161019"/>
            <a:ext cx="3458588" cy="136715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04322" y="2217772"/>
            <a:ext cx="2763059" cy="1367149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494353" y="2333940"/>
            <a:ext cx="2789457" cy="5886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因为右边的三个分数它们的最大公因数都是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645960" y="2504082"/>
            <a:ext cx="1967003" cy="5886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分数的什么和什么的公因数是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397151" y="3479781"/>
            <a:ext cx="2860577" cy="5886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分子和分母之间的公因数是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矩形: 圆角 74"/>
          <p:cNvSpPr/>
          <p:nvPr/>
        </p:nvSpPr>
        <p:spPr>
          <a:xfrm>
            <a:off x="7165683" y="1143829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6" name="矩形: 圆角 75"/>
          <p:cNvSpPr/>
          <p:nvPr/>
        </p:nvSpPr>
        <p:spPr>
          <a:xfrm>
            <a:off x="7165683" y="1557658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7" name="矩形: 圆角 76"/>
          <p:cNvSpPr/>
          <p:nvPr/>
        </p:nvSpPr>
        <p:spPr>
          <a:xfrm>
            <a:off x="6249161" y="1114632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8" name="矩形: 圆角 77"/>
          <p:cNvSpPr/>
          <p:nvPr/>
        </p:nvSpPr>
        <p:spPr>
          <a:xfrm>
            <a:off x="6249161" y="1536890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9" name="矩形: 圆角 78"/>
          <p:cNvSpPr/>
          <p:nvPr/>
        </p:nvSpPr>
        <p:spPr>
          <a:xfrm>
            <a:off x="5352927" y="1119549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0" name="矩形: 圆角 79"/>
          <p:cNvSpPr/>
          <p:nvPr/>
        </p:nvSpPr>
        <p:spPr>
          <a:xfrm>
            <a:off x="5371029" y="1543916"/>
            <a:ext cx="432091" cy="34389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4" grpId="0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/>
          <p:cNvSpPr/>
          <p:nvPr/>
        </p:nvSpPr>
        <p:spPr>
          <a:xfrm>
            <a:off x="747904" y="848993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4718620" y="858336"/>
            <a:ext cx="3817267" cy="1199064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68425" y="1098450"/>
            <a:ext cx="373518" cy="1061829"/>
            <a:chOff x="10820291" y="1032161"/>
            <a:chExt cx="995983" cy="2831544"/>
          </a:xfrm>
        </p:grpSpPr>
        <p:sp>
          <p:nvSpPr>
            <p:cNvPr id="4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10820291" y="244793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524088" y="1093896"/>
            <a:ext cx="373518" cy="784830"/>
            <a:chOff x="10820291" y="1032161"/>
            <a:chExt cx="995983" cy="2092880"/>
          </a:xfrm>
        </p:grpSpPr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395812" y="1149689"/>
            <a:ext cx="373518" cy="784830"/>
            <a:chOff x="10820291" y="1032161"/>
            <a:chExt cx="995983" cy="2092880"/>
          </a:xfrm>
        </p:grpSpPr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979751" y="1093896"/>
            <a:ext cx="373518" cy="784830"/>
            <a:chOff x="10820291" y="1032161"/>
            <a:chExt cx="995983" cy="2092880"/>
          </a:xfrm>
        </p:grpSpPr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2435414" y="1093896"/>
            <a:ext cx="596957" cy="784830"/>
            <a:chOff x="10820291" y="1032161"/>
            <a:chExt cx="1591783" cy="2092880"/>
          </a:xfrm>
        </p:grpSpPr>
        <p:sp>
          <p:nvSpPr>
            <p:cNvPr id="5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4" name="直接连接符 53"/>
            <p:cNvCxnSpPr>
              <a:stCxn id="53" idx="1"/>
              <a:endCxn id="53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3114517" y="1093896"/>
            <a:ext cx="596957" cy="784830"/>
            <a:chOff x="10820291" y="1032161"/>
            <a:chExt cx="1591783" cy="2092880"/>
          </a:xfrm>
        </p:grpSpPr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1"/>
              <a:endCxn id="56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6226193" y="1143830"/>
            <a:ext cx="459658" cy="784830"/>
            <a:chOff x="10820291" y="1032161"/>
            <a:chExt cx="1591783" cy="2092880"/>
          </a:xfrm>
        </p:grpSpPr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0" name="直接连接符 59"/>
            <p:cNvCxnSpPr>
              <a:stCxn id="59" idx="1"/>
              <a:endCxn id="5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3793618" y="1093896"/>
            <a:ext cx="478027" cy="784830"/>
            <a:chOff x="10820291" y="1032161"/>
            <a:chExt cx="1274655" cy="2092880"/>
          </a:xfrm>
        </p:grpSpPr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7142715" y="1168343"/>
            <a:ext cx="478027" cy="784830"/>
            <a:chOff x="10820291" y="1032161"/>
            <a:chExt cx="1274655" cy="2092880"/>
          </a:xfrm>
        </p:grpSpPr>
        <p:sp>
          <p:nvSpPr>
            <p:cNvPr id="6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400000">
            <a:off x="6393150" y="2270263"/>
            <a:ext cx="442164" cy="244948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50210" y="2676677"/>
            <a:ext cx="3128045" cy="870440"/>
          </a:xfrm>
          <a:prstGeom prst="rect">
            <a:avLst/>
          </a:prstGeom>
        </p:spPr>
      </p:pic>
      <p:sp>
        <p:nvSpPr>
          <p:cNvPr id="82" name="Text Box 16"/>
          <p:cNvSpPr txBox="1">
            <a:spLocks noChangeArrowheads="1"/>
          </p:cNvSpPr>
          <p:nvPr/>
        </p:nvSpPr>
        <p:spPr bwMode="auto">
          <a:xfrm>
            <a:off x="5161773" y="2845830"/>
            <a:ext cx="2904918" cy="4501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分子和分母互质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06887" y="3672832"/>
            <a:ext cx="3772049" cy="870440"/>
          </a:xfrm>
          <a:prstGeom prst="rect">
            <a:avLst/>
          </a:prstGeom>
        </p:spPr>
      </p:pic>
      <p:sp>
        <p:nvSpPr>
          <p:cNvPr id="85" name="Text Box 16"/>
          <p:cNvSpPr txBox="1">
            <a:spLocks noChangeArrowheads="1"/>
          </p:cNvSpPr>
          <p:nvPr/>
        </p:nvSpPr>
        <p:spPr bwMode="auto">
          <a:xfrm>
            <a:off x="4953219" y="3798045"/>
            <a:ext cx="3348070" cy="4501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分子和分母公因数是</a:t>
            </a:r>
            <a:r>
              <a:rPr lang="en-US" altLang="zh-CN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7086658" y="1114633"/>
            <a:ext cx="590140" cy="756318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7" name="矩形: 圆角 86"/>
          <p:cNvSpPr/>
          <p:nvPr/>
        </p:nvSpPr>
        <p:spPr>
          <a:xfrm>
            <a:off x="3097741" y="1084010"/>
            <a:ext cx="639821" cy="742674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938832" y="2568831"/>
            <a:ext cx="596957" cy="784830"/>
            <a:chOff x="10820291" y="1032161"/>
            <a:chExt cx="1591783" cy="2092880"/>
          </a:xfrm>
        </p:grpSpPr>
        <p:sp>
          <p:nvSpPr>
            <p:cNvPr id="8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90" name="直接连接符 89"/>
            <p:cNvCxnSpPr>
              <a:stCxn id="89" idx="1"/>
              <a:endCxn id="8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3259534" y="2568831"/>
            <a:ext cx="478027" cy="784830"/>
            <a:chOff x="10820291" y="1032161"/>
            <a:chExt cx="1274655" cy="2092880"/>
          </a:xfrm>
        </p:grpSpPr>
        <p:sp>
          <p:nvSpPr>
            <p:cNvPr id="9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 Box 16"/>
          <p:cNvSpPr txBox="1">
            <a:spLocks noChangeArrowheads="1"/>
          </p:cNvSpPr>
          <p:nvPr/>
        </p:nvSpPr>
        <p:spPr bwMode="auto">
          <a:xfrm>
            <a:off x="2669944" y="2661164"/>
            <a:ext cx="478027" cy="542456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300" b="1" dirty="0">
                <a:solidFill>
                  <a:srgbClr val="6A72F0"/>
                </a:solidFill>
              </a:rPr>
              <a:t>＝</a:t>
            </a:r>
            <a:endParaRPr lang="en-US" altLang="zh-CN" sz="3300" b="1" dirty="0">
              <a:solidFill>
                <a:srgbClr val="6A72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  <p:bldP spid="86" grpId="0" animBg="1"/>
      <p:bldP spid="86" grpId="1" animBg="1"/>
      <p:bldP spid="87" grpId="0" animBg="1"/>
      <p:bldP spid="87" grpId="1" animBg="1"/>
      <p:bldP spid="95" grpId="0"/>
      <p:bldP spid="9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/>
          <p:cNvCxnSpPr/>
          <p:nvPr/>
        </p:nvCxnSpPr>
        <p:spPr>
          <a:xfrm>
            <a:off x="6850427" y="3832506"/>
            <a:ext cx="1449938" cy="0"/>
          </a:xfrm>
          <a:prstGeom prst="line">
            <a:avLst/>
          </a:prstGeom>
          <a:ln w="76200">
            <a:solidFill>
              <a:srgbClr val="5D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9" name="标题 3"/>
          <p:cNvSpPr txBox="1"/>
          <p:nvPr>
            <p:custDataLst>
              <p:tags r:id="rId2"/>
            </p:custDataLst>
          </p:nvPr>
        </p:nvSpPr>
        <p:spPr>
          <a:xfrm>
            <a:off x="3407987" y="788776"/>
            <a:ext cx="6159395" cy="520799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给这些分数取什么名字？</a:t>
            </a:r>
            <a:endParaRPr lang="zh-CN" altLang="en-US" sz="2700" b="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63645" y="2526000"/>
            <a:ext cx="442193" cy="244932"/>
          </a:xfrm>
          <a:prstGeom prst="rect">
            <a:avLst/>
          </a:prstGeom>
        </p:spPr>
      </p:pic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66346" y="2354659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简 单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102969" y="2344453"/>
            <a:ext cx="2134161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rgbClr val="FF5555"/>
                </a:solidFill>
                <a:cs typeface="黑体" panose="02010609060101010101" pitchFamily="49" charset="-122"/>
              </a:rPr>
              <a:t>最简分数</a:t>
            </a:r>
            <a:endParaRPr lang="zh-CN" altLang="en-US" sz="2700" dirty="0">
              <a:solidFill>
                <a:srgbClr val="FF5555"/>
              </a:solidFill>
              <a:cs typeface="黑体" panose="02010609060101010101" pitchFamily="49" charset="-122"/>
            </a:endParaRPr>
          </a:p>
        </p:txBody>
      </p:sp>
      <p:sp>
        <p:nvSpPr>
          <p:cNvPr id="18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982119" y="2772040"/>
            <a:ext cx="6357125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分子和分母互质的数叫做最简分数。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982119" y="3403529"/>
            <a:ext cx="5528986" cy="1252058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一个分数的分母和分子，缩小到没法再缩小就是最简分数。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2" name="标题 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思 考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778788" y="1460106"/>
            <a:ext cx="1969038" cy="822476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35968" y="1531428"/>
            <a:ext cx="373518" cy="784830"/>
            <a:chOff x="10820291" y="1032161"/>
            <a:chExt cx="995983" cy="2092880"/>
          </a:xfrm>
        </p:grpSpPr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478736" y="1525569"/>
            <a:ext cx="459658" cy="784830"/>
            <a:chOff x="10820291" y="1032161"/>
            <a:chExt cx="1591783" cy="2092880"/>
          </a:xfrm>
        </p:grpSpPr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6107644" y="1516898"/>
            <a:ext cx="478027" cy="784830"/>
            <a:chOff x="10820291" y="1032161"/>
            <a:chExt cx="1274655" cy="2092880"/>
          </a:xfrm>
        </p:grpSpPr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2" name="直接连接符 31"/>
            <p:cNvCxnSpPr>
              <a:stCxn id="31" idx="1"/>
              <a:endCxn id="31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/>
          <p:cNvCxnSpPr/>
          <p:nvPr/>
        </p:nvCxnSpPr>
        <p:spPr>
          <a:xfrm>
            <a:off x="1982119" y="3295226"/>
            <a:ext cx="2568764" cy="0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894519" y="3408264"/>
            <a:ext cx="7704186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分子分母是互质数时，分子分母互质数只有   ？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35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705186" y="3403529"/>
            <a:ext cx="63405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 dirty="0">
                <a:solidFill>
                  <a:srgbClr val="FF5555"/>
                </a:solidFill>
                <a:cs typeface="黑体" panose="02010609060101010101" pitchFamily="49" charset="-122"/>
              </a:rPr>
              <a:t>1</a:t>
            </a:r>
            <a:endParaRPr lang="zh-CN" altLang="en-US" sz="2700" dirty="0">
              <a:solidFill>
                <a:srgbClr val="FF5555"/>
              </a:solidFill>
              <a:cs typeface="黑体" panose="02010609060101010101" pitchFamily="49" charset="-122"/>
            </a:endParaRPr>
          </a:p>
        </p:txBody>
      </p:sp>
      <p:sp>
        <p:nvSpPr>
          <p:cNvPr id="36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7278" y="3406978"/>
            <a:ext cx="7704186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分子分母</a:t>
            </a:r>
            <a:r>
              <a:rPr lang="zh-CN" altLang="en-US" sz="2700" dirty="0">
                <a:solidFill>
                  <a:srgbClr val="FF5555"/>
                </a:solidFill>
                <a:cs typeface="黑体" panose="02010609060101010101" pitchFamily="49" charset="-122"/>
              </a:rPr>
              <a:t>公因数为</a:t>
            </a:r>
            <a:r>
              <a:rPr lang="en-US" altLang="zh-CN" sz="2700" dirty="0">
                <a:solidFill>
                  <a:srgbClr val="FF5555"/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，这样的分数称为         ？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62571" y="3827163"/>
            <a:ext cx="574096" cy="0"/>
          </a:xfrm>
          <a:prstGeom prst="line">
            <a:avLst/>
          </a:prstGeom>
          <a:ln w="76200">
            <a:solidFill>
              <a:srgbClr val="5D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865506" y="3443509"/>
            <a:ext cx="1454339" cy="450123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zh-CN" altLang="en-US" sz="27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最简分数</a:t>
            </a:r>
            <a:endParaRPr lang="zh-CN" altLang="en-US" sz="27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894519" y="1466309"/>
            <a:ext cx="3656364" cy="822476"/>
          </a:xfrm>
          <a:prstGeom prst="roundRect">
            <a:avLst/>
          </a:prstGeom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105172" y="1539055"/>
            <a:ext cx="373518" cy="1061829"/>
            <a:chOff x="10820291" y="1032161"/>
            <a:chExt cx="995983" cy="2831544"/>
          </a:xfrm>
        </p:grpSpPr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83154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18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10820291" y="2447934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560835" y="1534501"/>
            <a:ext cx="373518" cy="784830"/>
            <a:chOff x="10820291" y="1032161"/>
            <a:chExt cx="995983" cy="2092880"/>
          </a:xfrm>
        </p:grpSpPr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6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2016498" y="1534501"/>
            <a:ext cx="373518" cy="784830"/>
            <a:chOff x="10820291" y="1032161"/>
            <a:chExt cx="995983" cy="2092880"/>
          </a:xfrm>
        </p:grpSpPr>
        <p:sp>
          <p:nvSpPr>
            <p:cNvPr id="53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9959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3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9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4" name="直接连接符 53"/>
            <p:cNvCxnSpPr>
              <a:stCxn id="53" idx="1"/>
              <a:endCxn id="53" idx="3"/>
            </p:cNvCxnSpPr>
            <p:nvPr/>
          </p:nvCxnSpPr>
          <p:spPr>
            <a:xfrm>
              <a:off x="10820291" y="2078601"/>
              <a:ext cx="9959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2472161" y="1534501"/>
            <a:ext cx="596957" cy="784830"/>
            <a:chOff x="10820291" y="1032161"/>
            <a:chExt cx="1591783" cy="2092880"/>
          </a:xfrm>
        </p:grpSpPr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75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1"/>
              <a:endCxn id="56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3151264" y="1534501"/>
            <a:ext cx="596957" cy="784830"/>
            <a:chOff x="10820291" y="1032161"/>
            <a:chExt cx="1591783" cy="2092880"/>
          </a:xfrm>
        </p:grpSpPr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0" name="直接连接符 59"/>
            <p:cNvCxnSpPr>
              <a:stCxn id="59" idx="1"/>
              <a:endCxn id="5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3830365" y="1534501"/>
            <a:ext cx="478027" cy="784830"/>
            <a:chOff x="10820291" y="1032161"/>
            <a:chExt cx="1274655" cy="2092880"/>
          </a:xfrm>
        </p:grpSpPr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2746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4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rgbClr val="6A72F0"/>
                  </a:solidFill>
                </a:rPr>
                <a:t>10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>
              <a:off x="10820291" y="2078601"/>
              <a:ext cx="12746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2390016" y="2309496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rgbClr val="FF5555"/>
                </a:solidFill>
                <a:cs typeface="黑体" panose="02010609060101010101" pitchFamily="49" charset="-122"/>
              </a:rPr>
              <a:t>分数</a:t>
            </a:r>
            <a:endParaRPr lang="zh-CN" altLang="en-US" sz="2700" dirty="0">
              <a:solidFill>
                <a:srgbClr val="FF5555"/>
              </a:solidFill>
              <a:cs typeface="黑体" panose="02010609060101010101" pitchFamily="49" charset="-122"/>
            </a:endParaRPr>
          </a:p>
        </p:txBody>
      </p:sp>
      <p:sp>
        <p:nvSpPr>
          <p:cNvPr id="65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2063119" y="2309496"/>
            <a:ext cx="2487765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rgbClr val="FF5555"/>
                </a:solidFill>
                <a:cs typeface="黑体" panose="02010609060101010101" pitchFamily="49" charset="-122"/>
              </a:rPr>
              <a:t>非简分数</a:t>
            </a:r>
            <a:endParaRPr lang="zh-CN" altLang="en-US" sz="2700" dirty="0">
              <a:solidFill>
                <a:srgbClr val="FF5555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4" grpId="1"/>
      <p:bldP spid="15" grpId="0"/>
      <p:bldP spid="18" grpId="0"/>
      <p:bldP spid="19" grpId="0"/>
      <p:bldP spid="19" grpId="1"/>
      <p:bldP spid="22" grpId="0"/>
      <p:bldP spid="34" grpId="0"/>
      <p:bldP spid="34" grpId="1"/>
      <p:bldP spid="35" grpId="0"/>
      <p:bldP spid="35" grpId="1"/>
      <p:bldP spid="35" grpId="2"/>
      <p:bldP spid="36" grpId="0"/>
      <p:bldP spid="43" grpId="0"/>
      <p:bldP spid="64" grpId="0"/>
      <p:bldP spid="64" grpId="1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737" y="501162"/>
            <a:ext cx="2210530" cy="815277"/>
          </a:xfrm>
          <a:prstGeom prst="rect">
            <a:avLst/>
          </a:prstGeom>
        </p:spPr>
      </p:pic>
      <p:sp>
        <p:nvSpPr>
          <p:cNvPr id="2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78484" y="580291"/>
            <a:ext cx="1559035" cy="577885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27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判 断</a:t>
            </a:r>
            <a:endParaRPr lang="zh-CN" altLang="en-US" sz="27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37314" y="486543"/>
            <a:ext cx="605555" cy="94386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52857" y="835844"/>
            <a:ext cx="4397644" cy="450123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下面的分数是不是最简分数 </a:t>
            </a:r>
            <a:endParaRPr lang="zh-CN" altLang="en-US" sz="2700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3248" y="1586920"/>
            <a:ext cx="958782" cy="962890"/>
            <a:chOff x="5083079" y="5632655"/>
            <a:chExt cx="2556586" cy="25677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2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15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16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2" name="直接连接符 21"/>
              <p:cNvCxnSpPr>
                <a:stCxn id="21" idx="1"/>
                <a:endCxn id="2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3182293" y="1586920"/>
            <a:ext cx="958782" cy="962890"/>
            <a:chOff x="5083079" y="5632655"/>
            <a:chExt cx="2556586" cy="256770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2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10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26" idx="1"/>
                <a:endCxn id="2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>
            <a:off x="4951337" y="1586920"/>
            <a:ext cx="958782" cy="962890"/>
            <a:chOff x="5083079" y="5632655"/>
            <a:chExt cx="2556586" cy="25677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24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1"/>
                <a:endCxn id="3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/>
        </p:nvGrpSpPr>
        <p:grpSpPr>
          <a:xfrm>
            <a:off x="6720382" y="1586920"/>
            <a:ext cx="958782" cy="962890"/>
            <a:chOff x="5083079" y="5632655"/>
            <a:chExt cx="2556586" cy="256770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3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17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1413248" y="2894643"/>
            <a:ext cx="958782" cy="962890"/>
            <a:chOff x="5083079" y="5632655"/>
            <a:chExt cx="2556586" cy="2567706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4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91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2" name="直接连接符 41"/>
              <p:cNvCxnSpPr>
                <a:stCxn id="41" idx="1"/>
                <a:endCxn id="4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3182293" y="2894643"/>
            <a:ext cx="958782" cy="962890"/>
            <a:chOff x="5083079" y="5632655"/>
            <a:chExt cx="2556586" cy="2567706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4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7" name="直接连接符 46"/>
              <p:cNvCxnSpPr>
                <a:stCxn id="46" idx="1"/>
                <a:endCxn id="4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4951337" y="2894643"/>
            <a:ext cx="958782" cy="962890"/>
            <a:chOff x="5083079" y="5632655"/>
            <a:chExt cx="2556586" cy="256770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5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80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2" name="直接连接符 51"/>
              <p:cNvCxnSpPr>
                <a:stCxn id="51" idx="1"/>
                <a:endCxn id="5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6720382" y="2894643"/>
            <a:ext cx="958782" cy="962890"/>
            <a:chOff x="5083079" y="5632655"/>
            <a:chExt cx="2556586" cy="256770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5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48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7" name="直接连接符 56"/>
              <p:cNvCxnSpPr>
                <a:stCxn id="56" idx="1"/>
                <a:endCxn id="5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75462" y="2032209"/>
            <a:ext cx="409248" cy="517601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99531" y="2046425"/>
            <a:ext cx="466719" cy="450123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3148715" y="1907217"/>
            <a:ext cx="3185695" cy="450123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分子和分母是互质数</a:t>
            </a:r>
            <a:endParaRPr lang="zh-CN" altLang="en-US" sz="27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3453676" y="1653689"/>
            <a:ext cx="432368" cy="35488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2" name="矩形: 圆角 61"/>
          <p:cNvSpPr/>
          <p:nvPr/>
        </p:nvSpPr>
        <p:spPr>
          <a:xfrm>
            <a:off x="3453101" y="2118303"/>
            <a:ext cx="432368" cy="354885"/>
          </a:xfrm>
          <a:prstGeom prst="roundRect">
            <a:avLst/>
          </a:prstGeom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774481" y="1917657"/>
            <a:ext cx="2320017" cy="450123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公因数只有</a:t>
            </a:r>
            <a:r>
              <a:rPr lang="en-US" altLang="zh-CN" sz="27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14876" y="2283392"/>
            <a:ext cx="1108068" cy="450123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互质数</a:t>
            </a:r>
            <a:endParaRPr lang="zh-CN" altLang="en-US" sz="2700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40476" y="1959862"/>
            <a:ext cx="466719" cy="450123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357117" y="2536910"/>
            <a:ext cx="3878237" cy="450123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 sz="27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7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不是互质数。</a:t>
            </a:r>
            <a:endParaRPr lang="zh-CN" altLang="en-US" sz="27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03827" y="1990853"/>
            <a:ext cx="409248" cy="517601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767343" y="2002222"/>
            <a:ext cx="466719" cy="45012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75356" y="3354148"/>
            <a:ext cx="466719" cy="450123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1039286" y="3953477"/>
            <a:ext cx="1736373" cy="342401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公因数只有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304968" y="3354148"/>
            <a:ext cx="409248" cy="517601"/>
          </a:xfrm>
          <a:prstGeom prst="rect">
            <a:avLst/>
          </a:prstGeom>
        </p:spPr>
      </p:pic>
      <p:sp>
        <p:nvSpPr>
          <p:cNvPr id="74" name="文本框 73"/>
          <p:cNvSpPr txBox="1"/>
          <p:nvPr/>
        </p:nvSpPr>
        <p:spPr>
          <a:xfrm>
            <a:off x="2609222" y="3953477"/>
            <a:ext cx="1864613" cy="342401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公因数有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95092" y="3338928"/>
            <a:ext cx="409248" cy="517601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26765" y="3300045"/>
            <a:ext cx="409248" cy="517601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425101" y="3963320"/>
            <a:ext cx="3018775" cy="342401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的公因数有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0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355847" y="3963320"/>
            <a:ext cx="1095172" cy="342401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2000" dirty="0">
                <a:solidFill>
                  <a:srgbClr val="5D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非简分数</a:t>
            </a:r>
            <a:endParaRPr lang="zh-CN" altLang="en-US" sz="2000" dirty="0">
              <a:solidFill>
                <a:srgbClr val="5D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60" grpId="0"/>
      <p:bldP spid="60" grpId="1"/>
      <p:bldP spid="61" grpId="0" animBg="1"/>
      <p:bldP spid="61" grpId="1" animBg="1"/>
      <p:bldP spid="62" grpId="0" animBg="1"/>
      <p:bldP spid="62" grpId="1" animBg="1"/>
      <p:bldP spid="63" grpId="0"/>
      <p:bldP spid="63" grpId="1"/>
      <p:bldP spid="63" grpId="2"/>
      <p:bldP spid="64" grpId="0"/>
      <p:bldP spid="64" grpId="1"/>
      <p:bldP spid="64" grpId="2"/>
      <p:bldP spid="66" grpId="0"/>
      <p:bldP spid="66" grpId="1"/>
      <p:bldP spid="72" grpId="0"/>
      <p:bldP spid="72" grpId="1"/>
      <p:bldP spid="74" grpId="0"/>
      <p:bldP spid="74" grpId="1"/>
      <p:bldP spid="77" grpId="0"/>
      <p:bldP spid="77" grpId="1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22" name="标题 5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思 考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510263" y="1417486"/>
            <a:ext cx="958782" cy="962890"/>
            <a:chOff x="5083079" y="5632655"/>
            <a:chExt cx="2556586" cy="2567706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74" name="组合 73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75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24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6" name="直接连接符 75"/>
              <p:cNvCxnSpPr>
                <a:stCxn id="75" idx="1"/>
                <a:endCxn id="75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2965041" y="1414807"/>
            <a:ext cx="958782" cy="962890"/>
            <a:chOff x="5083079" y="5632655"/>
            <a:chExt cx="2556586" cy="2567706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79" name="组合 78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80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81" name="直接连接符 80"/>
              <p:cNvCxnSpPr>
                <a:stCxn id="80" idx="1"/>
                <a:endCxn id="80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>
            <a:off x="4419819" y="1414807"/>
            <a:ext cx="958782" cy="962890"/>
            <a:chOff x="5083079" y="5632655"/>
            <a:chExt cx="2556586" cy="256770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84" name="组合 83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85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80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86" name="直接连接符 85"/>
              <p:cNvCxnSpPr>
                <a:stCxn id="85" idx="1"/>
                <a:endCxn id="85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组合 86"/>
          <p:cNvGrpSpPr/>
          <p:nvPr/>
        </p:nvGrpSpPr>
        <p:grpSpPr>
          <a:xfrm>
            <a:off x="5874598" y="1414807"/>
            <a:ext cx="958782" cy="962890"/>
            <a:chOff x="5083079" y="5632655"/>
            <a:chExt cx="2556586" cy="2567706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89" name="组合 88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90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48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91" name="直接连接符 90"/>
              <p:cNvCxnSpPr>
                <a:stCxn id="90" idx="1"/>
                <a:endCxn id="90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2573805" y="1651929"/>
            <a:ext cx="4570779" cy="450123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用图形红色大小表示是哪个？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312" y="2503017"/>
            <a:ext cx="7708311" cy="1257411"/>
            <a:chOff x="1914127" y="6662778"/>
            <a:chExt cx="20554158" cy="3353095"/>
          </a:xfrm>
        </p:grpSpPr>
        <p:grpSp>
          <p:nvGrpSpPr>
            <p:cNvPr id="8" name="组合 7"/>
            <p:cNvGrpSpPr/>
            <p:nvPr/>
          </p:nvGrpSpPr>
          <p:grpSpPr>
            <a:xfrm>
              <a:off x="1914127" y="6662778"/>
              <a:ext cx="4470793" cy="3353095"/>
              <a:chOff x="801954" y="6270194"/>
              <a:chExt cx="6350000" cy="4762500"/>
            </a:xfrm>
          </p:grpSpPr>
          <p:graphicFrame>
            <p:nvGraphicFramePr>
              <p:cNvPr id="4" name="图表 3"/>
              <p:cNvGraphicFramePr/>
              <p:nvPr/>
            </p:nvGraphicFramePr>
            <p:xfrm>
              <a:off x="801954" y="6270194"/>
              <a:ext cx="6350000" cy="47625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cxnSp>
            <p:nvCxnSpPr>
              <p:cNvPr id="55" name="直接连接符 54"/>
              <p:cNvCxnSpPr/>
              <p:nvPr/>
            </p:nvCxnSpPr>
            <p:spPr>
              <a:xfrm flipH="1">
                <a:off x="1943100" y="8651444"/>
                <a:ext cx="2033854" cy="850361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60" name="图表 59"/>
            <p:cNvGraphicFramePr/>
            <p:nvPr/>
          </p:nvGraphicFramePr>
          <p:xfrm>
            <a:off x="5934968" y="6662778"/>
            <a:ext cx="4470793" cy="3353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" name="图表 4"/>
            <p:cNvGraphicFramePr/>
            <p:nvPr/>
          </p:nvGraphicFramePr>
          <p:xfrm>
            <a:off x="9955809" y="6662778"/>
            <a:ext cx="4470793" cy="3353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7" name="图表 6"/>
            <p:cNvGraphicFramePr/>
            <p:nvPr/>
          </p:nvGraphicFramePr>
          <p:xfrm>
            <a:off x="17997492" y="6662778"/>
            <a:ext cx="4470793" cy="3353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1" name="图表 10"/>
            <p:cNvGraphicFramePr/>
            <p:nvPr/>
          </p:nvGraphicFramePr>
          <p:xfrm>
            <a:off x="13976650" y="6662778"/>
            <a:ext cx="4470793" cy="3353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4" name="矩形: 圆角 13"/>
          <p:cNvSpPr/>
          <p:nvPr/>
        </p:nvSpPr>
        <p:spPr>
          <a:xfrm>
            <a:off x="5392430" y="2436496"/>
            <a:ext cx="1449065" cy="1365972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5874598" y="3826949"/>
            <a:ext cx="596957" cy="727122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4</a:t>
            </a:r>
            <a:endParaRPr lang="en-US" altLang="zh-CN" sz="1800" b="1" dirty="0"/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5</a:t>
            </a:r>
            <a:endParaRPr lang="en-US" altLang="zh-CN" sz="1800" b="1" dirty="0"/>
          </a:p>
        </p:txBody>
      </p:sp>
      <p:cxnSp>
        <p:nvCxnSpPr>
          <p:cNvPr id="57" name="直接连接符 56"/>
          <p:cNvCxnSpPr>
            <a:stCxn id="56" idx="1"/>
            <a:endCxn id="56" idx="3"/>
          </p:cNvCxnSpPr>
          <p:nvPr/>
        </p:nvCxnSpPr>
        <p:spPr>
          <a:xfrm>
            <a:off x="5874598" y="4190510"/>
            <a:ext cx="59695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4781644" y="3826949"/>
            <a:ext cx="596957" cy="727122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24</a:t>
            </a:r>
            <a:endParaRPr lang="en-US" altLang="zh-CN" sz="1800" b="1" dirty="0"/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30</a:t>
            </a:r>
            <a:endParaRPr lang="en-US" altLang="zh-CN" sz="1800" b="1" dirty="0"/>
          </a:p>
        </p:txBody>
      </p:sp>
      <p:cxnSp>
        <p:nvCxnSpPr>
          <p:cNvPr id="62" name="直接连接符 61"/>
          <p:cNvCxnSpPr>
            <a:stCxn id="61" idx="1"/>
            <a:endCxn id="61" idx="3"/>
          </p:cNvCxnSpPr>
          <p:nvPr/>
        </p:nvCxnSpPr>
        <p:spPr>
          <a:xfrm>
            <a:off x="4781644" y="4190510"/>
            <a:ext cx="59695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5378602" y="3900914"/>
            <a:ext cx="596957" cy="542456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300" b="1" dirty="0">
                <a:solidFill>
                  <a:srgbClr val="FF5555"/>
                </a:solidFill>
              </a:rPr>
              <a:t>＝</a:t>
            </a:r>
            <a:endParaRPr lang="en-US" altLang="zh-CN" sz="3300" b="1" dirty="0">
              <a:solidFill>
                <a:srgbClr val="FF5555"/>
              </a:solidFill>
            </a:endParaRPr>
          </a:p>
        </p:txBody>
      </p:sp>
      <p:sp>
        <p:nvSpPr>
          <p:cNvPr id="66" name="矩形: 圆角 65"/>
          <p:cNvSpPr/>
          <p:nvPr/>
        </p:nvSpPr>
        <p:spPr>
          <a:xfrm>
            <a:off x="4608908" y="3786813"/>
            <a:ext cx="897268" cy="787506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6909623" y="2401969"/>
            <a:ext cx="1449065" cy="1365972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2" name="Text Box 16"/>
          <p:cNvSpPr txBox="1">
            <a:spLocks noChangeArrowheads="1"/>
          </p:cNvSpPr>
          <p:nvPr/>
        </p:nvSpPr>
        <p:spPr bwMode="auto">
          <a:xfrm>
            <a:off x="7412218" y="3847197"/>
            <a:ext cx="596957" cy="727122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5</a:t>
            </a:r>
            <a:endParaRPr lang="en-US" altLang="zh-CN" sz="1800" b="1" dirty="0"/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6</a:t>
            </a:r>
            <a:endParaRPr lang="en-US" altLang="zh-CN" sz="1800" b="1" dirty="0"/>
          </a:p>
        </p:txBody>
      </p:sp>
      <p:cxnSp>
        <p:nvCxnSpPr>
          <p:cNvPr id="93" name="直接连接符 92"/>
          <p:cNvCxnSpPr>
            <a:stCxn id="92" idx="1"/>
            <a:endCxn id="92" idx="3"/>
          </p:cNvCxnSpPr>
          <p:nvPr/>
        </p:nvCxnSpPr>
        <p:spPr>
          <a:xfrm>
            <a:off x="7412218" y="4210758"/>
            <a:ext cx="59695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图片 9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022469" y="540762"/>
            <a:ext cx="1143244" cy="1781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  <p:bldP spid="14" grpId="0" animBg="1"/>
      <p:bldP spid="14" grpId="1" animBg="1"/>
      <p:bldP spid="56" grpId="0"/>
      <p:bldP spid="61" grpId="0"/>
      <p:bldP spid="61" grpId="1"/>
      <p:bldP spid="65" grpId="0"/>
      <p:bldP spid="65" grpId="1"/>
      <p:bldP spid="66" grpId="0" animBg="1"/>
      <p:bldP spid="66" grpId="1" animBg="1"/>
      <p:bldP spid="67" grpId="0" animBg="1"/>
      <p:bldP spid="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22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思 考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510263" y="1417486"/>
            <a:ext cx="958782" cy="962890"/>
            <a:chOff x="5083079" y="5632655"/>
            <a:chExt cx="2556586" cy="2567706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74" name="组合 73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75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24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6" name="直接连接符 75"/>
              <p:cNvCxnSpPr>
                <a:stCxn id="75" idx="1"/>
                <a:endCxn id="75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2573805" y="1651929"/>
            <a:ext cx="2146881" cy="450123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表示的是哪个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3879" y="2465850"/>
            <a:ext cx="596957" cy="784830"/>
            <a:chOff x="10089685" y="6575599"/>
            <a:chExt cx="1591783" cy="2092880"/>
          </a:xfrm>
        </p:grpSpPr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10089685" y="6575599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10089685" y="7622039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321498" y="2486097"/>
            <a:ext cx="596957" cy="784830"/>
            <a:chOff x="14189736" y="6629592"/>
            <a:chExt cx="1591783" cy="2092880"/>
          </a:xfrm>
        </p:grpSpPr>
        <p:sp>
          <p:nvSpPr>
            <p:cNvPr id="46" name="Text Box 16"/>
            <p:cNvSpPr txBox="1">
              <a:spLocks noChangeArrowheads="1"/>
            </p:cNvSpPr>
            <p:nvPr/>
          </p:nvSpPr>
          <p:spPr bwMode="auto">
            <a:xfrm>
              <a:off x="14189736" y="6629592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7" name="直接连接符 46"/>
            <p:cNvCxnSpPr>
              <a:stCxn id="46" idx="1"/>
              <a:endCxn id="46" idx="3"/>
            </p:cNvCxnSpPr>
            <p:nvPr/>
          </p:nvCxnSpPr>
          <p:spPr>
            <a:xfrm>
              <a:off x="14189736" y="7676032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5663" y="3307474"/>
            <a:ext cx="3913942" cy="1151332"/>
          </a:xfrm>
          <a:prstGeom prst="rect">
            <a:avLst/>
          </a:prstGeom>
        </p:spPr>
      </p:pic>
      <p:sp>
        <p:nvSpPr>
          <p:cNvPr id="51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276135" y="3632179"/>
            <a:ext cx="3493471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根据分数的基本性质。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451248" y="672603"/>
            <a:ext cx="1143244" cy="1781951"/>
          </a:xfrm>
          <a:prstGeom prst="rect">
            <a:avLst/>
          </a:prstGeom>
        </p:spPr>
      </p:pic>
      <p:sp>
        <p:nvSpPr>
          <p:cNvPr id="54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966398" y="3621291"/>
            <a:ext cx="3913942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把这个分数化成最简分数。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>
            <a:off x="5216047" y="3669159"/>
            <a:ext cx="1332664" cy="461767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657894" y="2535099"/>
            <a:ext cx="530949" cy="588623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en-US" altLang="zh-CN" sz="3600" b="1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VS</a:t>
            </a:r>
            <a:endParaRPr lang="zh-CN" altLang="en-US" sz="3600" b="1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4" grpId="0"/>
      <p:bldP spid="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096689" y="3333204"/>
            <a:ext cx="2946239" cy="14456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60214" y="3498947"/>
            <a:ext cx="2219190" cy="96949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看哪一桌最快地把这三个尝试思考观察都做好！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标题 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402664" y="1771085"/>
            <a:ext cx="7276739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）尝试：同桌一块研究，写出化的过程。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402664" y="2176236"/>
            <a:ext cx="7276740" cy="7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）思考：化成的分数和原分数的大小怎样？    </a:t>
            </a:r>
            <a:b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根据什么？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402665" y="2927636"/>
            <a:ext cx="6573044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）观察：化成的分数的分子、分母大小怎样？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0083" y="528122"/>
            <a:ext cx="2267553" cy="35343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64977" y="1766807"/>
            <a:ext cx="2207781" cy="102457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98335" y="1965641"/>
            <a:ext cx="1087083" cy="4501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just"/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6964436" y="2173950"/>
            <a:ext cx="992644" cy="311624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zh-CN" altLang="en-US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最简分数</a:t>
            </a:r>
            <a:endParaRPr lang="zh-CN" altLang="en-US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964707" y="1974136"/>
            <a:ext cx="596957" cy="784830"/>
            <a:chOff x="10820291" y="1032161"/>
            <a:chExt cx="1591783" cy="2092880"/>
          </a:xfrm>
        </p:grpSpPr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圆角矩形 8"/>
          <p:cNvSpPr/>
          <p:nvPr/>
        </p:nvSpPr>
        <p:spPr>
          <a:xfrm>
            <a:off x="1316380" y="1667804"/>
            <a:ext cx="6803136" cy="1374051"/>
          </a:xfrm>
          <a:prstGeom prst="round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99882" y="1974136"/>
            <a:ext cx="1177339" cy="784830"/>
            <a:chOff x="10820291" y="1032161"/>
            <a:chExt cx="1591783" cy="2092880"/>
          </a:xfrm>
        </p:grpSpPr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815437" y="1974136"/>
            <a:ext cx="539917" cy="784830"/>
            <a:chOff x="10820291" y="1032161"/>
            <a:chExt cx="1591783" cy="2092880"/>
          </a:xfrm>
        </p:grpSpPr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5276370" y="2043386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560814" y="2043386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71022" y="3194826"/>
            <a:ext cx="4383803" cy="1118893"/>
          </a:xfrm>
          <a:prstGeom prst="rect">
            <a:avLst/>
          </a:prstGeom>
        </p:spPr>
      </p:pic>
      <p:sp>
        <p:nvSpPr>
          <p:cNvPr id="3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211806" y="3538739"/>
            <a:ext cx="3503321" cy="34734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根据分数的基本性质。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36" name="圆角矩形 8"/>
          <p:cNvSpPr/>
          <p:nvPr/>
        </p:nvSpPr>
        <p:spPr>
          <a:xfrm>
            <a:off x="4039940" y="1826105"/>
            <a:ext cx="1313799" cy="1008473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7" name="圆角矩形 8"/>
          <p:cNvSpPr/>
          <p:nvPr/>
        </p:nvSpPr>
        <p:spPr>
          <a:xfrm>
            <a:off x="5698455" y="1825526"/>
            <a:ext cx="754405" cy="1008473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77394" y="2173951"/>
            <a:ext cx="992644" cy="311624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互质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94031" y="2215231"/>
            <a:ext cx="442193" cy="244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5" grpId="0"/>
      <p:bldP spid="36" grpId="0" animBg="1"/>
      <p:bldP spid="36" grpId="1" animBg="1"/>
      <p:bldP spid="37" grpId="0" animBg="1"/>
      <p:bldP spid="37" grpId="1" animBg="1"/>
      <p:bldP spid="38" grpId="0"/>
      <p:bldP spid="3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402664" y="1771085"/>
            <a:ext cx="7276739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）尝试：同桌一块研究，写出化的过程。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402664" y="2176236"/>
            <a:ext cx="7276740" cy="7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）思考：化成的分数和原分数的大小怎样？    </a:t>
            </a:r>
            <a:b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根据什么？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402665" y="2927636"/>
            <a:ext cx="6573044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）观察：化成的分数的分子、分母大小怎样？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964707" y="1974136"/>
            <a:ext cx="596957" cy="784830"/>
            <a:chOff x="10820291" y="1032161"/>
            <a:chExt cx="1591783" cy="2092880"/>
          </a:xfrm>
        </p:grpSpPr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圆角矩形 8"/>
          <p:cNvSpPr/>
          <p:nvPr/>
        </p:nvSpPr>
        <p:spPr>
          <a:xfrm>
            <a:off x="1316380" y="1667804"/>
            <a:ext cx="6803136" cy="1374051"/>
          </a:xfrm>
          <a:prstGeom prst="round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99882" y="1974136"/>
            <a:ext cx="1177339" cy="784830"/>
            <a:chOff x="10820291" y="1032161"/>
            <a:chExt cx="1591783" cy="2092880"/>
          </a:xfrm>
        </p:grpSpPr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815437" y="1974136"/>
            <a:ext cx="539917" cy="784830"/>
            <a:chOff x="10820291" y="1032161"/>
            <a:chExt cx="1591783" cy="2092880"/>
          </a:xfrm>
        </p:grpSpPr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5276370" y="2043386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560814" y="2043386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6380" y="3111668"/>
            <a:ext cx="6803136" cy="1309757"/>
          </a:xfrm>
          <a:prstGeom prst="rect">
            <a:avLst/>
          </a:prstGeom>
        </p:spPr>
      </p:pic>
      <p:sp>
        <p:nvSpPr>
          <p:cNvPr id="3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582893" y="3273443"/>
            <a:ext cx="6244727" cy="98620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化成的分数和原分数的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大小一样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，根据的是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分数的基本性质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6380" y="3153570"/>
            <a:ext cx="6803136" cy="1309757"/>
          </a:xfrm>
          <a:prstGeom prst="rect">
            <a:avLst/>
          </a:prstGeom>
        </p:spPr>
      </p:pic>
      <p:sp>
        <p:nvSpPr>
          <p:cNvPr id="32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582893" y="3315345"/>
            <a:ext cx="6244727" cy="98620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化成的分数，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分子和分母大小变了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，但整个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分数大小不变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41" name="圆角矩形 8"/>
          <p:cNvSpPr/>
          <p:nvPr/>
        </p:nvSpPr>
        <p:spPr>
          <a:xfrm>
            <a:off x="2245588" y="3849329"/>
            <a:ext cx="1969038" cy="480135"/>
          </a:xfrm>
          <a:prstGeom prst="roundRect">
            <a:avLst/>
          </a:prstGeom>
          <a:ln w="76200">
            <a:solidFill>
              <a:srgbClr val="FFC0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2" name="圆角矩形 8"/>
          <p:cNvSpPr/>
          <p:nvPr/>
        </p:nvSpPr>
        <p:spPr>
          <a:xfrm>
            <a:off x="4146709" y="3320286"/>
            <a:ext cx="2944039" cy="480135"/>
          </a:xfrm>
          <a:prstGeom prst="roundRect">
            <a:avLst/>
          </a:prstGeom>
          <a:ln w="76200">
            <a:solidFill>
              <a:srgbClr val="FFC0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6380" y="3153570"/>
            <a:ext cx="6803136" cy="1309757"/>
          </a:xfrm>
          <a:prstGeom prst="rect">
            <a:avLst/>
          </a:prstGeom>
        </p:spPr>
      </p:pic>
      <p:sp>
        <p:nvSpPr>
          <p:cNvPr id="44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582893" y="3315345"/>
            <a:ext cx="6244727" cy="98620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我发现化成的分数的分子分母和原分数的分子分母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成倍数关系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64400" y="3153570"/>
            <a:ext cx="1633169" cy="149004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176872" y="3421990"/>
            <a:ext cx="1139130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分子分母怎样？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466882" y="3053757"/>
            <a:ext cx="1969038" cy="173388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783904" y="3400071"/>
            <a:ext cx="1362806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分子分母缩小了</a:t>
            </a:r>
            <a:r>
              <a:rPr lang="en-US" altLang="zh-CN" sz="18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8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4487478" y="3153570"/>
            <a:ext cx="1639279" cy="1613627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4702434" y="3405416"/>
            <a:ext cx="1228440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分数的大小怎样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143971" y="3063977"/>
            <a:ext cx="1983300" cy="1703732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6341713" y="3638672"/>
            <a:ext cx="1741627" cy="4501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分数大小不变。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2" grpId="0"/>
      <p:bldP spid="32" grpId="1"/>
      <p:bldP spid="41" grpId="0" animBg="1"/>
      <p:bldP spid="41" grpId="1" animBg="1"/>
      <p:bldP spid="42" grpId="0" animBg="1"/>
      <p:bldP spid="42" grpId="1" animBg="1"/>
      <p:bldP spid="44" grpId="0"/>
      <p:bldP spid="44" grpId="1"/>
      <p:bldP spid="46" grpId="0"/>
      <p:bldP spid="48" grpId="0"/>
      <p:bldP spid="50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1784" y="1974136"/>
            <a:ext cx="596957" cy="784830"/>
            <a:chOff x="10820291" y="1032161"/>
            <a:chExt cx="1591783" cy="2092880"/>
          </a:xfrm>
        </p:grpSpPr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圆角矩形 8"/>
          <p:cNvSpPr/>
          <p:nvPr/>
        </p:nvSpPr>
        <p:spPr>
          <a:xfrm>
            <a:off x="1316380" y="1667804"/>
            <a:ext cx="6803136" cy="1374051"/>
          </a:xfrm>
          <a:prstGeom prst="round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61606" y="1974136"/>
            <a:ext cx="1177339" cy="784830"/>
            <a:chOff x="10820291" y="1032161"/>
            <a:chExt cx="1591783" cy="2092880"/>
          </a:xfrm>
        </p:grpSpPr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30÷6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881810" y="1974136"/>
            <a:ext cx="539917" cy="784830"/>
            <a:chOff x="10820291" y="1032161"/>
            <a:chExt cx="1591783" cy="2092880"/>
          </a:xfrm>
        </p:grpSpPr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5240419" y="1999140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→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320215" y="1999140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→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6380" y="3111668"/>
            <a:ext cx="6803136" cy="1309757"/>
          </a:xfrm>
          <a:prstGeom prst="rect">
            <a:avLst/>
          </a:prstGeom>
        </p:spPr>
      </p:pic>
      <p:sp>
        <p:nvSpPr>
          <p:cNvPr id="3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582893" y="3273443"/>
            <a:ext cx="6244727" cy="98620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我们也是根据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分数的基本性质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，把分子和分母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同时缩小六倍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，变成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五分之四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36" name="圆角矩形 8"/>
          <p:cNvSpPr/>
          <p:nvPr/>
        </p:nvSpPr>
        <p:spPr>
          <a:xfrm>
            <a:off x="2500014" y="1930555"/>
            <a:ext cx="809139" cy="814284"/>
          </a:xfrm>
          <a:prstGeom prst="roundRect">
            <a:avLst/>
          </a:prstGeom>
          <a:noFill/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7" name="圆角矩形 8"/>
          <p:cNvSpPr/>
          <p:nvPr/>
        </p:nvSpPr>
        <p:spPr>
          <a:xfrm>
            <a:off x="5813522" y="1930555"/>
            <a:ext cx="641391" cy="814284"/>
          </a:xfrm>
          <a:prstGeom prst="roundRect">
            <a:avLst/>
          </a:prstGeom>
          <a:noFill/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3348479" y="2034047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5240419" y="2034047"/>
            <a:ext cx="539917" cy="588623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＝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6380" y="3115529"/>
            <a:ext cx="6803136" cy="1309757"/>
          </a:xfrm>
          <a:prstGeom prst="rect">
            <a:avLst/>
          </a:prstGeom>
        </p:spPr>
      </p:pic>
      <p:sp>
        <p:nvSpPr>
          <p:cNvPr id="53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582893" y="3277304"/>
            <a:ext cx="6244727" cy="98620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化成的分数的分子分母缩小到原来分数分子分母的六倍。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3" grpId="0"/>
      <p:bldP spid="33" grpId="1"/>
      <p:bldP spid="35" grpId="0"/>
      <p:bldP spid="35" grpId="1"/>
      <p:bldP spid="36" grpId="0" animBg="1"/>
      <p:bldP spid="36" grpId="1" animBg="1"/>
      <p:bldP spid="37" grpId="0" animBg="1"/>
      <p:bldP spid="37" grpId="1" animBg="1"/>
      <p:bldP spid="38" grpId="0"/>
      <p:bldP spid="38" grpId="1"/>
      <p:bldP spid="39" grpId="0"/>
      <p:bldP spid="39" grpId="1"/>
      <p:bldP spid="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402664" y="1771085"/>
            <a:ext cx="7276739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）尝试：同桌一块研究，写出化的过程。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402664" y="2176236"/>
            <a:ext cx="7276740" cy="7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）思考：化成的分数和原分数的大小怎样？    </a:t>
            </a:r>
            <a:b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根据什么？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402665" y="2927636"/>
            <a:ext cx="6573044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）观察：化成的分数的分子、分母大小怎样？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/>
          <p:nvPr>
            <p:custDataLst>
              <p:tags r:id="rId1"/>
            </p:custDataLst>
          </p:nvPr>
        </p:nvSpPr>
        <p:spPr>
          <a:xfrm>
            <a:off x="600280" y="1695688"/>
            <a:ext cx="8008510" cy="876062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4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把一个分数化成和它相等</a:t>
            </a:r>
            <a:r>
              <a:rPr lang="en-US" altLang="zh-CN" sz="34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4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但分子和分母都比较小的分数，叫做</a:t>
            </a:r>
            <a:r>
              <a:rPr lang="zh-CN" altLang="en-US" sz="34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约分</a:t>
            </a:r>
            <a:r>
              <a:rPr lang="zh-CN" altLang="en-US" sz="34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4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 descr="圆角矩形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210" y="820191"/>
            <a:ext cx="2883881" cy="1021080"/>
          </a:xfrm>
          <a:prstGeom prst="rect">
            <a:avLst/>
          </a:prstGeom>
        </p:spPr>
      </p:pic>
      <p:sp>
        <p:nvSpPr>
          <p:cNvPr id="2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83371" y="589210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约分</a:t>
            </a:r>
            <a:endParaRPr lang="zh-CN" altLang="en-US" sz="38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18532" y="1010743"/>
            <a:ext cx="4333728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  <a:sym typeface="+mn-ea"/>
              </a:rPr>
              <a:t>把     化成最简分数 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4814" y="722075"/>
            <a:ext cx="2531682" cy="883673"/>
          </a:xfrm>
          <a:prstGeom prst="rect">
            <a:avLst/>
          </a:prstGeom>
        </p:spPr>
      </p:pic>
      <p:sp>
        <p:nvSpPr>
          <p:cNvPr id="3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2893" y="48538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小试牛刀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1017" y="878626"/>
            <a:ext cx="596957" cy="784830"/>
            <a:chOff x="10820291" y="1032161"/>
            <a:chExt cx="1591783" cy="209288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30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402664" y="1771085"/>
            <a:ext cx="7276739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）尝试：同桌一块研究，写出化的过程。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402664" y="2176236"/>
            <a:ext cx="7276740" cy="7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）思考：化成的分数和原分数的大小怎样？    </a:t>
            </a:r>
            <a:b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根据什么？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402665" y="2927636"/>
            <a:ext cx="6573044" cy="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）观察：化成的分数的分子、分母大小怎样？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96983" y="1009845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18460" y="597795"/>
            <a:ext cx="2710657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368433" y="631354"/>
            <a:ext cx="18107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300" dirty="0">
                <a:solidFill>
                  <a:schemeClr val="bg1"/>
                </a:solidFill>
                <a:cs typeface="黑体" panose="02010609060101010101" pitchFamily="49" charset="-122"/>
              </a:rPr>
              <a:t>约分</a:t>
            </a:r>
            <a:endParaRPr lang="zh-CN" altLang="en-US" sz="33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78804" y="1518101"/>
            <a:ext cx="596957" cy="784830"/>
            <a:chOff x="10820291" y="1032161"/>
            <a:chExt cx="1591783" cy="2092880"/>
          </a:xfrm>
        </p:grpSpPr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24</a:t>
              </a:r>
              <a:endParaRPr lang="en-US" altLang="zh-CN" sz="1800" b="1" dirty="0">
                <a:solidFill>
                  <a:schemeClr val="bg1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30</a:t>
              </a:r>
              <a:endParaRPr lang="en-US" altLang="zh-CN" sz="1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10820291" y="2078601"/>
              <a:ext cx="159178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220923" y="1518101"/>
            <a:ext cx="1193915" cy="784830"/>
            <a:chOff x="12015706" y="5779321"/>
            <a:chExt cx="3183566" cy="2092880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07489" y="5779321"/>
              <a:ext cx="1591783" cy="2092880"/>
              <a:chOff x="10820291" y="1032161"/>
              <a:chExt cx="1591783" cy="2092880"/>
            </a:xfrm>
          </p:grpSpPr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" name="直接连接符 12"/>
              <p:cNvCxnSpPr>
                <a:stCxn id="12" idx="1"/>
                <a:endCxn id="12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2015706" y="5963988"/>
              <a:ext cx="1591784" cy="172354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chemeClr val="bg1"/>
                  </a:solidFill>
                </a:rPr>
                <a:t>＝</a:t>
              </a:r>
              <a:endParaRPr lang="en-US" altLang="zh-CN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8803" y="3017083"/>
            <a:ext cx="2273614" cy="1257411"/>
            <a:chOff x="9542854" y="8045555"/>
            <a:chExt cx="6062576" cy="3353095"/>
          </a:xfrm>
        </p:grpSpPr>
        <p:graphicFrame>
          <p:nvGraphicFramePr>
            <p:cNvPr id="17" name="图表 16"/>
            <p:cNvGraphicFramePr/>
            <p:nvPr/>
          </p:nvGraphicFramePr>
          <p:xfrm>
            <a:off x="9542854" y="8045555"/>
            <a:ext cx="4470793" cy="3353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19" name="组合 18"/>
            <p:cNvGrpSpPr/>
            <p:nvPr/>
          </p:nvGrpSpPr>
          <p:grpSpPr>
            <a:xfrm>
              <a:off x="14013647" y="8752606"/>
              <a:ext cx="1591783" cy="2092880"/>
              <a:chOff x="10820291" y="1032161"/>
              <a:chExt cx="1591783" cy="2092880"/>
            </a:xfrm>
          </p:grpSpPr>
          <p:sp>
            <p:nvSpPr>
              <p:cNvPr id="2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</a:t>
                </a:r>
                <a:endPara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</a:t>
                </a:r>
                <a:endPara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2" name="直接连接符 21"/>
              <p:cNvCxnSpPr>
                <a:stCxn id="21" idx="1"/>
                <a:endCxn id="2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44322" y="1715403"/>
            <a:ext cx="958782" cy="962890"/>
            <a:chOff x="5083079" y="5632655"/>
            <a:chExt cx="2556586" cy="25677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" name="直接连接符 20"/>
              <p:cNvCxnSpPr>
                <a:stCxn id="16" idx="1"/>
                <a:endCxn id="1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3999101" y="1715403"/>
            <a:ext cx="958782" cy="962890"/>
            <a:chOff x="5083079" y="5632655"/>
            <a:chExt cx="2556586" cy="256770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2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80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26" idx="1"/>
                <a:endCxn id="2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>
            <a:off x="5453879" y="1715403"/>
            <a:ext cx="958782" cy="962890"/>
            <a:chOff x="5083079" y="5632655"/>
            <a:chExt cx="2556586" cy="25677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48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1"/>
                <a:endCxn id="3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29964" y="1294656"/>
            <a:ext cx="2710657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968303" y="1350733"/>
            <a:ext cx="2456104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300" dirty="0">
                <a:solidFill>
                  <a:schemeClr val="bg1"/>
                </a:solidFill>
                <a:cs typeface="黑体" panose="02010609060101010101" pitchFamily="49" charset="-122"/>
              </a:rPr>
              <a:t>约分的写法</a:t>
            </a:r>
            <a:endParaRPr lang="zh-CN" altLang="en-US" sz="33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560107" y="2086719"/>
            <a:ext cx="6207852" cy="1154240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打开课本</a:t>
            </a:r>
            <a:r>
              <a:rPr lang="en-US" altLang="zh-CN" sz="2500" dirty="0">
                <a:solidFill>
                  <a:srgbClr val="FF5555"/>
                </a:solidFill>
                <a:cs typeface="黑体" panose="02010609060101010101" pitchFamily="49" charset="-122"/>
              </a:rPr>
              <a:t>65</a:t>
            </a:r>
            <a:r>
              <a:rPr lang="zh-CN" altLang="en-US" sz="2500" dirty="0">
                <a:solidFill>
                  <a:srgbClr val="FF5555"/>
                </a:solidFill>
                <a:cs typeface="黑体" panose="02010609060101010101" pitchFamily="49" charset="-122"/>
              </a:rPr>
              <a:t>页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，看看书上是怎么做约分的。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圆角矩形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0050" y="1699759"/>
            <a:ext cx="2883881" cy="1021080"/>
          </a:xfrm>
          <a:prstGeom prst="rect">
            <a:avLst/>
          </a:prstGeom>
        </p:spPr>
      </p:pic>
      <p:sp>
        <p:nvSpPr>
          <p:cNvPr id="2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08211" y="1468778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看图说分数</a:t>
            </a:r>
            <a:endParaRPr lang="zh-CN" altLang="en-US" sz="30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91829" y="718949"/>
            <a:ext cx="3466160" cy="305221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80812" y="1343647"/>
            <a:ext cx="3288193" cy="141961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看谁说得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又快又好！</a:t>
            </a:r>
            <a:endParaRPr lang="zh-CN" altLang="en-US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764633" y="2082227"/>
            <a:ext cx="993197" cy="1246495"/>
            <a:chOff x="10820291" y="1032161"/>
            <a:chExt cx="1591783" cy="3165765"/>
          </a:xfrm>
        </p:grpSpPr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31657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24</a:t>
              </a:r>
              <a:endParaRPr lang="en-US" altLang="zh-CN" sz="3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30</a:t>
              </a:r>
              <a:endParaRPr lang="en-US" altLang="zh-CN" sz="3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0820291" y="2615045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2076065" y="1756176"/>
            <a:ext cx="458831" cy="41549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endParaRPr lang="en-US" altLang="zh-CN" sz="2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2076065" y="3181567"/>
            <a:ext cx="458831" cy="41549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endParaRPr lang="en-US" altLang="zh-CN" sz="2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205921" y="1481584"/>
            <a:ext cx="369488" cy="311624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2205921" y="3546775"/>
            <a:ext cx="369488" cy="311624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25093" y="2119259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082875" y="1765527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019460" y="2816327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057471" y="3181567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381540" y="2082227"/>
            <a:ext cx="588874" cy="1246495"/>
            <a:chOff x="10820291" y="1032161"/>
            <a:chExt cx="1591783" cy="3165765"/>
          </a:xfrm>
        </p:grpSpPr>
        <p:sp>
          <p:nvSpPr>
            <p:cNvPr id="3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31657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4</a:t>
              </a:r>
              <a:endParaRPr lang="en-US" altLang="zh-CN" sz="3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5</a:t>
              </a:r>
              <a:endParaRPr lang="en-US" altLang="zh-CN" sz="3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0" name="直接连接符 39"/>
            <p:cNvCxnSpPr>
              <a:stCxn id="39" idx="1"/>
              <a:endCxn id="39" idx="3"/>
            </p:cNvCxnSpPr>
            <p:nvPr/>
          </p:nvCxnSpPr>
          <p:spPr>
            <a:xfrm>
              <a:off x="10820291" y="2615045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2792666" y="2428475"/>
            <a:ext cx="588874" cy="496290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000" b="1" dirty="0">
                <a:solidFill>
                  <a:srgbClr val="6A72F0"/>
                </a:solidFill>
              </a:rPr>
              <a:t>=</a:t>
            </a:r>
            <a:endParaRPr lang="en-US" altLang="zh-CN" sz="3000" b="1" dirty="0">
              <a:solidFill>
                <a:srgbClr val="6A72F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074019" y="2082227"/>
            <a:ext cx="993197" cy="1246495"/>
            <a:chOff x="10820291" y="1032161"/>
            <a:chExt cx="1591783" cy="3165765"/>
          </a:xfrm>
        </p:grpSpPr>
        <p:sp>
          <p:nvSpPr>
            <p:cNvPr id="4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31657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24</a:t>
              </a:r>
              <a:endParaRPr lang="en-US" altLang="zh-CN" sz="3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30</a:t>
              </a:r>
              <a:endParaRPr lang="en-US" altLang="zh-CN" sz="3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6" name="直接连接符 45"/>
            <p:cNvCxnSpPr>
              <a:stCxn id="45" idx="1"/>
              <a:endCxn id="45" idx="3"/>
            </p:cNvCxnSpPr>
            <p:nvPr/>
          </p:nvCxnSpPr>
          <p:spPr>
            <a:xfrm>
              <a:off x="10820291" y="2615045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 Box 16"/>
          <p:cNvSpPr txBox="1">
            <a:spLocks noChangeArrowheads="1"/>
          </p:cNvSpPr>
          <p:nvPr/>
        </p:nvSpPr>
        <p:spPr bwMode="auto">
          <a:xfrm>
            <a:off x="5385450" y="1756176"/>
            <a:ext cx="458831" cy="41549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en-US" altLang="zh-CN" sz="2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5385450" y="3181567"/>
            <a:ext cx="458831" cy="41549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endParaRPr lang="en-US" altLang="zh-CN" sz="2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334479" y="2119259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328846" y="2816327"/>
            <a:ext cx="472277" cy="405607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690925" y="2082227"/>
            <a:ext cx="588874" cy="1246495"/>
            <a:chOff x="10820291" y="1032161"/>
            <a:chExt cx="1591783" cy="3165765"/>
          </a:xfrm>
        </p:grpSpPr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31657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4</a:t>
              </a:r>
              <a:endParaRPr lang="en-US" altLang="zh-CN" sz="3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3000" b="1" dirty="0">
                  <a:solidFill>
                    <a:srgbClr val="6A72F0"/>
                  </a:solidFill>
                </a:rPr>
                <a:t>5</a:t>
              </a:r>
              <a:endParaRPr lang="en-US" altLang="zh-CN" sz="3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1"/>
              <a:endCxn id="56" idx="3"/>
            </p:cNvCxnSpPr>
            <p:nvPr/>
          </p:nvCxnSpPr>
          <p:spPr>
            <a:xfrm>
              <a:off x="10820291" y="2615045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6102051" y="2428475"/>
            <a:ext cx="588874" cy="496290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000" b="1" dirty="0">
                <a:solidFill>
                  <a:srgbClr val="6A72F0"/>
                </a:solidFill>
              </a:rPr>
              <a:t>=</a:t>
            </a:r>
            <a:endParaRPr lang="en-US" altLang="zh-CN" sz="3000" b="1" dirty="0">
              <a:solidFill>
                <a:srgbClr val="6A72F0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60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约 分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51351" y="3315090"/>
            <a:ext cx="1633169" cy="1490049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6483454" y="3796423"/>
            <a:ext cx="1323832" cy="4501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已经最简了。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48817" y="3288301"/>
            <a:ext cx="1767810" cy="1556691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6355527" y="3796423"/>
            <a:ext cx="1424816" cy="4501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公因数只有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800" b="1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42" grpId="0"/>
      <p:bldP spid="47" grpId="0"/>
      <p:bldP spid="48" grpId="0"/>
      <p:bldP spid="58" grpId="0"/>
      <p:bldP spid="63" grpId="0"/>
      <p:bldP spid="63" grpId="1"/>
      <p:bldP spid="6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44322" y="1715403"/>
            <a:ext cx="958782" cy="962890"/>
            <a:chOff x="5083079" y="5632655"/>
            <a:chExt cx="2556586" cy="25677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" name="直接连接符 20"/>
              <p:cNvCxnSpPr>
                <a:stCxn id="16" idx="1"/>
                <a:endCxn id="1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3999101" y="1715403"/>
            <a:ext cx="958782" cy="962890"/>
            <a:chOff x="5083079" y="5632655"/>
            <a:chExt cx="2556586" cy="256770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2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80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26" idx="1"/>
                <a:endCxn id="2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>
            <a:off x="5453879" y="1715403"/>
            <a:ext cx="958782" cy="962890"/>
            <a:chOff x="5083079" y="5632655"/>
            <a:chExt cx="2556586" cy="25677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48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1"/>
                <a:endCxn id="3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732985" y="866946"/>
            <a:ext cx="5678029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黑体" panose="02010609060101010101" pitchFamily="49" charset="-122"/>
                <a:sym typeface="+mn-ea"/>
              </a:rPr>
              <a:t>用约分的简单方法做下面三道题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44322" y="1715403"/>
            <a:ext cx="958782" cy="962890"/>
            <a:chOff x="5083079" y="5632655"/>
            <a:chExt cx="2556586" cy="25677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21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7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" name="直接连接符 20"/>
              <p:cNvCxnSpPr>
                <a:stCxn id="16" idx="1"/>
                <a:endCxn id="1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3999101" y="1715403"/>
            <a:ext cx="958782" cy="962890"/>
            <a:chOff x="5083079" y="5632655"/>
            <a:chExt cx="2556586" cy="256770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26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50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80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26" idx="1"/>
                <a:endCxn id="26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>
            <a:off x="5453879" y="1715403"/>
            <a:ext cx="958782" cy="962890"/>
            <a:chOff x="5083079" y="5632655"/>
            <a:chExt cx="2556586" cy="25677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83079" y="5632655"/>
              <a:ext cx="2556586" cy="256770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587284" y="5888504"/>
              <a:ext cx="1591783" cy="2092880"/>
              <a:chOff x="10820291" y="1032161"/>
              <a:chExt cx="1591783" cy="2092880"/>
            </a:xfrm>
          </p:grpSpPr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10820291" y="1032161"/>
                <a:ext cx="1591783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48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36</a:t>
                </a:r>
                <a:endParaRPr lang="en-US" altLang="zh-CN" sz="18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1"/>
                <a:endCxn id="31" idx="3"/>
              </p:cNvCxnSpPr>
              <p:nvPr/>
            </p:nvCxnSpPr>
            <p:spPr>
              <a:xfrm>
                <a:off x="10820291" y="2078601"/>
                <a:ext cx="1591783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732985" y="866946"/>
            <a:ext cx="5678029" cy="378630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黑体" panose="02010609060101010101" pitchFamily="49" charset="-122"/>
                <a:sym typeface="+mn-ea"/>
              </a:rPr>
              <a:t>用约分的简单方法做下面三道题</a:t>
            </a:r>
            <a:endParaRPr lang="zh-CN" altLang="en-US" sz="30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89459" y="3228081"/>
            <a:ext cx="554154" cy="861774"/>
            <a:chOff x="10820291" y="1032161"/>
            <a:chExt cx="1591783" cy="2188677"/>
          </a:xfrm>
        </p:grpSpPr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21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7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22" name="直接连接符 21"/>
            <p:cNvCxnSpPr>
              <a:stCxn id="20" idx="1"/>
              <a:endCxn id="20" idx="3"/>
            </p:cNvCxnSpPr>
            <p:nvPr/>
          </p:nvCxnSpPr>
          <p:spPr>
            <a:xfrm>
              <a:off x="10820291" y="2126500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583089" y="2902030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583089" y="3947785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647315" y="3265113"/>
            <a:ext cx="280387" cy="268822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612480" y="3725575"/>
            <a:ext cx="315222" cy="268821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589887" y="3228081"/>
            <a:ext cx="496410" cy="861774"/>
            <a:chOff x="10820289" y="1032161"/>
            <a:chExt cx="1591782" cy="2188677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3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1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2035733" y="3446963"/>
            <a:ext cx="588874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6A72F0"/>
                </a:solidFill>
              </a:rPr>
              <a:t>=</a:t>
            </a:r>
            <a:endParaRPr lang="en-US" altLang="zh-CN" sz="2000" b="1" dirty="0">
              <a:solidFill>
                <a:srgbClr val="6A72F0"/>
              </a:solidFill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2607247" y="3446963"/>
            <a:ext cx="496410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6A72F0"/>
                </a:solidFill>
              </a:rPr>
              <a:t>3</a:t>
            </a:r>
            <a:endParaRPr lang="en-US" altLang="zh-CN" sz="2000" b="1" dirty="0">
              <a:solidFill>
                <a:srgbClr val="6A72F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37061" y="3228081"/>
            <a:ext cx="617539" cy="861774"/>
            <a:chOff x="10820291" y="1032161"/>
            <a:chExt cx="1591783" cy="2188677"/>
          </a:xfrm>
        </p:grpSpPr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50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80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10820291" y="2126500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3960890" y="2902030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 Box 16"/>
          <p:cNvSpPr txBox="1">
            <a:spLocks noChangeArrowheads="1"/>
          </p:cNvSpPr>
          <p:nvPr/>
        </p:nvSpPr>
        <p:spPr bwMode="auto">
          <a:xfrm>
            <a:off x="3960890" y="3947785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025116" y="3265113"/>
            <a:ext cx="280387" cy="268822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990281" y="3725575"/>
            <a:ext cx="315222" cy="268821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5000874" y="3228081"/>
            <a:ext cx="496410" cy="861774"/>
            <a:chOff x="10820289" y="1032161"/>
            <a:chExt cx="1591782" cy="2188677"/>
          </a:xfrm>
        </p:grpSpPr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5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8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4446720" y="3446963"/>
            <a:ext cx="588874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6A72F0"/>
                </a:solidFill>
              </a:rPr>
              <a:t>=</a:t>
            </a:r>
            <a:endParaRPr lang="en-US" altLang="zh-CN" sz="2000" b="1" dirty="0">
              <a:solidFill>
                <a:srgbClr val="6A72F0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214016" y="3234290"/>
            <a:ext cx="617539" cy="861774"/>
            <a:chOff x="10820291" y="1032161"/>
            <a:chExt cx="1591783" cy="2188677"/>
          </a:xfrm>
        </p:grpSpPr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1591783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48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36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0" name="直接连接符 59"/>
            <p:cNvCxnSpPr>
              <a:stCxn id="59" idx="1"/>
              <a:endCxn id="59" idx="3"/>
            </p:cNvCxnSpPr>
            <p:nvPr/>
          </p:nvCxnSpPr>
          <p:spPr>
            <a:xfrm>
              <a:off x="10820291" y="2126499"/>
              <a:ext cx="1591783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6337845" y="2908238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6337845" y="3953993"/>
            <a:ext cx="458831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402071" y="3271321"/>
            <a:ext cx="280387" cy="268822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367236" y="3731783"/>
            <a:ext cx="315222" cy="268821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7377830" y="3234290"/>
            <a:ext cx="496410" cy="861774"/>
            <a:chOff x="10820289" y="1032161"/>
            <a:chExt cx="1591782" cy="2188677"/>
          </a:xfrm>
        </p:grpSpPr>
        <p:sp>
          <p:nvSpPr>
            <p:cNvPr id="66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4</a:t>
              </a:r>
              <a:endParaRPr lang="en-US" altLang="zh-CN" sz="20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6A72F0"/>
                  </a:solidFill>
                </a:rPr>
                <a:t>3</a:t>
              </a:r>
              <a:endParaRPr lang="en-US" altLang="zh-CN" sz="20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67" name="直接连接符 66"/>
            <p:cNvCxnSpPr>
              <a:stCxn id="66" idx="1"/>
              <a:endCxn id="66" idx="3"/>
            </p:cNvCxnSpPr>
            <p:nvPr/>
          </p:nvCxnSpPr>
          <p:spPr>
            <a:xfrm>
              <a:off x="10820289" y="2126499"/>
              <a:ext cx="1591782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6823675" y="3453171"/>
            <a:ext cx="588874" cy="346249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6A72F0"/>
                </a:solidFill>
              </a:rPr>
              <a:t>=</a:t>
            </a:r>
            <a:endParaRPr lang="en-US" altLang="zh-CN" sz="2000" b="1" dirty="0">
              <a:solidFill>
                <a:srgbClr val="6A72F0"/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3581989" y="2890701"/>
            <a:ext cx="2085754" cy="1409541"/>
          </a:xfrm>
          <a:prstGeom prst="roundRect">
            <a:avLst/>
          </a:prstGeom>
          <a:noFill/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1360" y="3971306"/>
            <a:ext cx="1223492" cy="311624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最大公因数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674137" y="3979962"/>
            <a:ext cx="300102" cy="311624"/>
          </a:xfrm>
          <a:prstGeom prst="rect">
            <a:avLst/>
          </a:prstGeom>
        </p:spPr>
        <p:txBody>
          <a:bodyPr wrap="none" lIns="34290" tIns="17145" rIns="34290" bIns="17145">
            <a:spAutoFit/>
          </a:bodyPr>
          <a:lstStyle/>
          <a:p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5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0" grpId="0"/>
      <p:bldP spid="42" grpId="0"/>
      <p:bldP spid="42" grpId="1"/>
      <p:bldP spid="49" grpId="0"/>
      <p:bldP spid="50" grpId="0"/>
      <p:bldP spid="56" grpId="0"/>
      <p:bldP spid="61" grpId="0"/>
      <p:bldP spid="62" grpId="0"/>
      <p:bldP spid="68" grpId="0"/>
      <p:bldP spid="7" grpId="0" animBg="1"/>
      <p:bldP spid="7" grpId="1" animBg="1"/>
      <p:bldP spid="8" grpId="0"/>
      <p:bldP spid="8" grpId="2"/>
      <p:bldP spid="69" grpId="0"/>
      <p:bldP spid="6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/>
          <p:nvPr>
            <p:custDataLst>
              <p:tags r:id="rId1"/>
            </p:custDataLst>
          </p:nvPr>
        </p:nvSpPr>
        <p:spPr>
          <a:xfrm>
            <a:off x="597733" y="1770397"/>
            <a:ext cx="8207627" cy="876062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0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可以把一个分子和分母都很大的数化成一个比较简单的数，比较好算。</a:t>
            </a:r>
            <a:endParaRPr lang="zh-CN" altLang="en-US" sz="30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 descr="圆角矩形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210" y="684459"/>
            <a:ext cx="1986928" cy="1021080"/>
          </a:xfrm>
          <a:prstGeom prst="rect">
            <a:avLst/>
          </a:prstGeom>
        </p:spPr>
      </p:pic>
      <p:sp>
        <p:nvSpPr>
          <p:cNvPr id="2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83371" y="453478"/>
            <a:ext cx="1240535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思考</a:t>
            </a:r>
            <a:endParaRPr lang="zh-CN" altLang="en-US" sz="38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标题 3"/>
          <p:cNvSpPr txBox="1"/>
          <p:nvPr>
            <p:custDataLst>
              <p:tags r:id="rId4"/>
            </p:custDataLst>
          </p:nvPr>
        </p:nvSpPr>
        <p:spPr>
          <a:xfrm>
            <a:off x="2635278" y="829478"/>
            <a:ext cx="5464633" cy="876062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0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化成最简分数的好处是什么？</a:t>
            </a:r>
            <a:endParaRPr lang="zh-CN" altLang="en-US" sz="30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5155417" y="2316957"/>
            <a:ext cx="495804" cy="95056"/>
            <a:chOff x="12777600" y="8331200"/>
            <a:chExt cx="1322057" cy="253483"/>
          </a:xfrm>
        </p:grpSpPr>
        <p:cxnSp>
          <p:nvCxnSpPr>
            <p:cNvPr id="71" name="直接连接符 70"/>
            <p:cNvCxnSpPr/>
            <p:nvPr/>
          </p:nvCxnSpPr>
          <p:spPr>
            <a:xfrm flipV="1">
              <a:off x="12777600" y="8331200"/>
              <a:ext cx="0" cy="253483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14099657" y="8331200"/>
              <a:ext cx="0" cy="253483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3544055" y="2316957"/>
            <a:ext cx="743706" cy="95056"/>
            <a:chOff x="8480915" y="8331200"/>
            <a:chExt cx="1983086" cy="253483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9472458" y="8331200"/>
              <a:ext cx="0" cy="253483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8480915" y="8331200"/>
              <a:ext cx="0" cy="253483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10464001" y="8331200"/>
              <a:ext cx="0" cy="253483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1811078" y="571039"/>
            <a:ext cx="5865957" cy="789500"/>
          </a:xfrm>
          <a:prstGeom prst="rect">
            <a:avLst/>
          </a:prstGeom>
        </p:spPr>
        <p:txBody>
          <a:bodyPr lIns="34290" tIns="17145" rIns="34290" bIns="17145"/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4114165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50285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9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3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7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把下列分数在数轴上表示出来。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560492" y="1192466"/>
            <a:ext cx="496410" cy="861774"/>
            <a:chOff x="10820289" y="1032161"/>
            <a:chExt cx="1591782" cy="2188677"/>
          </a:xfrm>
        </p:grpSpPr>
        <p:sp>
          <p:nvSpPr>
            <p:cNvPr id="35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36" name="直接连接符 35"/>
            <p:cNvCxnSpPr>
              <a:stCxn id="35" idx="1"/>
              <a:endCxn id="35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3773626" y="1192466"/>
            <a:ext cx="496410" cy="861774"/>
            <a:chOff x="10820289" y="1032161"/>
            <a:chExt cx="1591782" cy="2188677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986759" y="1192466"/>
            <a:ext cx="496410" cy="861774"/>
            <a:chOff x="10820289" y="1032161"/>
            <a:chExt cx="1591782" cy="2188677"/>
          </a:xfrm>
        </p:grpSpPr>
        <p:sp>
          <p:nvSpPr>
            <p:cNvPr id="41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6199893" y="1192466"/>
            <a:ext cx="496410" cy="861774"/>
            <a:chOff x="10820289" y="1032161"/>
            <a:chExt cx="1591782" cy="2188677"/>
          </a:xfrm>
        </p:grpSpPr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2" cy="218867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32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10820289" y="2126500"/>
              <a:ext cx="1591782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Line 8"/>
          <p:cNvSpPr>
            <a:spLocks noChangeShapeType="1"/>
          </p:cNvSpPr>
          <p:nvPr/>
        </p:nvSpPr>
        <p:spPr bwMode="auto">
          <a:xfrm flipV="1">
            <a:off x="3056902" y="2412012"/>
            <a:ext cx="3432765" cy="7144"/>
          </a:xfrm>
          <a:prstGeom prst="line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9" name="Text Box 14"/>
          <p:cNvSpPr txBox="1">
            <a:spLocks noChangeArrowheads="1"/>
          </p:cNvSpPr>
          <p:nvPr/>
        </p:nvSpPr>
        <p:spPr bwMode="auto">
          <a:xfrm>
            <a:off x="3063451" y="2469758"/>
            <a:ext cx="216113" cy="311624"/>
          </a:xfrm>
          <a:prstGeom prst="rect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 Box 15"/>
          <p:cNvSpPr txBox="1">
            <a:spLocks noChangeArrowheads="1"/>
          </p:cNvSpPr>
          <p:nvPr/>
        </p:nvSpPr>
        <p:spPr bwMode="auto">
          <a:xfrm>
            <a:off x="6038968" y="2439397"/>
            <a:ext cx="216113" cy="311624"/>
          </a:xfrm>
          <a:prstGeom prst="rect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 Box 18"/>
          <p:cNvSpPr txBox="1">
            <a:spLocks noChangeArrowheads="1"/>
          </p:cNvSpPr>
          <p:nvPr/>
        </p:nvSpPr>
        <p:spPr bwMode="auto">
          <a:xfrm>
            <a:off x="4551210" y="2469758"/>
            <a:ext cx="216112" cy="311624"/>
          </a:xfrm>
          <a:prstGeom prst="rect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172202" y="2232398"/>
            <a:ext cx="0" cy="179615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4659613" y="2232398"/>
            <a:ext cx="0" cy="179615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6147024" y="2232398"/>
            <a:ext cx="0" cy="179615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3498808" y="2373912"/>
            <a:ext cx="90493" cy="90488"/>
          </a:xfrm>
          <a:prstGeom prst="ellipse">
            <a:avLst/>
          </a:prstGeom>
          <a:solidFill>
            <a:srgbClr val="FF5555"/>
          </a:solidFill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107561" y="2361909"/>
            <a:ext cx="90493" cy="90488"/>
          </a:xfrm>
          <a:prstGeom prst="ellipse">
            <a:avLst/>
          </a:prstGeom>
          <a:solidFill>
            <a:srgbClr val="FF5555"/>
          </a:solidFill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771682" y="3120733"/>
            <a:ext cx="496410" cy="589905"/>
            <a:chOff x="10820289" y="1032161"/>
            <a:chExt cx="1591783" cy="1498202"/>
          </a:xfrm>
        </p:grpSpPr>
        <p:sp>
          <p:nvSpPr>
            <p:cNvPr id="77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3" cy="149820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10820289" y="1558306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4806312" y="3120733"/>
            <a:ext cx="496410" cy="589905"/>
            <a:chOff x="10820289" y="1032161"/>
            <a:chExt cx="1591783" cy="1498202"/>
          </a:xfrm>
        </p:grpSpPr>
        <p:sp>
          <p:nvSpPr>
            <p:cNvPr id="83" name="Text Box 16"/>
            <p:cNvSpPr txBox="1">
              <a:spLocks noChangeArrowheads="1"/>
            </p:cNvSpPr>
            <p:nvPr/>
          </p:nvSpPr>
          <p:spPr bwMode="auto">
            <a:xfrm>
              <a:off x="10820289" y="1032161"/>
              <a:ext cx="1591783" cy="149820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32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24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0820289" y="1558306"/>
              <a:ext cx="1591783" cy="0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>
          <a:xfrm>
            <a:off x="3268093" y="3120733"/>
            <a:ext cx="2944231" cy="589905"/>
            <a:chOff x="8714345" y="8321954"/>
            <a:chExt cx="7850773" cy="1573081"/>
          </a:xfrm>
        </p:grpSpPr>
        <p:grpSp>
          <p:nvGrpSpPr>
            <p:cNvPr id="79" name="组合 78"/>
            <p:cNvGrpSpPr/>
            <p:nvPr/>
          </p:nvGrpSpPr>
          <p:grpSpPr>
            <a:xfrm>
              <a:off x="9816117" y="8321954"/>
              <a:ext cx="1323675" cy="1573081"/>
              <a:chOff x="10820289" y="1032161"/>
              <a:chExt cx="1591783" cy="1498202"/>
            </a:xfrm>
          </p:grpSpPr>
          <p:sp>
            <p:nvSpPr>
              <p:cNvPr id="80" name="Text Box 16"/>
              <p:cNvSpPr txBox="1">
                <a:spLocks noChangeArrowheads="1"/>
              </p:cNvSpPr>
              <p:nvPr/>
            </p:nvSpPr>
            <p:spPr bwMode="auto">
              <a:xfrm>
                <a:off x="10820289" y="1032161"/>
                <a:ext cx="1591783" cy="149820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350"/>
                  </a:lnSpc>
                  <a:spcBef>
                    <a:spcPct val="50000"/>
                  </a:spcBef>
                  <a:defRPr/>
                </a:pP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>
                  <a:lnSpc>
                    <a:spcPts val="1350"/>
                  </a:lnSpc>
                  <a:spcBef>
                    <a:spcPct val="50000"/>
                  </a:spcBef>
                  <a:defRPr/>
                </a:pP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10820289" y="1558306"/>
                <a:ext cx="1591783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组合 84"/>
            <p:cNvGrpSpPr/>
            <p:nvPr/>
          </p:nvGrpSpPr>
          <p:grpSpPr>
            <a:xfrm>
              <a:off x="15241443" y="8321954"/>
              <a:ext cx="1323675" cy="1573081"/>
              <a:chOff x="10820289" y="1032161"/>
              <a:chExt cx="1591783" cy="1498202"/>
            </a:xfrm>
          </p:grpSpPr>
          <p:sp>
            <p:nvSpPr>
              <p:cNvPr id="86" name="Text Box 16"/>
              <p:cNvSpPr txBox="1">
                <a:spLocks noChangeArrowheads="1"/>
              </p:cNvSpPr>
              <p:nvPr/>
            </p:nvSpPr>
            <p:spPr bwMode="auto">
              <a:xfrm>
                <a:off x="10820289" y="1032161"/>
                <a:ext cx="1591783" cy="149820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350"/>
                  </a:lnSpc>
                  <a:spcBef>
                    <a:spcPct val="50000"/>
                  </a:spcBef>
                  <a:defRPr/>
                </a:pP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>
                  <a:lnSpc>
                    <a:spcPts val="1350"/>
                  </a:lnSpc>
                  <a:spcBef>
                    <a:spcPct val="50000"/>
                  </a:spcBef>
                  <a:defRPr/>
                </a:pP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0820289" y="1558306"/>
                <a:ext cx="1591783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Text Box 16"/>
            <p:cNvSpPr txBox="1">
              <a:spLocks noChangeArrowheads="1"/>
            </p:cNvSpPr>
            <p:nvPr/>
          </p:nvSpPr>
          <p:spPr bwMode="auto">
            <a:xfrm>
              <a:off x="14176929" y="8737453"/>
              <a:ext cx="1027256" cy="72498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=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0" name="Text Box 16"/>
            <p:cNvSpPr txBox="1">
              <a:spLocks noChangeArrowheads="1"/>
            </p:cNvSpPr>
            <p:nvPr/>
          </p:nvSpPr>
          <p:spPr bwMode="auto">
            <a:xfrm>
              <a:off x="8714345" y="8737453"/>
              <a:ext cx="1027256" cy="72498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1350"/>
                </a:lnSpc>
                <a:spcBef>
                  <a:spcPct val="50000"/>
                </a:spcBef>
                <a:defRPr/>
              </a:pP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=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1" name="Text Box 16"/>
          <p:cNvSpPr txBox="1">
            <a:spLocks noChangeArrowheads="1"/>
          </p:cNvSpPr>
          <p:nvPr/>
        </p:nvSpPr>
        <p:spPr bwMode="auto">
          <a:xfrm>
            <a:off x="2825060" y="2903726"/>
            <a:ext cx="385246" cy="217007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lnSpc>
                <a:spcPts val="1350"/>
              </a:lnSpc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rgbClr val="6A72F0"/>
                </a:solidFill>
              </a:rPr>
              <a:t>1</a:t>
            </a:r>
            <a:endParaRPr lang="en-US" altLang="zh-CN" sz="1800" dirty="0">
              <a:solidFill>
                <a:srgbClr val="6A72F0"/>
              </a:solidFill>
            </a:endParaRPr>
          </a:p>
        </p:txBody>
      </p:sp>
      <p:sp>
        <p:nvSpPr>
          <p:cNvPr id="92" name="Text Box 16"/>
          <p:cNvSpPr txBox="1">
            <a:spLocks noChangeArrowheads="1"/>
          </p:cNvSpPr>
          <p:nvPr/>
        </p:nvSpPr>
        <p:spPr bwMode="auto">
          <a:xfrm>
            <a:off x="2825060" y="3649363"/>
            <a:ext cx="385246" cy="217007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lnSpc>
                <a:spcPts val="1350"/>
              </a:lnSpc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rgbClr val="6A72F0"/>
                </a:solidFill>
              </a:rPr>
              <a:t>4</a:t>
            </a:r>
            <a:endParaRPr lang="en-US" altLang="zh-CN" sz="1800" dirty="0">
              <a:solidFill>
                <a:srgbClr val="6A72F0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919368" y="3051774"/>
            <a:ext cx="203274" cy="240624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2919761" y="3373078"/>
            <a:ext cx="203274" cy="240624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6"/>
          <p:cNvSpPr txBox="1">
            <a:spLocks noChangeArrowheads="1"/>
          </p:cNvSpPr>
          <p:nvPr/>
        </p:nvSpPr>
        <p:spPr bwMode="auto">
          <a:xfrm>
            <a:off x="4900253" y="2903825"/>
            <a:ext cx="385246" cy="217007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lnSpc>
                <a:spcPts val="1350"/>
              </a:lnSpc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rgbClr val="6A72F0"/>
                </a:solidFill>
              </a:rPr>
              <a:t>4</a:t>
            </a:r>
            <a:endParaRPr lang="en-US" altLang="zh-CN" sz="1800" dirty="0">
              <a:solidFill>
                <a:srgbClr val="6A72F0"/>
              </a:solidFill>
            </a:endParaRPr>
          </a:p>
        </p:txBody>
      </p:sp>
      <p:sp>
        <p:nvSpPr>
          <p:cNvPr id="97" name="Text Box 16"/>
          <p:cNvSpPr txBox="1">
            <a:spLocks noChangeArrowheads="1"/>
          </p:cNvSpPr>
          <p:nvPr/>
        </p:nvSpPr>
        <p:spPr bwMode="auto">
          <a:xfrm>
            <a:off x="4900252" y="3649463"/>
            <a:ext cx="385246" cy="217007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>
              <a:lnSpc>
                <a:spcPts val="1350"/>
              </a:lnSpc>
              <a:spcBef>
                <a:spcPct val="50000"/>
              </a:spcBef>
              <a:defRPr/>
            </a:pPr>
            <a:r>
              <a:rPr lang="en-US" altLang="zh-CN" sz="1800" dirty="0">
                <a:solidFill>
                  <a:srgbClr val="6A72F0"/>
                </a:solidFill>
              </a:rPr>
              <a:t>3</a:t>
            </a:r>
            <a:endParaRPr lang="en-US" altLang="zh-CN" sz="1800" dirty="0">
              <a:solidFill>
                <a:srgbClr val="6A72F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4950333" y="3063644"/>
            <a:ext cx="203274" cy="240624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950333" y="3353035"/>
            <a:ext cx="203274" cy="240624"/>
          </a:xfrm>
          <a:prstGeom prst="line">
            <a:avLst/>
          </a:prstGeom>
          <a:ln w="7620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: 圆角 100"/>
          <p:cNvSpPr/>
          <p:nvPr/>
        </p:nvSpPr>
        <p:spPr>
          <a:xfrm>
            <a:off x="5636895" y="2983782"/>
            <a:ext cx="654446" cy="688233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2" name="矩形: 圆角 101"/>
          <p:cNvSpPr/>
          <p:nvPr/>
        </p:nvSpPr>
        <p:spPr>
          <a:xfrm>
            <a:off x="3598562" y="1198017"/>
            <a:ext cx="814930" cy="797474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3" name="矩形: 圆角 102"/>
          <p:cNvSpPr/>
          <p:nvPr/>
        </p:nvSpPr>
        <p:spPr>
          <a:xfrm>
            <a:off x="6037600" y="1190750"/>
            <a:ext cx="814930" cy="797474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6" name="矩形: 圆角 105"/>
          <p:cNvSpPr/>
          <p:nvPr/>
        </p:nvSpPr>
        <p:spPr>
          <a:xfrm>
            <a:off x="4727531" y="2817875"/>
            <a:ext cx="654446" cy="1103016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7" name="Text Box 16"/>
          <p:cNvSpPr txBox="1">
            <a:spLocks noChangeArrowheads="1"/>
          </p:cNvSpPr>
          <p:nvPr/>
        </p:nvSpPr>
        <p:spPr bwMode="auto">
          <a:xfrm>
            <a:off x="3902747" y="4085462"/>
            <a:ext cx="2322549" cy="311624"/>
          </a:xfrm>
          <a:prstGeom prst="rect">
            <a:avLst/>
          </a:prstGeom>
          <a:noFill/>
          <a:ln w="9525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5555"/>
                </a:solidFill>
              </a:rPr>
              <a:t>分子分母同时除以</a:t>
            </a:r>
            <a:r>
              <a:rPr lang="en-US" altLang="zh-CN" sz="1800" dirty="0">
                <a:solidFill>
                  <a:srgbClr val="FF5555"/>
                </a:solidFill>
              </a:rPr>
              <a:t>8</a:t>
            </a:r>
            <a:endParaRPr lang="en-US" altLang="zh-CN" sz="1800" dirty="0">
              <a:solidFill>
                <a:srgbClr val="FF5555"/>
              </a:solidFill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1415" y="2607936"/>
            <a:ext cx="1767810" cy="1556691"/>
          </a:xfrm>
          <a:prstGeom prst="rect">
            <a:avLst/>
          </a:prstGeom>
        </p:spPr>
      </p:pic>
      <p:sp>
        <p:nvSpPr>
          <p:cNvPr id="109" name="文本框 108"/>
          <p:cNvSpPr txBox="1"/>
          <p:nvPr/>
        </p:nvSpPr>
        <p:spPr>
          <a:xfrm>
            <a:off x="7038371" y="2927548"/>
            <a:ext cx="1424816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看谁做得最快最好？</a:t>
            </a:r>
            <a:endParaRPr lang="zh-CN" altLang="en-US" sz="2300" b="1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91" grpId="0"/>
      <p:bldP spid="92" grpId="0"/>
      <p:bldP spid="96" grpId="0"/>
      <p:bldP spid="97" grpId="0"/>
      <p:bldP spid="101" grpId="0" animBg="1"/>
      <p:bldP spid="102" grpId="0" animBg="1"/>
      <p:bldP spid="103" grpId="0" animBg="1"/>
      <p:bldP spid="106" grpId="0" animBg="1"/>
      <p:bldP spid="107" grpId="0"/>
      <p:bldP spid="109" grpId="0"/>
      <p:bldP spid="109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914695" y="982860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课堂小结</a:t>
            </a:r>
            <a:endParaRPr lang="zh-CN" altLang="en-US" sz="38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13604" y="1140236"/>
            <a:ext cx="7120683" cy="14743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3614" y="702712"/>
            <a:ext cx="1719374" cy="686527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89521" y="380464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27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 结</a:t>
            </a:r>
            <a:endParaRPr lang="zh-CN" altLang="en-US" sz="27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标题 3"/>
          <p:cNvSpPr txBox="1"/>
          <p:nvPr>
            <p:custDataLst>
              <p:tags r:id="rId4"/>
            </p:custDataLst>
          </p:nvPr>
        </p:nvSpPr>
        <p:spPr>
          <a:xfrm>
            <a:off x="1582985" y="1418805"/>
            <a:ext cx="6159395" cy="1031501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7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学习了最简分数，还有如何把非最简分数化成最简分数。</a:t>
            </a:r>
            <a:endParaRPr lang="zh-CN" altLang="en-US" sz="27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2666" y="554454"/>
            <a:ext cx="6095168" cy="35823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01436" y="1369407"/>
            <a:ext cx="5096744" cy="1765868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在这节课上你受到了什么启发吗？</a:t>
            </a:r>
            <a:endParaRPr lang="en-US" altLang="zh-CN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有特别喜欢这节课的什么地方吗？</a:t>
            </a:r>
            <a:endParaRPr lang="en-US" altLang="zh-CN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约分是不是大家很想学的呢？</a:t>
            </a:r>
            <a:endParaRPr lang="zh-CN" altLang="en-US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13604" y="1140236"/>
            <a:ext cx="7120683" cy="1979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3614" y="702712"/>
            <a:ext cx="1719374" cy="686527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89521" y="380464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27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小 结</a:t>
            </a:r>
            <a:endParaRPr lang="zh-CN" altLang="en-US" sz="27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标题 3"/>
          <p:cNvSpPr txBox="1"/>
          <p:nvPr>
            <p:custDataLst>
              <p:tags r:id="rId4"/>
            </p:custDataLst>
          </p:nvPr>
        </p:nvSpPr>
        <p:spPr>
          <a:xfrm>
            <a:off x="1582985" y="1418805"/>
            <a:ext cx="6159395" cy="1556682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7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我受到的启发是当遇到分子和分母数值比较大的分数时，可以把分子和分母缩小一些，这样比较好计算。</a:t>
            </a:r>
            <a:endParaRPr lang="zh-CN" altLang="en-US" sz="27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22007" y="1913603"/>
            <a:ext cx="1810780" cy="0"/>
          </a:xfrm>
          <a:prstGeom prst="line">
            <a:avLst/>
          </a:prstGeom>
          <a:ln w="5715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627234" y="2400300"/>
            <a:ext cx="671297" cy="0"/>
          </a:xfrm>
          <a:prstGeom prst="line">
            <a:avLst/>
          </a:prstGeom>
          <a:ln w="57150">
            <a:solidFill>
              <a:srgbClr val="FF55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664840" y="1735693"/>
            <a:ext cx="2988187" cy="1029891"/>
          </a:xfrm>
          <a:prstGeom prst="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>
            <a:lvl1pPr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08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r>
              <a:rPr lang="zh-CN" altLang="en-US" sz="6800" b="1" dirty="0">
                <a:solidFill>
                  <a:schemeClr val="bg1"/>
                </a:solidFill>
                <a:effectLst>
                  <a:outerShdw blurRad="177800" dist="38100" dir="5400000" sx="104000" sy="104000" algn="t" rotWithShape="0">
                    <a:prstClr val="black">
                      <a:alpha val="19000"/>
                    </a:prstClr>
                  </a:outerShdw>
                </a:effectLst>
                <a:cs typeface="黑体" panose="02010609060101010101" pitchFamily="49" charset="-122"/>
                <a:sym typeface="+mn-ea"/>
              </a:rPr>
              <a:t>再见！</a:t>
            </a:r>
            <a:endParaRPr lang="zh-CN" altLang="en-US" sz="6800" b="1" dirty="0">
              <a:solidFill>
                <a:schemeClr val="bg1"/>
              </a:solidFill>
              <a:effectLst>
                <a:outerShdw blurRad="177800" dist="38100" dir="5400000" sx="104000" sy="104000" algn="t" rotWithShape="0">
                  <a:prstClr val="black">
                    <a:alpha val="19000"/>
                  </a:prstClr>
                </a:outerShdw>
              </a:effectLst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8" name="图片 17" descr="云朵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110" y="961310"/>
            <a:ext cx="578681" cy="41433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183377" y="854007"/>
            <a:ext cx="6433497" cy="2025253"/>
          </a:xfrm>
          <a:prstGeom prst="rect">
            <a:avLst/>
          </a:prstGeom>
        </p:spPr>
        <p:txBody>
          <a:bodyPr lIns="34290" tIns="17145" rIns="34290" bIns="17145"/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4114165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50285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9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3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7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" name="Group 3"/>
          <p:cNvGrpSpPr/>
          <p:nvPr/>
        </p:nvGrpSpPr>
        <p:grpSpPr bwMode="auto">
          <a:xfrm>
            <a:off x="2321457" y="3415586"/>
            <a:ext cx="4214057" cy="784622"/>
            <a:chOff x="1314" y="3071"/>
            <a:chExt cx="3046" cy="1318"/>
          </a:xfrm>
        </p:grpSpPr>
        <p:grpSp>
          <p:nvGrpSpPr>
            <p:cNvPr id="14" name="Group 130"/>
            <p:cNvGrpSpPr/>
            <p:nvPr/>
          </p:nvGrpSpPr>
          <p:grpSpPr bwMode="auto">
            <a:xfrm>
              <a:off x="1314" y="3325"/>
              <a:ext cx="2487" cy="760"/>
              <a:chOff x="1417" y="486"/>
              <a:chExt cx="2487" cy="760"/>
            </a:xfrm>
          </p:grpSpPr>
          <p:sp>
            <p:nvSpPr>
              <p:cNvPr id="18" name="Rectangle 131"/>
              <p:cNvSpPr>
                <a:spLocks noChangeArrowheads="1"/>
              </p:cNvSpPr>
              <p:nvPr/>
            </p:nvSpPr>
            <p:spPr bwMode="auto">
              <a:xfrm>
                <a:off x="1417" y="486"/>
                <a:ext cx="2487" cy="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已经做的口算题是这页口算题的</a:t>
                </a: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Rectangle 132"/>
              <p:cNvSpPr>
                <a:spLocks noChangeArrowheads="1"/>
              </p:cNvSpPr>
              <p:nvPr/>
            </p:nvSpPr>
            <p:spPr bwMode="auto">
              <a:xfrm>
                <a:off x="2122" y="616"/>
                <a:ext cx="344" cy="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FF0066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endParaRPr lang="zh-CN" altLang="en-US" sz="1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5" name="Group 9"/>
            <p:cNvGrpSpPr/>
            <p:nvPr/>
          </p:nvGrpSpPr>
          <p:grpSpPr bwMode="auto">
            <a:xfrm>
              <a:off x="3643" y="3071"/>
              <a:ext cx="717" cy="1318"/>
              <a:chOff x="-16" y="1205"/>
              <a:chExt cx="717" cy="1318"/>
            </a:xfrm>
          </p:grpSpPr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-16" y="1205"/>
                <a:ext cx="717" cy="1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5D5D5D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rgbClr val="5D5D5D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5D5D5D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rgbClr val="5D5D5D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94" y="1816"/>
                <a:ext cx="499" cy="0"/>
              </a:xfrm>
              <a:prstGeom prst="line">
                <a:avLst/>
              </a:prstGeom>
              <a:noFill/>
              <a:ln w="76200">
                <a:solidFill>
                  <a:srgbClr val="5D5D5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527127" y="887741"/>
            <a:ext cx="5923911" cy="2342949"/>
          </a:xfrm>
          <a:prstGeom prst="rect">
            <a:avLst/>
          </a:prstGeom>
          <a:noFill/>
          <a:ln w="76200">
            <a:solidFill>
              <a:srgbClr val="6A72F0"/>
            </a:solidFill>
          </a:ln>
        </p:spPr>
        <p:txBody>
          <a:bodyPr wrap="square" lIns="34290" tIns="17145" rIns="34290" bIns="17145" rtlCol="0">
            <a:spAutoFit/>
          </a:bodyPr>
          <a:lstStyle/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5+6=11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20-8=12       7+12=19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8-2=6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2+9=11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10-7=3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8+8=16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12-5=7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19-15=4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4+13=19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15-9=6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13-7=6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11-8=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14-7=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3+9=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17-7=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16-9=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8+6=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36750" y="259898"/>
            <a:ext cx="2926749" cy="627843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看图说分数</a:t>
            </a:r>
            <a:endParaRPr lang="zh-CN" altLang="en-US" sz="30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405" y="1149529"/>
            <a:ext cx="1551582" cy="141438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21032" y="1456092"/>
            <a:ext cx="1393818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已经做了多少道？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47160" y="970443"/>
            <a:ext cx="1326949" cy="113990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464405" y="1257488"/>
            <a:ext cx="1228440" cy="4501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十二道。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891950" y="3403615"/>
            <a:ext cx="300102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5781425" y="3391888"/>
            <a:ext cx="517612" cy="334684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A72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7" grpId="0"/>
      <p:bldP spid="27" grpId="1"/>
      <p:bldP spid="29" grpId="0"/>
      <p:bldP spid="29" grpId="2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546804" y="2462689"/>
            <a:ext cx="5904234" cy="742788"/>
          </a:xfrm>
          <a:prstGeom prst="rect">
            <a:avLst/>
          </a:prstGeom>
          <a:solidFill>
            <a:srgbClr val="FFFF00">
              <a:alpha val="62000"/>
            </a:srgbClr>
          </a:solidFill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7127" y="887741"/>
            <a:ext cx="5923911" cy="2342949"/>
          </a:xfrm>
          <a:prstGeom prst="rect">
            <a:avLst/>
          </a:prstGeom>
          <a:noFill/>
          <a:ln w="76200">
            <a:solidFill>
              <a:srgbClr val="6A72F0"/>
            </a:solidFill>
          </a:ln>
        </p:spPr>
        <p:txBody>
          <a:bodyPr wrap="square" lIns="34290" tIns="17145" rIns="34290" bIns="17145" rtlCol="0">
            <a:spAutoFit/>
          </a:bodyPr>
          <a:lstStyle/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5+6=11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20-8=12       7+12=19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8-2=6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2+9=11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10-7=3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8+8=16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12-5=7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19-15=4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4+13=19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15-9=6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13-7=6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11-8=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14-7=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3+9=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17-7=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16-9=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   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8+6=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36966" y="877026"/>
            <a:ext cx="5923911" cy="2341297"/>
            <a:chOff x="4019604" y="2367310"/>
            <a:chExt cx="15796069" cy="624345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019604" y="65653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019604" y="44889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019604" y="34602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019604" y="55176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019604" y="75178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8778566" y="2367310"/>
              <a:ext cx="0" cy="6186309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4722166" y="2424460"/>
              <a:ext cx="0" cy="6186309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1536966" y="877375"/>
            <a:ext cx="5923911" cy="2341297"/>
            <a:chOff x="4019604" y="2367310"/>
            <a:chExt cx="15796069" cy="6243459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4019604" y="65653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019604" y="44889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8778566" y="2367310"/>
              <a:ext cx="0" cy="6186309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14722166" y="2424460"/>
              <a:ext cx="0" cy="6186309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"/>
          <p:cNvGrpSpPr/>
          <p:nvPr/>
        </p:nvGrpSpPr>
        <p:grpSpPr bwMode="auto">
          <a:xfrm>
            <a:off x="1679526" y="3403369"/>
            <a:ext cx="4855988" cy="784622"/>
            <a:chOff x="850" y="3071"/>
            <a:chExt cx="3510" cy="1318"/>
          </a:xfrm>
        </p:grpSpPr>
        <p:grpSp>
          <p:nvGrpSpPr>
            <p:cNvPr id="32" name="Group 130"/>
            <p:cNvGrpSpPr/>
            <p:nvPr/>
          </p:nvGrpSpPr>
          <p:grpSpPr bwMode="auto">
            <a:xfrm>
              <a:off x="850" y="3386"/>
              <a:ext cx="2487" cy="760"/>
              <a:chOff x="953" y="547"/>
              <a:chExt cx="2487" cy="760"/>
            </a:xfrm>
          </p:grpSpPr>
          <p:sp>
            <p:nvSpPr>
              <p:cNvPr id="36" name="Rectangle 131"/>
              <p:cNvSpPr>
                <a:spLocks noChangeArrowheads="1"/>
              </p:cNvSpPr>
              <p:nvPr/>
            </p:nvSpPr>
            <p:spPr bwMode="auto">
              <a:xfrm>
                <a:off x="953" y="547"/>
                <a:ext cx="2487" cy="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还未做的口算题是这页口算题的</a:t>
                </a:r>
                <a:r>
                  <a:rPr lang="en-US" altLang="zh-CN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endPara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Rectangle 132"/>
              <p:cNvSpPr>
                <a:spLocks noChangeArrowheads="1"/>
              </p:cNvSpPr>
              <p:nvPr/>
            </p:nvSpPr>
            <p:spPr bwMode="auto">
              <a:xfrm>
                <a:off x="2122" y="616"/>
                <a:ext cx="344" cy="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FF0066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endParaRPr lang="zh-CN" altLang="en-US" sz="1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3" name="Group 9"/>
            <p:cNvGrpSpPr/>
            <p:nvPr/>
          </p:nvGrpSpPr>
          <p:grpSpPr bwMode="auto">
            <a:xfrm>
              <a:off x="3643" y="3071"/>
              <a:ext cx="717" cy="1318"/>
              <a:chOff x="-16" y="1205"/>
              <a:chExt cx="717" cy="1318"/>
            </a:xfrm>
          </p:grpSpPr>
          <p:sp>
            <p:nvSpPr>
              <p:cNvPr id="34" name="Text Box 10"/>
              <p:cNvSpPr txBox="1">
                <a:spLocks noChangeArrowheads="1"/>
              </p:cNvSpPr>
              <p:nvPr/>
            </p:nvSpPr>
            <p:spPr bwMode="auto">
              <a:xfrm>
                <a:off x="-16" y="1205"/>
                <a:ext cx="717" cy="1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5D5D5D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rgbClr val="5D5D5D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5D5D5D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rgbClr val="5D5D5D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Line 11"/>
              <p:cNvSpPr>
                <a:spLocks noChangeShapeType="1"/>
              </p:cNvSpPr>
              <p:nvPr/>
            </p:nvSpPr>
            <p:spPr bwMode="auto">
              <a:xfrm>
                <a:off x="94" y="1816"/>
                <a:ext cx="499" cy="0"/>
              </a:xfrm>
              <a:prstGeom prst="line">
                <a:avLst/>
              </a:prstGeom>
              <a:noFill/>
              <a:ln w="76200">
                <a:solidFill>
                  <a:srgbClr val="5D5D5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183377" y="854007"/>
            <a:ext cx="6433497" cy="2025253"/>
          </a:xfrm>
          <a:prstGeom prst="rect">
            <a:avLst/>
          </a:prstGeom>
        </p:spPr>
        <p:txBody>
          <a:bodyPr lIns="34290" tIns="17145" rIns="34290" bIns="17145"/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4114165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50285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9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3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765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8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36750" y="259898"/>
            <a:ext cx="2926749" cy="627843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看图说分数</a:t>
            </a:r>
            <a:endParaRPr lang="zh-CN" altLang="en-US" sz="30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870299" y="3413871"/>
            <a:ext cx="300102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84210" y="3413871"/>
            <a:ext cx="300083" cy="784830"/>
            <a:chOff x="17556754" y="9103656"/>
            <a:chExt cx="800170" cy="2092880"/>
          </a:xfrm>
        </p:grpSpPr>
        <p:sp>
          <p:nvSpPr>
            <p:cNvPr id="40" name="Text Box 10"/>
            <p:cNvSpPr txBox="1">
              <a:spLocks noChangeArrowheads="1"/>
            </p:cNvSpPr>
            <p:nvPr/>
          </p:nvSpPr>
          <p:spPr bwMode="auto">
            <a:xfrm>
              <a:off x="17556754" y="9103656"/>
              <a:ext cx="800170" cy="2092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4" name="Line 11"/>
            <p:cNvSpPr>
              <a:spLocks noChangeShapeType="1"/>
            </p:cNvSpPr>
            <p:nvPr/>
          </p:nvSpPr>
          <p:spPr bwMode="auto">
            <a:xfrm>
              <a:off x="17571561" y="10044822"/>
              <a:ext cx="770553" cy="0"/>
            </a:xfrm>
            <a:prstGeom prst="line">
              <a:avLst/>
            </a:prstGeom>
            <a:noFill/>
            <a:ln w="76200">
              <a:solidFill>
                <a:srgbClr val="FF55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41868" y="3413871"/>
            <a:ext cx="300083" cy="784830"/>
            <a:chOff x="18777098" y="9103656"/>
            <a:chExt cx="800170" cy="2092880"/>
          </a:xfrm>
        </p:grpSpPr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8777098" y="9103656"/>
              <a:ext cx="800170" cy="2092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Line 11"/>
            <p:cNvSpPr>
              <a:spLocks noChangeShapeType="1"/>
            </p:cNvSpPr>
            <p:nvPr/>
          </p:nvSpPr>
          <p:spPr bwMode="auto">
            <a:xfrm>
              <a:off x="18791905" y="10044822"/>
              <a:ext cx="770553" cy="0"/>
            </a:xfrm>
            <a:prstGeom prst="line">
              <a:avLst/>
            </a:prstGeom>
            <a:noFill/>
            <a:ln w="76200">
              <a:solidFill>
                <a:srgbClr val="FF55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99527" y="3422513"/>
            <a:ext cx="300083" cy="784830"/>
            <a:chOff x="19997443" y="9126702"/>
            <a:chExt cx="800170" cy="2092880"/>
          </a:xfrm>
        </p:grpSpPr>
        <p:sp>
          <p:nvSpPr>
            <p:cNvPr id="53" name="Text Box 10"/>
            <p:cNvSpPr txBox="1">
              <a:spLocks noChangeArrowheads="1"/>
            </p:cNvSpPr>
            <p:nvPr/>
          </p:nvSpPr>
          <p:spPr bwMode="auto">
            <a:xfrm>
              <a:off x="19997443" y="9126702"/>
              <a:ext cx="800170" cy="2092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20012250" y="10011448"/>
              <a:ext cx="770553" cy="0"/>
            </a:xfrm>
            <a:prstGeom prst="line">
              <a:avLst/>
            </a:prstGeom>
            <a:noFill/>
            <a:ln w="76200">
              <a:solidFill>
                <a:srgbClr val="FF55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矩形: 圆角 56"/>
          <p:cNvSpPr/>
          <p:nvPr/>
        </p:nvSpPr>
        <p:spPr>
          <a:xfrm>
            <a:off x="5601671" y="3354139"/>
            <a:ext cx="2390821" cy="863870"/>
          </a:xfrm>
          <a:prstGeom prst="roundRect">
            <a:avLst/>
          </a:prstGeom>
          <a:ln w="76200">
            <a:solidFill>
              <a:srgbClr val="FF5555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9" name="Rectangle 131"/>
          <p:cNvSpPr>
            <a:spLocks noChangeArrowheads="1"/>
          </p:cNvSpPr>
          <p:nvPr/>
        </p:nvSpPr>
        <p:spPr bwMode="auto">
          <a:xfrm>
            <a:off x="5971539" y="4329905"/>
            <a:ext cx="1810966" cy="39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分数的基本性质</a:t>
            </a:r>
            <a:endParaRPr lang="en-US" altLang="zh-CN" sz="1800" b="1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530419" y="1679520"/>
            <a:ext cx="5923911" cy="778669"/>
            <a:chOff x="4019604" y="4488915"/>
            <a:chExt cx="15796069" cy="2076450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4019604" y="65653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019604" y="44889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1523836" y="1291364"/>
            <a:ext cx="5923911" cy="1521619"/>
            <a:chOff x="4019604" y="3460215"/>
            <a:chExt cx="15796069" cy="4057650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4019604" y="65653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019604" y="44889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019604" y="34602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4019604" y="551761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4019604" y="7517865"/>
              <a:ext cx="15796069" cy="0"/>
            </a:xfrm>
            <a:prstGeom prst="line">
              <a:avLst/>
            </a:prstGeom>
            <a:ln w="76200">
              <a:solidFill>
                <a:srgbClr val="FF555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9" grpId="0"/>
      <p:bldP spid="57" grpId="0" animBg="1"/>
      <p:bldP spid="57" grpId="1" animBg="1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34572" y="1100624"/>
            <a:ext cx="6073894" cy="2027315"/>
            <a:chOff x="1184121" y="1058777"/>
            <a:chExt cx="21410499" cy="71467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84121" y="1058777"/>
              <a:ext cx="21410499" cy="714675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13242450" y="2351315"/>
              <a:ext cx="1903126" cy="126882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V="1">
              <a:off x="7066117" y="2365829"/>
              <a:ext cx="10975140" cy="382727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8041257" y="2133600"/>
              <a:ext cx="0" cy="24201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95144" y="5936343"/>
              <a:ext cx="7258" cy="27127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 rot="20412303">
              <a:off x="11899871" y="3825349"/>
              <a:ext cx="2685161" cy="1301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米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6341156" y="3331513"/>
              <a:ext cx="7631567" cy="259031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367843" y="5662823"/>
              <a:ext cx="7258" cy="27127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3933262" y="3069767"/>
              <a:ext cx="7258" cy="27127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 rot="20412303">
              <a:off x="9491166" y="3320726"/>
              <a:ext cx="2278319" cy="1301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75</a:t>
              </a: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米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25416" y="1647732"/>
            <a:ext cx="4515113" cy="202731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936518" y="1942949"/>
            <a:ext cx="3859838" cy="588623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一共要游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小明已经游了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米，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标题 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936750" y="259898"/>
            <a:ext cx="2926749" cy="627843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看图说分数</a:t>
            </a:r>
            <a:endParaRPr lang="zh-CN" altLang="en-US" sz="30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36518" y="2477316"/>
            <a:ext cx="3859838" cy="784830"/>
            <a:chOff x="13163192" y="6606175"/>
            <a:chExt cx="10292232" cy="2092880"/>
          </a:xfrm>
        </p:grpSpPr>
        <p:grpSp>
          <p:nvGrpSpPr>
            <p:cNvPr id="37" name="组合 36"/>
            <p:cNvGrpSpPr/>
            <p:nvPr/>
          </p:nvGrpSpPr>
          <p:grpSpPr>
            <a:xfrm>
              <a:off x="17830393" y="6606175"/>
              <a:ext cx="2646707" cy="2092880"/>
              <a:chOff x="17887323" y="7850307"/>
              <a:chExt cx="2646707" cy="2092880"/>
            </a:xfrm>
          </p:grpSpPr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>
                <a:off x="17887323" y="7850307"/>
                <a:ext cx="2646707" cy="209288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Line 11"/>
              <p:cNvSpPr>
                <a:spLocks noChangeShapeType="1"/>
              </p:cNvSpPr>
              <p:nvPr/>
            </p:nvSpPr>
            <p:spPr bwMode="auto">
              <a:xfrm>
                <a:off x="18292110" y="8820270"/>
                <a:ext cx="1840821" cy="0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8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3163192" y="6629596"/>
              <a:ext cx="10292232" cy="172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他已经游了全程的</a:t>
              </a:r>
              <a:endPara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6932442" y="2477071"/>
            <a:ext cx="415526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7020068" y="2474420"/>
            <a:ext cx="184678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2" grpId="0"/>
      <p:bldP spid="42" grpId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53991" y="1505463"/>
            <a:ext cx="5888918" cy="777529"/>
            <a:chOff x="4410357" y="4014569"/>
            <a:chExt cx="15702758" cy="2073410"/>
          </a:xfrm>
        </p:grpSpPr>
        <p:sp>
          <p:nvSpPr>
            <p:cNvPr id="36" name="矩形 35"/>
            <p:cNvSpPr/>
            <p:nvPr/>
          </p:nvSpPr>
          <p:spPr>
            <a:xfrm>
              <a:off x="4410357" y="4014569"/>
              <a:ext cx="15702758" cy="2073409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47393" y="4030579"/>
              <a:ext cx="15287625" cy="20574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4415234" y="4667227"/>
              <a:ext cx="576566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567859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10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060475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20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14991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30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988557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40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481173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50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2954739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60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4409255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70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5882821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80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375437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90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8849000" y="4667227"/>
              <a:ext cx="1068957" cy="1115668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r>
                <a:rPr lang="en-US" altLang="zh-CN" sz="18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100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38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36750" y="259898"/>
            <a:ext cx="2926749" cy="627843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0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看图说分数</a:t>
            </a:r>
            <a:endParaRPr lang="zh-CN" altLang="en-US" sz="30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5000" y1="11111" x2="85000" y2="11111"/>
                        <a14:foregroundMark x1="22500" y1="86532" x2="22500" y2="86532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1374" y="1990939"/>
            <a:ext cx="752998" cy="931774"/>
          </a:xfrm>
          <a:prstGeom prst="rect">
            <a:avLst/>
          </a:prstGeom>
        </p:spPr>
      </p:pic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4079682" y="1142406"/>
            <a:ext cx="773471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米尺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98816" y="2282992"/>
            <a:ext cx="2673255" cy="18727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715187" y="2828833"/>
            <a:ext cx="3040513" cy="784830"/>
            <a:chOff x="14161874" y="7543555"/>
            <a:chExt cx="8107507" cy="2092880"/>
          </a:xfrm>
        </p:grpSpPr>
        <p:sp>
          <p:nvSpPr>
            <p:cNvPr id="31" name="文本框 30"/>
            <p:cNvSpPr txBox="1"/>
            <p:nvPr/>
          </p:nvSpPr>
          <p:spPr>
            <a:xfrm>
              <a:off x="14161874" y="7831787"/>
              <a:ext cx="8107507" cy="135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40</a:t>
              </a:r>
              <a:r>
                <a:rPr lang="zh-CN" altLang="en-US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厘米是        米 </a:t>
              </a:r>
              <a:endPara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17810842" y="7543555"/>
              <a:ext cx="2646708" cy="2092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(     )</a:t>
              </a:r>
              <a:endPara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(     )</a:t>
              </a:r>
              <a:endPara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" name="Line 11"/>
            <p:cNvSpPr>
              <a:spLocks noChangeShapeType="1"/>
            </p:cNvSpPr>
            <p:nvPr/>
          </p:nvSpPr>
          <p:spPr bwMode="auto">
            <a:xfrm>
              <a:off x="18215628" y="8513518"/>
              <a:ext cx="1840821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7372165" y="2813359"/>
            <a:ext cx="415526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3335578" y="3151522"/>
            <a:ext cx="2146881" cy="45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米＝</a:t>
            </a:r>
            <a:r>
              <a: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en-US" altLang="zh-CN" sz="2700" dirty="0">
              <a:solidFill>
                <a:srgbClr val="6A72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7429877" y="2813359"/>
            <a:ext cx="300102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7429877" y="2813359"/>
            <a:ext cx="300102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411356" y="2828588"/>
            <a:ext cx="300102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5745" y="2857946"/>
            <a:ext cx="704039" cy="1131079"/>
            <a:chOff x="12397940" y="11223903"/>
            <a:chExt cx="1877315" cy="3016210"/>
          </a:xfrm>
        </p:grpSpPr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12397940" y="11223903"/>
              <a:ext cx="1877315" cy="3016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40</a:t>
              </a:r>
              <a:endPara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  <a:buNone/>
              </a:pPr>
              <a:r>
                <a: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endPara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>
              <a:stCxn id="51" idx="1"/>
              <a:endCxn id="51" idx="3"/>
            </p:cNvCxnSpPr>
            <p:nvPr/>
          </p:nvCxnSpPr>
          <p:spPr>
            <a:xfrm>
              <a:off x="12397940" y="12732009"/>
              <a:ext cx="187731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406484" y="2857946"/>
            <a:ext cx="1638962" cy="1131079"/>
            <a:chOff x="9358855" y="11332950"/>
            <a:chExt cx="4370280" cy="3016210"/>
          </a:xfrm>
        </p:grpSpPr>
        <p:grpSp>
          <p:nvGrpSpPr>
            <p:cNvPr id="52" name="组合 51"/>
            <p:cNvGrpSpPr/>
            <p:nvPr/>
          </p:nvGrpSpPr>
          <p:grpSpPr>
            <a:xfrm>
              <a:off x="10466913" y="11332950"/>
              <a:ext cx="3262222" cy="3016210"/>
              <a:chOff x="11705488" y="11223903"/>
              <a:chExt cx="3262222" cy="3016210"/>
            </a:xfrm>
          </p:grpSpPr>
          <p:sp>
            <p:nvSpPr>
              <p:cNvPr id="53" name="Text Box 10"/>
              <p:cNvSpPr txBox="1">
                <a:spLocks noChangeArrowheads="1"/>
              </p:cNvSpPr>
              <p:nvPr/>
            </p:nvSpPr>
            <p:spPr bwMode="auto">
              <a:xfrm>
                <a:off x="11705488" y="11223903"/>
                <a:ext cx="3262222" cy="3016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40÷2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100÷2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>
                <a:stCxn id="53" idx="1"/>
                <a:endCxn id="53" idx="3"/>
              </p:cNvCxnSpPr>
              <p:nvPr/>
            </p:nvCxnSpPr>
            <p:spPr>
              <a:xfrm>
                <a:off x="11705488" y="12732009"/>
                <a:ext cx="3262222" cy="0"/>
              </a:xfrm>
              <a:prstGeom prst="line">
                <a:avLst/>
              </a:prstGeom>
              <a:ln w="76200">
                <a:solidFill>
                  <a:srgbClr val="6A72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 Box 10"/>
            <p:cNvSpPr txBox="1">
              <a:spLocks noChangeArrowheads="1"/>
            </p:cNvSpPr>
            <p:nvPr/>
          </p:nvSpPr>
          <p:spPr bwMode="auto">
            <a:xfrm>
              <a:off x="9358855" y="12115819"/>
              <a:ext cx="1415684" cy="135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72162" y="2857946"/>
            <a:ext cx="988525" cy="1131079"/>
            <a:chOff x="13533721" y="11332950"/>
            <a:chExt cx="2635896" cy="3016210"/>
          </a:xfrm>
        </p:grpSpPr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13533721" y="12163947"/>
              <a:ext cx="1415685" cy="135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4753931" y="11332950"/>
              <a:ext cx="1415686" cy="3016210"/>
              <a:chOff x="12628755" y="11223903"/>
              <a:chExt cx="1415686" cy="3016210"/>
            </a:xfrm>
          </p:grpSpPr>
          <p:sp>
            <p:nvSpPr>
              <p:cNvPr id="60" name="Text Box 10"/>
              <p:cNvSpPr txBox="1">
                <a:spLocks noChangeArrowheads="1"/>
              </p:cNvSpPr>
              <p:nvPr/>
            </p:nvSpPr>
            <p:spPr bwMode="auto">
              <a:xfrm>
                <a:off x="12628755" y="11223903"/>
                <a:ext cx="1415686" cy="3016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20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50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1" name="直接连接符 60"/>
              <p:cNvCxnSpPr>
                <a:stCxn id="60" idx="1"/>
                <a:endCxn id="60" idx="3"/>
              </p:cNvCxnSpPr>
              <p:nvPr/>
            </p:nvCxnSpPr>
            <p:spPr>
              <a:xfrm>
                <a:off x="12628755" y="12732009"/>
                <a:ext cx="1415686" cy="0"/>
              </a:xfrm>
              <a:prstGeom prst="line">
                <a:avLst/>
              </a:prstGeom>
              <a:ln w="76200">
                <a:solidFill>
                  <a:srgbClr val="6A72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4912071" y="2852955"/>
            <a:ext cx="811720" cy="1131079"/>
            <a:chOff x="13533721" y="11332950"/>
            <a:chExt cx="2164446" cy="3016210"/>
          </a:xfrm>
        </p:grpSpPr>
        <p:sp>
          <p:nvSpPr>
            <p:cNvPr id="63" name="Text Box 10"/>
            <p:cNvSpPr txBox="1">
              <a:spLocks noChangeArrowheads="1"/>
            </p:cNvSpPr>
            <p:nvPr/>
          </p:nvSpPr>
          <p:spPr bwMode="auto">
            <a:xfrm>
              <a:off x="13533721" y="12163947"/>
              <a:ext cx="1415685" cy="135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en-US" altLang="zh-CN" sz="2700" dirty="0">
                <a:solidFill>
                  <a:srgbClr val="6A72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4744120" y="11332950"/>
              <a:ext cx="954047" cy="3016210"/>
              <a:chOff x="12618944" y="11223903"/>
              <a:chExt cx="954047" cy="3016210"/>
            </a:xfrm>
          </p:grpSpPr>
          <p:sp>
            <p:nvSpPr>
              <p:cNvPr id="65" name="Text Box 10"/>
              <p:cNvSpPr txBox="1">
                <a:spLocks noChangeArrowheads="1"/>
              </p:cNvSpPr>
              <p:nvPr/>
            </p:nvSpPr>
            <p:spPr bwMode="auto">
              <a:xfrm>
                <a:off x="12618944" y="11223903"/>
                <a:ext cx="954047" cy="3016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700" dirty="0">
                    <a:solidFill>
                      <a:srgbClr val="6A72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700" dirty="0">
                  <a:solidFill>
                    <a:srgbClr val="6A72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6" name="直接连接符 65"/>
              <p:cNvCxnSpPr>
                <a:stCxn id="65" idx="1"/>
                <a:endCxn id="65" idx="3"/>
              </p:cNvCxnSpPr>
              <p:nvPr/>
            </p:nvCxnSpPr>
            <p:spPr>
              <a:xfrm>
                <a:off x="12618944" y="12732009"/>
                <a:ext cx="954047" cy="0"/>
              </a:xfrm>
              <a:prstGeom prst="line">
                <a:avLst/>
              </a:prstGeom>
              <a:ln w="76200">
                <a:solidFill>
                  <a:srgbClr val="6A72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7460089" y="2813359"/>
            <a:ext cx="184678" cy="72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4290" tIns="17145" rIns="34290" bIns="1714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1800" dirty="0">
              <a:solidFill>
                <a:srgbClr val="FF555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Line 4"/>
          <p:cNvSpPr>
            <a:spLocks noChangeShapeType="1"/>
          </p:cNvSpPr>
          <p:nvPr/>
        </p:nvSpPr>
        <p:spPr bwMode="auto">
          <a:xfrm>
            <a:off x="1929547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2" name="Line 5"/>
          <p:cNvSpPr>
            <a:spLocks noChangeShapeType="1"/>
          </p:cNvSpPr>
          <p:nvPr/>
        </p:nvSpPr>
        <p:spPr bwMode="auto">
          <a:xfrm>
            <a:off x="2594649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3" name="Line 6"/>
          <p:cNvSpPr>
            <a:spLocks noChangeShapeType="1"/>
          </p:cNvSpPr>
          <p:nvPr/>
        </p:nvSpPr>
        <p:spPr bwMode="auto">
          <a:xfrm>
            <a:off x="3259751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4" name="Line 7"/>
          <p:cNvSpPr>
            <a:spLocks noChangeShapeType="1"/>
          </p:cNvSpPr>
          <p:nvPr/>
        </p:nvSpPr>
        <p:spPr bwMode="auto">
          <a:xfrm>
            <a:off x="3924853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5" name="Line 8"/>
          <p:cNvSpPr>
            <a:spLocks noChangeShapeType="1"/>
          </p:cNvSpPr>
          <p:nvPr/>
        </p:nvSpPr>
        <p:spPr bwMode="auto">
          <a:xfrm>
            <a:off x="4589955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6" name="Line 9"/>
          <p:cNvSpPr>
            <a:spLocks noChangeShapeType="1"/>
          </p:cNvSpPr>
          <p:nvPr/>
        </p:nvSpPr>
        <p:spPr bwMode="auto">
          <a:xfrm>
            <a:off x="5255057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7" name="Line 10"/>
          <p:cNvSpPr>
            <a:spLocks noChangeShapeType="1"/>
          </p:cNvSpPr>
          <p:nvPr/>
        </p:nvSpPr>
        <p:spPr bwMode="auto">
          <a:xfrm>
            <a:off x="5920159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8" name="Line 11"/>
          <p:cNvSpPr>
            <a:spLocks noChangeShapeType="1"/>
          </p:cNvSpPr>
          <p:nvPr/>
        </p:nvSpPr>
        <p:spPr bwMode="auto">
          <a:xfrm>
            <a:off x="6585261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9" name="Line 12"/>
          <p:cNvSpPr>
            <a:spLocks noChangeShapeType="1"/>
          </p:cNvSpPr>
          <p:nvPr/>
        </p:nvSpPr>
        <p:spPr bwMode="auto">
          <a:xfrm>
            <a:off x="7250363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2" name="Line 34"/>
          <p:cNvSpPr>
            <a:spLocks noChangeShapeType="1"/>
          </p:cNvSpPr>
          <p:nvPr/>
        </p:nvSpPr>
        <p:spPr bwMode="auto">
          <a:xfrm flipV="1">
            <a:off x="758291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3" name="Line 35"/>
          <p:cNvSpPr>
            <a:spLocks noChangeShapeType="1"/>
          </p:cNvSpPr>
          <p:nvPr/>
        </p:nvSpPr>
        <p:spPr bwMode="auto">
          <a:xfrm flipV="1">
            <a:off x="738338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4" name="Line 38"/>
          <p:cNvSpPr>
            <a:spLocks noChangeShapeType="1"/>
          </p:cNvSpPr>
          <p:nvPr/>
        </p:nvSpPr>
        <p:spPr bwMode="auto">
          <a:xfrm flipV="1">
            <a:off x="744989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5" name="Line 39"/>
          <p:cNvSpPr>
            <a:spLocks noChangeShapeType="1"/>
          </p:cNvSpPr>
          <p:nvPr/>
        </p:nvSpPr>
        <p:spPr bwMode="auto">
          <a:xfrm flipV="1">
            <a:off x="751640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6" name="Line 40"/>
          <p:cNvSpPr>
            <a:spLocks noChangeShapeType="1"/>
          </p:cNvSpPr>
          <p:nvPr/>
        </p:nvSpPr>
        <p:spPr bwMode="auto">
          <a:xfrm flipV="1">
            <a:off x="731687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7" name="Line 41"/>
          <p:cNvSpPr>
            <a:spLocks noChangeShapeType="1"/>
          </p:cNvSpPr>
          <p:nvPr/>
        </p:nvSpPr>
        <p:spPr bwMode="auto">
          <a:xfrm flipV="1">
            <a:off x="771593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8" name="Line 42"/>
          <p:cNvSpPr>
            <a:spLocks noChangeShapeType="1"/>
          </p:cNvSpPr>
          <p:nvPr/>
        </p:nvSpPr>
        <p:spPr bwMode="auto">
          <a:xfrm flipV="1">
            <a:off x="778244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9" name="Line 43"/>
          <p:cNvSpPr>
            <a:spLocks noChangeShapeType="1"/>
          </p:cNvSpPr>
          <p:nvPr/>
        </p:nvSpPr>
        <p:spPr bwMode="auto">
          <a:xfrm flipV="1">
            <a:off x="784896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0" name="Line 44"/>
          <p:cNvSpPr>
            <a:spLocks noChangeShapeType="1"/>
          </p:cNvSpPr>
          <p:nvPr/>
        </p:nvSpPr>
        <p:spPr bwMode="auto">
          <a:xfrm flipV="1">
            <a:off x="764942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3" name="Line 47"/>
          <p:cNvSpPr>
            <a:spLocks noChangeShapeType="1"/>
          </p:cNvSpPr>
          <p:nvPr/>
        </p:nvSpPr>
        <p:spPr bwMode="auto">
          <a:xfrm flipV="1">
            <a:off x="691781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4" name="Line 48"/>
          <p:cNvSpPr>
            <a:spLocks noChangeShapeType="1"/>
          </p:cNvSpPr>
          <p:nvPr/>
        </p:nvSpPr>
        <p:spPr bwMode="auto">
          <a:xfrm flipV="1">
            <a:off x="671828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5" name="Line 49"/>
          <p:cNvSpPr>
            <a:spLocks noChangeShapeType="1"/>
          </p:cNvSpPr>
          <p:nvPr/>
        </p:nvSpPr>
        <p:spPr bwMode="auto">
          <a:xfrm flipV="1">
            <a:off x="678479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6" name="Line 50"/>
          <p:cNvSpPr>
            <a:spLocks noChangeShapeType="1"/>
          </p:cNvSpPr>
          <p:nvPr/>
        </p:nvSpPr>
        <p:spPr bwMode="auto">
          <a:xfrm flipV="1">
            <a:off x="685130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7" name="Line 51"/>
          <p:cNvSpPr>
            <a:spLocks noChangeShapeType="1"/>
          </p:cNvSpPr>
          <p:nvPr/>
        </p:nvSpPr>
        <p:spPr bwMode="auto">
          <a:xfrm flipV="1">
            <a:off x="665177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8" name="Line 52"/>
          <p:cNvSpPr>
            <a:spLocks noChangeShapeType="1"/>
          </p:cNvSpPr>
          <p:nvPr/>
        </p:nvSpPr>
        <p:spPr bwMode="auto">
          <a:xfrm flipV="1">
            <a:off x="705083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9" name="Line 53"/>
          <p:cNvSpPr>
            <a:spLocks noChangeShapeType="1"/>
          </p:cNvSpPr>
          <p:nvPr/>
        </p:nvSpPr>
        <p:spPr bwMode="auto">
          <a:xfrm flipV="1">
            <a:off x="711734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0" name="Line 54"/>
          <p:cNvSpPr>
            <a:spLocks noChangeShapeType="1"/>
          </p:cNvSpPr>
          <p:nvPr/>
        </p:nvSpPr>
        <p:spPr bwMode="auto">
          <a:xfrm flipV="1">
            <a:off x="718385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11" name="Line 55"/>
          <p:cNvSpPr>
            <a:spLocks noChangeShapeType="1"/>
          </p:cNvSpPr>
          <p:nvPr/>
        </p:nvSpPr>
        <p:spPr bwMode="auto">
          <a:xfrm flipV="1">
            <a:off x="698432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4" name="Line 57"/>
          <p:cNvSpPr>
            <a:spLocks noChangeShapeType="1"/>
          </p:cNvSpPr>
          <p:nvPr/>
        </p:nvSpPr>
        <p:spPr bwMode="auto">
          <a:xfrm flipV="1">
            <a:off x="625271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5" name="Line 58"/>
          <p:cNvSpPr>
            <a:spLocks noChangeShapeType="1"/>
          </p:cNvSpPr>
          <p:nvPr/>
        </p:nvSpPr>
        <p:spPr bwMode="auto">
          <a:xfrm flipV="1">
            <a:off x="605317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6" name="Line 59"/>
          <p:cNvSpPr>
            <a:spLocks noChangeShapeType="1"/>
          </p:cNvSpPr>
          <p:nvPr/>
        </p:nvSpPr>
        <p:spPr bwMode="auto">
          <a:xfrm flipV="1">
            <a:off x="611969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7" name="Line 60"/>
          <p:cNvSpPr>
            <a:spLocks noChangeShapeType="1"/>
          </p:cNvSpPr>
          <p:nvPr/>
        </p:nvSpPr>
        <p:spPr bwMode="auto">
          <a:xfrm flipV="1">
            <a:off x="618620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8" name="Line 61"/>
          <p:cNvSpPr>
            <a:spLocks noChangeShapeType="1"/>
          </p:cNvSpPr>
          <p:nvPr/>
        </p:nvSpPr>
        <p:spPr bwMode="auto">
          <a:xfrm flipV="1">
            <a:off x="598666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9" name="Line 62"/>
          <p:cNvSpPr>
            <a:spLocks noChangeShapeType="1"/>
          </p:cNvSpPr>
          <p:nvPr/>
        </p:nvSpPr>
        <p:spPr bwMode="auto">
          <a:xfrm flipV="1">
            <a:off x="638573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0" name="Line 63"/>
          <p:cNvSpPr>
            <a:spLocks noChangeShapeType="1"/>
          </p:cNvSpPr>
          <p:nvPr/>
        </p:nvSpPr>
        <p:spPr bwMode="auto">
          <a:xfrm flipV="1">
            <a:off x="645224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1" name="Line 64"/>
          <p:cNvSpPr>
            <a:spLocks noChangeShapeType="1"/>
          </p:cNvSpPr>
          <p:nvPr/>
        </p:nvSpPr>
        <p:spPr bwMode="auto">
          <a:xfrm flipV="1">
            <a:off x="651875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02" name="Line 65"/>
          <p:cNvSpPr>
            <a:spLocks noChangeShapeType="1"/>
          </p:cNvSpPr>
          <p:nvPr/>
        </p:nvSpPr>
        <p:spPr bwMode="auto">
          <a:xfrm flipV="1">
            <a:off x="631922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5" name="Line 67"/>
          <p:cNvSpPr>
            <a:spLocks noChangeShapeType="1"/>
          </p:cNvSpPr>
          <p:nvPr/>
        </p:nvSpPr>
        <p:spPr bwMode="auto">
          <a:xfrm flipV="1">
            <a:off x="558760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6" name="Line 68"/>
          <p:cNvSpPr>
            <a:spLocks noChangeShapeType="1"/>
          </p:cNvSpPr>
          <p:nvPr/>
        </p:nvSpPr>
        <p:spPr bwMode="auto">
          <a:xfrm flipV="1">
            <a:off x="538807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7" name="Line 69"/>
          <p:cNvSpPr>
            <a:spLocks noChangeShapeType="1"/>
          </p:cNvSpPr>
          <p:nvPr/>
        </p:nvSpPr>
        <p:spPr bwMode="auto">
          <a:xfrm flipV="1">
            <a:off x="545458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8" name="Line 70"/>
          <p:cNvSpPr>
            <a:spLocks noChangeShapeType="1"/>
          </p:cNvSpPr>
          <p:nvPr/>
        </p:nvSpPr>
        <p:spPr bwMode="auto">
          <a:xfrm flipV="1">
            <a:off x="552109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9" name="Line 71"/>
          <p:cNvSpPr>
            <a:spLocks noChangeShapeType="1"/>
          </p:cNvSpPr>
          <p:nvPr/>
        </p:nvSpPr>
        <p:spPr bwMode="auto">
          <a:xfrm flipV="1">
            <a:off x="532156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0" name="Line 72"/>
          <p:cNvSpPr>
            <a:spLocks noChangeShapeType="1"/>
          </p:cNvSpPr>
          <p:nvPr/>
        </p:nvSpPr>
        <p:spPr bwMode="auto">
          <a:xfrm flipV="1">
            <a:off x="572062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1" name="Line 73"/>
          <p:cNvSpPr>
            <a:spLocks noChangeShapeType="1"/>
          </p:cNvSpPr>
          <p:nvPr/>
        </p:nvSpPr>
        <p:spPr bwMode="auto">
          <a:xfrm flipV="1">
            <a:off x="578713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2" name="Line 74"/>
          <p:cNvSpPr>
            <a:spLocks noChangeShapeType="1"/>
          </p:cNvSpPr>
          <p:nvPr/>
        </p:nvSpPr>
        <p:spPr bwMode="auto">
          <a:xfrm flipV="1">
            <a:off x="585364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93" name="Line 75"/>
          <p:cNvSpPr>
            <a:spLocks noChangeShapeType="1"/>
          </p:cNvSpPr>
          <p:nvPr/>
        </p:nvSpPr>
        <p:spPr bwMode="auto">
          <a:xfrm flipV="1">
            <a:off x="565411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6" name="Line 77"/>
          <p:cNvSpPr>
            <a:spLocks noChangeShapeType="1"/>
          </p:cNvSpPr>
          <p:nvPr/>
        </p:nvSpPr>
        <p:spPr bwMode="auto">
          <a:xfrm flipV="1">
            <a:off x="492250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7" name="Line 78"/>
          <p:cNvSpPr>
            <a:spLocks noChangeShapeType="1"/>
          </p:cNvSpPr>
          <p:nvPr/>
        </p:nvSpPr>
        <p:spPr bwMode="auto">
          <a:xfrm flipV="1">
            <a:off x="472297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8" name="Line 79"/>
          <p:cNvSpPr>
            <a:spLocks noChangeShapeType="1"/>
          </p:cNvSpPr>
          <p:nvPr/>
        </p:nvSpPr>
        <p:spPr bwMode="auto">
          <a:xfrm flipV="1">
            <a:off x="478948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9" name="Line 80"/>
          <p:cNvSpPr>
            <a:spLocks noChangeShapeType="1"/>
          </p:cNvSpPr>
          <p:nvPr/>
        </p:nvSpPr>
        <p:spPr bwMode="auto">
          <a:xfrm flipV="1">
            <a:off x="485599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0" name="Line 81"/>
          <p:cNvSpPr>
            <a:spLocks noChangeShapeType="1"/>
          </p:cNvSpPr>
          <p:nvPr/>
        </p:nvSpPr>
        <p:spPr bwMode="auto">
          <a:xfrm flipV="1">
            <a:off x="465646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1" name="Line 82"/>
          <p:cNvSpPr>
            <a:spLocks noChangeShapeType="1"/>
          </p:cNvSpPr>
          <p:nvPr/>
        </p:nvSpPr>
        <p:spPr bwMode="auto">
          <a:xfrm flipV="1">
            <a:off x="505552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2" name="Line 83"/>
          <p:cNvSpPr>
            <a:spLocks noChangeShapeType="1"/>
          </p:cNvSpPr>
          <p:nvPr/>
        </p:nvSpPr>
        <p:spPr bwMode="auto">
          <a:xfrm flipV="1">
            <a:off x="512203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3" name="Line 84"/>
          <p:cNvSpPr>
            <a:spLocks noChangeShapeType="1"/>
          </p:cNvSpPr>
          <p:nvPr/>
        </p:nvSpPr>
        <p:spPr bwMode="auto">
          <a:xfrm flipV="1">
            <a:off x="518854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84" name="Line 85"/>
          <p:cNvSpPr>
            <a:spLocks noChangeShapeType="1"/>
          </p:cNvSpPr>
          <p:nvPr/>
        </p:nvSpPr>
        <p:spPr bwMode="auto">
          <a:xfrm flipV="1">
            <a:off x="498901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7" name="Line 87"/>
          <p:cNvSpPr>
            <a:spLocks noChangeShapeType="1"/>
          </p:cNvSpPr>
          <p:nvPr/>
        </p:nvSpPr>
        <p:spPr bwMode="auto">
          <a:xfrm flipV="1">
            <a:off x="425740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8" name="Line 88"/>
          <p:cNvSpPr>
            <a:spLocks noChangeShapeType="1"/>
          </p:cNvSpPr>
          <p:nvPr/>
        </p:nvSpPr>
        <p:spPr bwMode="auto">
          <a:xfrm flipV="1">
            <a:off x="405787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9" name="Line 89"/>
          <p:cNvSpPr>
            <a:spLocks noChangeShapeType="1"/>
          </p:cNvSpPr>
          <p:nvPr/>
        </p:nvSpPr>
        <p:spPr bwMode="auto">
          <a:xfrm flipV="1">
            <a:off x="412438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0" name="Line 90"/>
          <p:cNvSpPr>
            <a:spLocks noChangeShapeType="1"/>
          </p:cNvSpPr>
          <p:nvPr/>
        </p:nvSpPr>
        <p:spPr bwMode="auto">
          <a:xfrm flipV="1">
            <a:off x="419089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1" name="Line 91"/>
          <p:cNvSpPr>
            <a:spLocks noChangeShapeType="1"/>
          </p:cNvSpPr>
          <p:nvPr/>
        </p:nvSpPr>
        <p:spPr bwMode="auto">
          <a:xfrm flipV="1">
            <a:off x="399136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2" name="Line 92"/>
          <p:cNvSpPr>
            <a:spLocks noChangeShapeType="1"/>
          </p:cNvSpPr>
          <p:nvPr/>
        </p:nvSpPr>
        <p:spPr bwMode="auto">
          <a:xfrm flipV="1">
            <a:off x="439042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3" name="Line 93"/>
          <p:cNvSpPr>
            <a:spLocks noChangeShapeType="1"/>
          </p:cNvSpPr>
          <p:nvPr/>
        </p:nvSpPr>
        <p:spPr bwMode="auto">
          <a:xfrm flipV="1">
            <a:off x="445693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4" name="Line 94"/>
          <p:cNvSpPr>
            <a:spLocks noChangeShapeType="1"/>
          </p:cNvSpPr>
          <p:nvPr/>
        </p:nvSpPr>
        <p:spPr bwMode="auto">
          <a:xfrm flipV="1">
            <a:off x="452344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75" name="Line 95"/>
          <p:cNvSpPr>
            <a:spLocks noChangeShapeType="1"/>
          </p:cNvSpPr>
          <p:nvPr/>
        </p:nvSpPr>
        <p:spPr bwMode="auto">
          <a:xfrm flipV="1">
            <a:off x="4323914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8" name="Line 97"/>
          <p:cNvSpPr>
            <a:spLocks noChangeShapeType="1"/>
          </p:cNvSpPr>
          <p:nvPr/>
        </p:nvSpPr>
        <p:spPr bwMode="auto">
          <a:xfrm flipV="1">
            <a:off x="359230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9" name="Line 98"/>
          <p:cNvSpPr>
            <a:spLocks noChangeShapeType="1"/>
          </p:cNvSpPr>
          <p:nvPr/>
        </p:nvSpPr>
        <p:spPr bwMode="auto">
          <a:xfrm flipV="1">
            <a:off x="339277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0" name="Line 99"/>
          <p:cNvSpPr>
            <a:spLocks noChangeShapeType="1"/>
          </p:cNvSpPr>
          <p:nvPr/>
        </p:nvSpPr>
        <p:spPr bwMode="auto">
          <a:xfrm flipV="1">
            <a:off x="345928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1" name="Line 100"/>
          <p:cNvSpPr>
            <a:spLocks noChangeShapeType="1"/>
          </p:cNvSpPr>
          <p:nvPr/>
        </p:nvSpPr>
        <p:spPr bwMode="auto">
          <a:xfrm flipV="1">
            <a:off x="352579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2" name="Line 101"/>
          <p:cNvSpPr>
            <a:spLocks noChangeShapeType="1"/>
          </p:cNvSpPr>
          <p:nvPr/>
        </p:nvSpPr>
        <p:spPr bwMode="auto">
          <a:xfrm flipV="1">
            <a:off x="332626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3" name="Line 102"/>
          <p:cNvSpPr>
            <a:spLocks noChangeShapeType="1"/>
          </p:cNvSpPr>
          <p:nvPr/>
        </p:nvSpPr>
        <p:spPr bwMode="auto">
          <a:xfrm flipV="1">
            <a:off x="372532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4" name="Line 103"/>
          <p:cNvSpPr>
            <a:spLocks noChangeShapeType="1"/>
          </p:cNvSpPr>
          <p:nvPr/>
        </p:nvSpPr>
        <p:spPr bwMode="auto">
          <a:xfrm flipV="1">
            <a:off x="379183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5" name="Line 104"/>
          <p:cNvSpPr>
            <a:spLocks noChangeShapeType="1"/>
          </p:cNvSpPr>
          <p:nvPr/>
        </p:nvSpPr>
        <p:spPr bwMode="auto">
          <a:xfrm flipV="1">
            <a:off x="3858343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66" name="Line 105"/>
          <p:cNvSpPr>
            <a:spLocks noChangeShapeType="1"/>
          </p:cNvSpPr>
          <p:nvPr/>
        </p:nvSpPr>
        <p:spPr bwMode="auto">
          <a:xfrm flipV="1">
            <a:off x="3658812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9" name="Line 107"/>
          <p:cNvSpPr>
            <a:spLocks noChangeShapeType="1"/>
          </p:cNvSpPr>
          <p:nvPr/>
        </p:nvSpPr>
        <p:spPr bwMode="auto">
          <a:xfrm flipV="1">
            <a:off x="292720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0" name="Line 108"/>
          <p:cNvSpPr>
            <a:spLocks noChangeShapeType="1"/>
          </p:cNvSpPr>
          <p:nvPr/>
        </p:nvSpPr>
        <p:spPr bwMode="auto">
          <a:xfrm flipV="1">
            <a:off x="272766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1" name="Line 109"/>
          <p:cNvSpPr>
            <a:spLocks noChangeShapeType="1"/>
          </p:cNvSpPr>
          <p:nvPr/>
        </p:nvSpPr>
        <p:spPr bwMode="auto">
          <a:xfrm flipV="1">
            <a:off x="279417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2" name="Line 110"/>
          <p:cNvSpPr>
            <a:spLocks noChangeShapeType="1"/>
          </p:cNvSpPr>
          <p:nvPr/>
        </p:nvSpPr>
        <p:spPr bwMode="auto">
          <a:xfrm flipV="1">
            <a:off x="286069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3" name="Line 111"/>
          <p:cNvSpPr>
            <a:spLocks noChangeShapeType="1"/>
          </p:cNvSpPr>
          <p:nvPr/>
        </p:nvSpPr>
        <p:spPr bwMode="auto">
          <a:xfrm flipV="1">
            <a:off x="266115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4" name="Line 112"/>
          <p:cNvSpPr>
            <a:spLocks noChangeShapeType="1"/>
          </p:cNvSpPr>
          <p:nvPr/>
        </p:nvSpPr>
        <p:spPr bwMode="auto">
          <a:xfrm flipV="1">
            <a:off x="306022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5" name="Line 113"/>
          <p:cNvSpPr>
            <a:spLocks noChangeShapeType="1"/>
          </p:cNvSpPr>
          <p:nvPr/>
        </p:nvSpPr>
        <p:spPr bwMode="auto">
          <a:xfrm flipV="1">
            <a:off x="312673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6" name="Line 114"/>
          <p:cNvSpPr>
            <a:spLocks noChangeShapeType="1"/>
          </p:cNvSpPr>
          <p:nvPr/>
        </p:nvSpPr>
        <p:spPr bwMode="auto">
          <a:xfrm flipV="1">
            <a:off x="3193241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57" name="Line 115"/>
          <p:cNvSpPr>
            <a:spLocks noChangeShapeType="1"/>
          </p:cNvSpPr>
          <p:nvPr/>
        </p:nvSpPr>
        <p:spPr bwMode="auto">
          <a:xfrm flipV="1">
            <a:off x="2993710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0" name="Line 117"/>
          <p:cNvSpPr>
            <a:spLocks noChangeShapeType="1"/>
          </p:cNvSpPr>
          <p:nvPr/>
        </p:nvSpPr>
        <p:spPr bwMode="auto">
          <a:xfrm flipV="1">
            <a:off x="226209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1" name="Line 118"/>
          <p:cNvSpPr>
            <a:spLocks noChangeShapeType="1"/>
          </p:cNvSpPr>
          <p:nvPr/>
        </p:nvSpPr>
        <p:spPr bwMode="auto">
          <a:xfrm flipV="1">
            <a:off x="206256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2" name="Line 119"/>
          <p:cNvSpPr>
            <a:spLocks noChangeShapeType="1"/>
          </p:cNvSpPr>
          <p:nvPr/>
        </p:nvSpPr>
        <p:spPr bwMode="auto">
          <a:xfrm flipV="1">
            <a:off x="212907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3" name="Line 120"/>
          <p:cNvSpPr>
            <a:spLocks noChangeShapeType="1"/>
          </p:cNvSpPr>
          <p:nvPr/>
        </p:nvSpPr>
        <p:spPr bwMode="auto">
          <a:xfrm flipV="1">
            <a:off x="219558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4" name="Line 121"/>
          <p:cNvSpPr>
            <a:spLocks noChangeShapeType="1"/>
          </p:cNvSpPr>
          <p:nvPr/>
        </p:nvSpPr>
        <p:spPr bwMode="auto">
          <a:xfrm flipV="1">
            <a:off x="199605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5" name="Line 122"/>
          <p:cNvSpPr>
            <a:spLocks noChangeShapeType="1"/>
          </p:cNvSpPr>
          <p:nvPr/>
        </p:nvSpPr>
        <p:spPr bwMode="auto">
          <a:xfrm flipV="1">
            <a:off x="239511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6" name="Line 123"/>
          <p:cNvSpPr>
            <a:spLocks noChangeShapeType="1"/>
          </p:cNvSpPr>
          <p:nvPr/>
        </p:nvSpPr>
        <p:spPr bwMode="auto">
          <a:xfrm flipV="1">
            <a:off x="246162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7" name="Line 124"/>
          <p:cNvSpPr>
            <a:spLocks noChangeShapeType="1"/>
          </p:cNvSpPr>
          <p:nvPr/>
        </p:nvSpPr>
        <p:spPr bwMode="auto">
          <a:xfrm flipV="1">
            <a:off x="2528139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48" name="Line 125"/>
          <p:cNvSpPr>
            <a:spLocks noChangeShapeType="1"/>
          </p:cNvSpPr>
          <p:nvPr/>
        </p:nvSpPr>
        <p:spPr bwMode="auto">
          <a:xfrm flipV="1">
            <a:off x="2328608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1" name="Line 127"/>
          <p:cNvSpPr>
            <a:spLocks noChangeShapeType="1"/>
          </p:cNvSpPr>
          <p:nvPr/>
        </p:nvSpPr>
        <p:spPr bwMode="auto">
          <a:xfrm flipV="1">
            <a:off x="159699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2" name="Line 128"/>
          <p:cNvSpPr>
            <a:spLocks noChangeShapeType="1"/>
          </p:cNvSpPr>
          <p:nvPr/>
        </p:nvSpPr>
        <p:spPr bwMode="auto">
          <a:xfrm flipV="1">
            <a:off x="139746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3" name="Line 129"/>
          <p:cNvSpPr>
            <a:spLocks noChangeShapeType="1"/>
          </p:cNvSpPr>
          <p:nvPr/>
        </p:nvSpPr>
        <p:spPr bwMode="auto">
          <a:xfrm flipV="1">
            <a:off x="146397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4" name="Line 130"/>
          <p:cNvSpPr>
            <a:spLocks noChangeShapeType="1"/>
          </p:cNvSpPr>
          <p:nvPr/>
        </p:nvSpPr>
        <p:spPr bwMode="auto">
          <a:xfrm flipV="1">
            <a:off x="153048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5" name="Line 131"/>
          <p:cNvSpPr>
            <a:spLocks noChangeShapeType="1"/>
          </p:cNvSpPr>
          <p:nvPr/>
        </p:nvSpPr>
        <p:spPr bwMode="auto">
          <a:xfrm flipV="1">
            <a:off x="1330955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6" name="Line 132"/>
          <p:cNvSpPr>
            <a:spLocks noChangeShapeType="1"/>
          </p:cNvSpPr>
          <p:nvPr/>
        </p:nvSpPr>
        <p:spPr bwMode="auto">
          <a:xfrm flipV="1">
            <a:off x="173001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7" name="Line 133"/>
          <p:cNvSpPr>
            <a:spLocks noChangeShapeType="1"/>
          </p:cNvSpPr>
          <p:nvPr/>
        </p:nvSpPr>
        <p:spPr bwMode="auto">
          <a:xfrm flipV="1">
            <a:off x="179652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8" name="Line 134"/>
          <p:cNvSpPr>
            <a:spLocks noChangeShapeType="1"/>
          </p:cNvSpPr>
          <p:nvPr/>
        </p:nvSpPr>
        <p:spPr bwMode="auto">
          <a:xfrm flipV="1">
            <a:off x="1863037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39" name="Line 135"/>
          <p:cNvSpPr>
            <a:spLocks noChangeShapeType="1"/>
          </p:cNvSpPr>
          <p:nvPr/>
        </p:nvSpPr>
        <p:spPr bwMode="auto">
          <a:xfrm flipV="1">
            <a:off x="1663506" y="2110026"/>
            <a:ext cx="0" cy="11939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174154" y="2229421"/>
            <a:ext cx="285139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/>
              <a:t>0</a:t>
            </a:r>
            <a:endParaRPr lang="en-US" altLang="zh-CN" sz="1800" b="1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710905" y="2229421"/>
            <a:ext cx="399446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10</a:t>
            </a:r>
            <a:endParaRPr lang="en-US" altLang="zh-CN" sz="1800" b="1" dirty="0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352939" y="2229421"/>
            <a:ext cx="512497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20</a:t>
            </a:r>
            <a:endParaRPr lang="en-US" altLang="zh-CN" sz="1800" b="1" dirty="0"/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3026805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30</a:t>
            </a:r>
            <a:endParaRPr lang="en-US" altLang="zh-CN" sz="1800" b="1" dirty="0"/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680243" y="2229421"/>
            <a:ext cx="454716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40</a:t>
            </a:r>
            <a:endParaRPr lang="en-US" altLang="zh-CN" sz="1800" b="1" dirty="0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377547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50</a:t>
            </a:r>
            <a:endParaRPr lang="en-US" altLang="zh-CN" sz="1800" b="1" dirty="0"/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4967817" y="2229421"/>
            <a:ext cx="569023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60</a:t>
            </a:r>
            <a:endParaRPr lang="en-US" altLang="zh-CN" sz="1800" b="1" dirty="0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662112" y="2229421"/>
            <a:ext cx="512497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70</a:t>
            </a:r>
            <a:endParaRPr lang="en-US" altLang="zh-CN" sz="1800" b="1" dirty="0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290858" y="2229421"/>
            <a:ext cx="56902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80</a:t>
            </a:r>
            <a:endParaRPr lang="en-US" altLang="zh-CN" sz="1800" b="1" dirty="0"/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7003201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90</a:t>
            </a:r>
            <a:endParaRPr lang="en-US" altLang="zh-CN" sz="1800" b="1" dirty="0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7638592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100</a:t>
            </a:r>
            <a:endParaRPr lang="en-US" altLang="zh-CN" sz="1800" b="1" dirty="0"/>
          </a:p>
        </p:txBody>
      </p:sp>
      <p:sp>
        <p:nvSpPr>
          <p:cNvPr id="13" name="AutoShape 27"/>
          <p:cNvSpPr/>
          <p:nvPr/>
        </p:nvSpPr>
        <p:spPr bwMode="auto">
          <a:xfrm rot="5400000">
            <a:off x="2509064" y="1775818"/>
            <a:ext cx="223448" cy="201588"/>
          </a:xfrm>
          <a:prstGeom prst="leftBrace">
            <a:avLst>
              <a:gd name="adj1" fmla="val 98159"/>
              <a:gd name="adj2" fmla="val 50000"/>
            </a:avLst>
          </a:prstGeom>
          <a:noFill/>
          <a:ln w="76200">
            <a:solidFill>
              <a:srgbClr val="6A72F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900"/>
          </a:p>
        </p:txBody>
      </p:sp>
      <p:sp>
        <p:nvSpPr>
          <p:cNvPr id="18" name="Line 2"/>
          <p:cNvSpPr>
            <a:spLocks noChangeShapeType="1"/>
          </p:cNvSpPr>
          <p:nvPr/>
        </p:nvSpPr>
        <p:spPr bwMode="auto">
          <a:xfrm>
            <a:off x="1288644" y="2239961"/>
            <a:ext cx="6602636" cy="1191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2180351" y="1055595"/>
            <a:ext cx="909942" cy="784830"/>
            <a:chOff x="10820291" y="1032161"/>
            <a:chExt cx="2426355" cy="2092880"/>
          </a:xfrm>
        </p:grpSpPr>
        <p:sp>
          <p:nvSpPr>
            <p:cNvPr id="14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24263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1800" b="1" dirty="0">
                  <a:solidFill>
                    <a:srgbClr val="6A72F0"/>
                  </a:solidFill>
                </a:rPr>
                <a:t>（</a:t>
              </a:r>
              <a:r>
                <a:rPr lang="en-US" altLang="zh-CN" sz="1800" b="1" dirty="0">
                  <a:solidFill>
                    <a:srgbClr val="6A72F0"/>
                  </a:solidFill>
                </a:rPr>
                <a:t>40</a:t>
              </a:r>
              <a:r>
                <a:rPr lang="zh-CN" altLang="en-US" sz="1800" b="1" dirty="0">
                  <a:solidFill>
                    <a:srgbClr val="6A72F0"/>
                  </a:solidFill>
                </a:rPr>
                <a:t>）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1800" b="1" dirty="0">
                  <a:solidFill>
                    <a:srgbClr val="6A72F0"/>
                  </a:solidFill>
                </a:rPr>
                <a:t>（</a:t>
              </a:r>
              <a:r>
                <a:rPr lang="en-US" altLang="zh-CN" sz="1800" b="1" dirty="0">
                  <a:solidFill>
                    <a:srgbClr val="6A72F0"/>
                  </a:solidFill>
                </a:rPr>
                <a:t>100</a:t>
              </a:r>
              <a:r>
                <a:rPr lang="zh-CN" altLang="en-US" sz="1800" b="1" dirty="0">
                  <a:solidFill>
                    <a:srgbClr val="6A72F0"/>
                  </a:solidFill>
                </a:rPr>
                <a:t>）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47" name="直接连接符 146"/>
            <p:cNvCxnSpPr>
              <a:stCxn id="145" idx="1"/>
              <a:endCxn id="145" idx="3"/>
            </p:cNvCxnSpPr>
            <p:nvPr/>
          </p:nvCxnSpPr>
          <p:spPr>
            <a:xfrm>
              <a:off x="10820291" y="2078601"/>
              <a:ext cx="24263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组合 159"/>
          <p:cNvGrpSpPr/>
          <p:nvPr/>
        </p:nvGrpSpPr>
        <p:grpSpPr>
          <a:xfrm>
            <a:off x="4253354" y="2660440"/>
            <a:ext cx="3040513" cy="1872701"/>
            <a:chOff x="14569894" y="6984082"/>
            <a:chExt cx="8107507" cy="4993868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59538" y="6984082"/>
              <a:ext cx="7128217" cy="4993868"/>
            </a:xfrm>
            <a:prstGeom prst="rect">
              <a:avLst/>
            </a:prstGeom>
          </p:spPr>
        </p:pic>
        <p:grpSp>
          <p:nvGrpSpPr>
            <p:cNvPr id="151" name="组合 150"/>
            <p:cNvGrpSpPr/>
            <p:nvPr/>
          </p:nvGrpSpPr>
          <p:grpSpPr>
            <a:xfrm>
              <a:off x="14569894" y="8439658"/>
              <a:ext cx="8107507" cy="2092880"/>
              <a:chOff x="14161874" y="7543555"/>
              <a:chExt cx="8107507" cy="2092880"/>
            </a:xfrm>
          </p:grpSpPr>
          <p:sp>
            <p:nvSpPr>
              <p:cNvPr id="152" name="文本框 151"/>
              <p:cNvSpPr txBox="1"/>
              <p:nvPr/>
            </p:nvSpPr>
            <p:spPr>
              <a:xfrm>
                <a:off x="14161874" y="7831787"/>
                <a:ext cx="8107507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40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厘米是        米 </a:t>
                </a:r>
                <a:endParaRPr lang="zh-CN" altLang="en-US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3" name="Text Box 10"/>
              <p:cNvSpPr txBox="1">
                <a:spLocks noChangeArrowheads="1"/>
              </p:cNvSpPr>
              <p:nvPr/>
            </p:nvSpPr>
            <p:spPr bwMode="auto">
              <a:xfrm>
                <a:off x="17810842" y="7543555"/>
                <a:ext cx="2646708" cy="20928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4" name="Line 11"/>
              <p:cNvSpPr>
                <a:spLocks noChangeShapeType="1"/>
              </p:cNvSpPr>
              <p:nvPr/>
            </p:nvSpPr>
            <p:spPr bwMode="auto">
              <a:xfrm>
                <a:off x="18215628" y="8513518"/>
                <a:ext cx="1840821" cy="0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8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55" name="Text Box 10"/>
            <p:cNvSpPr txBox="1">
              <a:spLocks noChangeArrowheads="1"/>
            </p:cNvSpPr>
            <p:nvPr/>
          </p:nvSpPr>
          <p:spPr bwMode="auto">
            <a:xfrm>
              <a:off x="18834374" y="8398394"/>
              <a:ext cx="1415684" cy="2092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40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1" name="图片 1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46960" y="3241338"/>
            <a:ext cx="737115" cy="71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ine 5"/>
          <p:cNvSpPr>
            <a:spLocks noChangeShapeType="1"/>
          </p:cNvSpPr>
          <p:nvPr/>
        </p:nvSpPr>
        <p:spPr bwMode="auto">
          <a:xfrm>
            <a:off x="2594649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4" name="Line 7"/>
          <p:cNvSpPr>
            <a:spLocks noChangeShapeType="1"/>
          </p:cNvSpPr>
          <p:nvPr/>
        </p:nvSpPr>
        <p:spPr bwMode="auto">
          <a:xfrm>
            <a:off x="3924853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6" name="Line 9"/>
          <p:cNvSpPr>
            <a:spLocks noChangeShapeType="1"/>
          </p:cNvSpPr>
          <p:nvPr/>
        </p:nvSpPr>
        <p:spPr bwMode="auto">
          <a:xfrm>
            <a:off x="5255057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128" name="Line 11"/>
          <p:cNvSpPr>
            <a:spLocks noChangeShapeType="1"/>
          </p:cNvSpPr>
          <p:nvPr/>
        </p:nvSpPr>
        <p:spPr bwMode="auto">
          <a:xfrm>
            <a:off x="6585261" y="1990631"/>
            <a:ext cx="0" cy="238791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4290" tIns="17145" rIns="34290" bIns="17145">
            <a:spAutoFit/>
          </a:bodyPr>
          <a:lstStyle/>
          <a:p>
            <a:endParaRPr lang="zh-CN" altLang="en-US"/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174154" y="2229421"/>
            <a:ext cx="285139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/>
              <a:t>0</a:t>
            </a:r>
            <a:endParaRPr lang="en-US" altLang="zh-CN" sz="1800" b="1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710905" y="2229421"/>
            <a:ext cx="399446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10</a:t>
            </a:r>
            <a:endParaRPr lang="en-US" altLang="zh-CN" sz="1800" b="1" dirty="0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352939" y="2229421"/>
            <a:ext cx="512497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20</a:t>
            </a:r>
            <a:endParaRPr lang="en-US" altLang="zh-CN" sz="1800" b="1" dirty="0"/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3026805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30</a:t>
            </a:r>
            <a:endParaRPr lang="en-US" altLang="zh-CN" sz="1800" b="1" dirty="0"/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680243" y="2229421"/>
            <a:ext cx="454716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40</a:t>
            </a:r>
            <a:endParaRPr lang="en-US" altLang="zh-CN" sz="1800" b="1" dirty="0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377547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50</a:t>
            </a:r>
            <a:endParaRPr lang="en-US" altLang="zh-CN" sz="1800" b="1" dirty="0"/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4967817" y="2229421"/>
            <a:ext cx="569023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60</a:t>
            </a:r>
            <a:endParaRPr lang="en-US" altLang="zh-CN" sz="1800" b="1" dirty="0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662112" y="2229421"/>
            <a:ext cx="512497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70</a:t>
            </a:r>
            <a:endParaRPr lang="en-US" altLang="zh-CN" sz="1800" b="1" dirty="0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290858" y="2229421"/>
            <a:ext cx="56902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80</a:t>
            </a:r>
            <a:endParaRPr lang="en-US" altLang="zh-CN" sz="1800" b="1" dirty="0"/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7003201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90</a:t>
            </a:r>
            <a:endParaRPr lang="en-US" altLang="zh-CN" sz="1800" b="1" dirty="0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7638592" y="2229421"/>
            <a:ext cx="455972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1800" b="1" dirty="0"/>
              <a:t>100</a:t>
            </a:r>
            <a:endParaRPr lang="en-US" altLang="zh-CN" sz="1800" b="1" dirty="0"/>
          </a:p>
        </p:txBody>
      </p:sp>
      <p:sp>
        <p:nvSpPr>
          <p:cNvPr id="13" name="AutoShape 27"/>
          <p:cNvSpPr/>
          <p:nvPr/>
        </p:nvSpPr>
        <p:spPr bwMode="auto">
          <a:xfrm rot="5400000">
            <a:off x="2509064" y="1775818"/>
            <a:ext cx="223448" cy="201588"/>
          </a:xfrm>
          <a:prstGeom prst="leftBrace">
            <a:avLst>
              <a:gd name="adj1" fmla="val 98159"/>
              <a:gd name="adj2" fmla="val 50000"/>
            </a:avLst>
          </a:prstGeom>
          <a:noFill/>
          <a:ln w="76200">
            <a:solidFill>
              <a:srgbClr val="6A72F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900"/>
          </a:p>
        </p:txBody>
      </p:sp>
      <p:sp>
        <p:nvSpPr>
          <p:cNvPr id="18" name="Line 2"/>
          <p:cNvSpPr>
            <a:spLocks noChangeShapeType="1"/>
          </p:cNvSpPr>
          <p:nvPr/>
        </p:nvSpPr>
        <p:spPr bwMode="auto">
          <a:xfrm>
            <a:off x="1288644" y="2239961"/>
            <a:ext cx="6602636" cy="1191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4290" tIns="17145" rIns="34290" bIns="17145">
            <a:spAutoFit/>
          </a:bodyPr>
          <a:lstStyle/>
          <a:p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2180351" y="1055595"/>
            <a:ext cx="909942" cy="784830"/>
            <a:chOff x="10820291" y="1032161"/>
            <a:chExt cx="2426355" cy="2092880"/>
          </a:xfrm>
        </p:grpSpPr>
        <p:sp>
          <p:nvSpPr>
            <p:cNvPr id="145" name="Text Box 16"/>
            <p:cNvSpPr txBox="1">
              <a:spLocks noChangeArrowheads="1"/>
            </p:cNvSpPr>
            <p:nvPr/>
          </p:nvSpPr>
          <p:spPr bwMode="auto">
            <a:xfrm>
              <a:off x="10820291" y="1032161"/>
              <a:ext cx="2426355" cy="209288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1800" b="1" dirty="0">
                  <a:solidFill>
                    <a:srgbClr val="6A72F0"/>
                  </a:solidFill>
                </a:rPr>
                <a:t>（</a:t>
              </a:r>
              <a:r>
                <a:rPr lang="en-US" altLang="zh-CN" sz="1800" b="1" dirty="0">
                  <a:solidFill>
                    <a:srgbClr val="6A72F0"/>
                  </a:solidFill>
                </a:rPr>
                <a:t>2</a:t>
              </a:r>
              <a:r>
                <a:rPr lang="zh-CN" altLang="en-US" sz="1800" b="1" dirty="0">
                  <a:solidFill>
                    <a:srgbClr val="6A72F0"/>
                  </a:solidFill>
                </a:rPr>
                <a:t>）</a:t>
              </a:r>
              <a:endParaRPr lang="en-US" altLang="zh-CN" sz="1800" b="1" dirty="0">
                <a:solidFill>
                  <a:srgbClr val="6A72F0"/>
                </a:solidFill>
              </a:endParaRP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sz="1800" b="1" dirty="0">
                  <a:solidFill>
                    <a:srgbClr val="6A72F0"/>
                  </a:solidFill>
                </a:rPr>
                <a:t>（</a:t>
              </a:r>
              <a:r>
                <a:rPr lang="en-US" altLang="zh-CN" sz="1800" b="1" dirty="0">
                  <a:solidFill>
                    <a:srgbClr val="6A72F0"/>
                  </a:solidFill>
                </a:rPr>
                <a:t>5</a:t>
              </a:r>
              <a:r>
                <a:rPr lang="zh-CN" altLang="en-US" sz="1800" b="1" dirty="0">
                  <a:solidFill>
                    <a:srgbClr val="6A72F0"/>
                  </a:solidFill>
                </a:rPr>
                <a:t>）</a:t>
              </a:r>
              <a:endParaRPr lang="en-US" altLang="zh-CN" sz="1800" b="1" dirty="0">
                <a:solidFill>
                  <a:srgbClr val="6A72F0"/>
                </a:solidFill>
              </a:endParaRPr>
            </a:p>
          </p:txBody>
        </p:sp>
        <p:cxnSp>
          <p:nvCxnSpPr>
            <p:cNvPr id="147" name="直接连接符 146"/>
            <p:cNvCxnSpPr>
              <a:stCxn id="145" idx="1"/>
              <a:endCxn id="145" idx="3"/>
            </p:cNvCxnSpPr>
            <p:nvPr/>
          </p:nvCxnSpPr>
          <p:spPr>
            <a:xfrm>
              <a:off x="10820291" y="2078601"/>
              <a:ext cx="2426355" cy="0"/>
            </a:xfrm>
            <a:prstGeom prst="line">
              <a:avLst/>
            </a:prstGeom>
            <a:ln w="76200">
              <a:solidFill>
                <a:srgbClr val="6A7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组合 159"/>
          <p:cNvGrpSpPr/>
          <p:nvPr/>
        </p:nvGrpSpPr>
        <p:grpSpPr>
          <a:xfrm>
            <a:off x="4253354" y="2660440"/>
            <a:ext cx="3040513" cy="1872701"/>
            <a:chOff x="14569894" y="6984082"/>
            <a:chExt cx="8107507" cy="4993868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059538" y="6984082"/>
              <a:ext cx="7128217" cy="4993868"/>
            </a:xfrm>
            <a:prstGeom prst="rect">
              <a:avLst/>
            </a:prstGeom>
          </p:spPr>
        </p:pic>
        <p:grpSp>
          <p:nvGrpSpPr>
            <p:cNvPr id="151" name="组合 150"/>
            <p:cNvGrpSpPr/>
            <p:nvPr/>
          </p:nvGrpSpPr>
          <p:grpSpPr>
            <a:xfrm>
              <a:off x="14569894" y="8439658"/>
              <a:ext cx="8107507" cy="2092880"/>
              <a:chOff x="14161874" y="7543555"/>
              <a:chExt cx="8107507" cy="2092880"/>
            </a:xfrm>
          </p:grpSpPr>
          <p:sp>
            <p:nvSpPr>
              <p:cNvPr id="152" name="文本框 151"/>
              <p:cNvSpPr txBox="1"/>
              <p:nvPr/>
            </p:nvSpPr>
            <p:spPr>
              <a:xfrm>
                <a:off x="14161874" y="7831787"/>
                <a:ext cx="8107507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40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厘米是        米 </a:t>
                </a:r>
                <a:endParaRPr lang="zh-CN" altLang="en-US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3" name="Text Box 10"/>
              <p:cNvSpPr txBox="1">
                <a:spLocks noChangeArrowheads="1"/>
              </p:cNvSpPr>
              <p:nvPr/>
            </p:nvSpPr>
            <p:spPr bwMode="auto">
              <a:xfrm>
                <a:off x="17810842" y="7543555"/>
                <a:ext cx="2646708" cy="20928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(     )</a:t>
                </a:r>
                <a:endParaRPr lang="en-US" altLang="zh-CN" sz="1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4" name="Line 11"/>
              <p:cNvSpPr>
                <a:spLocks noChangeShapeType="1"/>
              </p:cNvSpPr>
              <p:nvPr/>
            </p:nvSpPr>
            <p:spPr bwMode="auto">
              <a:xfrm>
                <a:off x="18215628" y="8513518"/>
                <a:ext cx="1840821" cy="0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8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55" name="Text Box 10"/>
            <p:cNvSpPr txBox="1">
              <a:spLocks noChangeArrowheads="1"/>
            </p:cNvSpPr>
            <p:nvPr/>
          </p:nvSpPr>
          <p:spPr bwMode="auto">
            <a:xfrm>
              <a:off x="19142130" y="8398394"/>
              <a:ext cx="800169" cy="2092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555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en-US" altLang="zh-CN" sz="1800" dirty="0">
                <a:solidFill>
                  <a:srgbClr val="FF555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1" name="图片 1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46960" y="3241338"/>
            <a:ext cx="737115" cy="71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PP_MARK_KEY" val="a7d11367-a8d1-48af-85c9-1b37223d04cf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horz" lIns="101600" tIns="38100" rIns="25400" bIns="38100" rtlCol="0" anchor="t" anchorCtr="0">
        <a:noAutofit/>
      </a:bodyPr>
      <a:lstStyle>
        <a:defPPr>
          <a:defRPr lang="zh-CN" altLang="en-US" sz="18000" b="1" dirty="0" smtClean="0">
            <a:solidFill>
              <a:schemeClr val="bg1"/>
            </a:solidFill>
            <a:effectLst/>
            <a:cs typeface="黑体" panose="02010609060101010101" pitchFamily="49" charset="-122"/>
            <a:sym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全屏显示(16:9)</PresentationFormat>
  <Paragraphs>882</Paragraphs>
  <Slides>39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黑体</vt:lpstr>
      <vt:lpstr>微软雅黑</vt:lpstr>
      <vt:lpstr>华文楷体</vt:lpstr>
      <vt:lpstr>楷体_GB2312</vt:lpstr>
      <vt:lpstr>Times New Roman</vt:lpstr>
      <vt:lpstr>Arial Unicode MS</vt:lpstr>
      <vt:lpstr>Arial</vt:lpstr>
      <vt:lpstr>新宋体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399</cp:revision>
  <dcterms:created xsi:type="dcterms:W3CDTF">2020-02-10T07:21:00Z</dcterms:created>
  <dcterms:modified xsi:type="dcterms:W3CDTF">2023-02-10T05:09:54Z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0303BF993AB7419295FB6E1C2AAB164E</vt:lpwstr>
  </property>
</Properties>
</file>