
<file path=[Content_Types].xml><?xml version="1.0" encoding="utf-8"?>
<Types xmlns="http://schemas.openxmlformats.org/package/2006/content-types"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0"/>
  </p:handoutMasterIdLst>
  <p:sldIdLst>
    <p:sldId id="740" r:id="rId3"/>
    <p:sldId id="264" r:id="rId5"/>
    <p:sldId id="263" r:id="rId6"/>
    <p:sldId id="359" r:id="rId7"/>
    <p:sldId id="403" r:id="rId8"/>
    <p:sldId id="706" r:id="rId9"/>
    <p:sldId id="643" r:id="rId10"/>
    <p:sldId id="707" r:id="rId11"/>
    <p:sldId id="435" r:id="rId12"/>
    <p:sldId id="436" r:id="rId13"/>
    <p:sldId id="717" r:id="rId14"/>
    <p:sldId id="720" r:id="rId15"/>
    <p:sldId id="721" r:id="rId16"/>
    <p:sldId id="722" r:id="rId17"/>
    <p:sldId id="723" r:id="rId18"/>
    <p:sldId id="724" r:id="rId19"/>
    <p:sldId id="718" r:id="rId20"/>
    <p:sldId id="719" r:id="rId21"/>
    <p:sldId id="725" r:id="rId22"/>
    <p:sldId id="726" r:id="rId23"/>
    <p:sldId id="293" r:id="rId24"/>
    <p:sldId id="734" r:id="rId25"/>
    <p:sldId id="735" r:id="rId26"/>
    <p:sldId id="736" r:id="rId27"/>
    <p:sldId id="288" r:id="rId28"/>
    <p:sldId id="290" r:id="rId29"/>
  </p:sldIdLst>
  <p:sldSz cx="9144000" cy="5143500" type="screen16x9"/>
  <p:notesSz cx="6858000" cy="9144000"/>
  <p:custDataLst>
    <p:tags r:id="rId3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86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9659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4521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9319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41805" algn="l" defTabSz="696595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89785" algn="l" defTabSz="696595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38400" algn="l" defTabSz="696595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87015" algn="l" defTabSz="696595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55" userDrawn="1">
          <p15:clr>
            <a:srgbClr val="A4A3A4"/>
          </p15:clr>
        </p15:guide>
        <p15:guide id="2" pos="295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新课标第一网" initials="" lastIdx="8" clrIdx="0"/>
  <p:cmAuthor id="1" name="Administrator" initials="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FF07"/>
    <a:srgbClr val="CB0774"/>
    <a:srgbClr val="F7F4EF"/>
    <a:srgbClr val="00EE6A"/>
    <a:srgbClr val="25FB34"/>
    <a:srgbClr val="FFCE5B"/>
    <a:srgbClr val="D0F9FD"/>
    <a:srgbClr val="ECCE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 varScale="1">
        <p:scale>
          <a:sx n="107" d="100"/>
          <a:sy n="107" d="100"/>
        </p:scale>
        <p:origin x="-84" y="-690"/>
      </p:cViewPr>
      <p:guideLst>
        <p:guide orient="horz" pos="1455"/>
        <p:guide pos="295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5" Type="http://schemas.openxmlformats.org/officeDocument/2006/relationships/tags" Target="tags/tag1.xml"/><Relationship Id="rId34" Type="http://schemas.openxmlformats.org/officeDocument/2006/relationships/commentAuthors" Target="commentAuthors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>
              <a:defRPr/>
            </a:pPr>
            <a:fld id="{0F9B84EA-7D68-4D60-9CB1-D50884785D1C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D9043CC7-EA1E-4252-8B34-6CEBEF81C16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>
              <a:defRPr/>
            </a:pPr>
            <a:fld id="{D2A48B96-639E-45A3-A0BA-2464DFDB1FAA}" type="datetimeFigureOut">
              <a:rPr lang="zh-CN" altLang="en-US"/>
            </a:fld>
            <a:endParaRPr lang="zh-CN" altLang="en-US"/>
          </a:p>
        </p:txBody>
      </p:sp>
      <p:sp>
        <p:nvSpPr>
          <p:cNvPr id="4100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05CA2E0A-A4AD-4654-8955-A875362DC6C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8615" algn="l" rtl="0" fontAlgn="base">
      <a:spcBef>
        <a:spcPct val="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96595" algn="l" rtl="0" fontAlgn="base">
      <a:spcBef>
        <a:spcPct val="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45210" algn="l" rtl="0" fontAlgn="base">
      <a:spcBef>
        <a:spcPct val="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93190" algn="l" rtl="0" fontAlgn="base">
      <a:spcBef>
        <a:spcPct val="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41805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89785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38400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87015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CA2E0A-A4AD-4654-8955-A875362DC6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CA2E0A-A4AD-4654-8955-A875362DC6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CA2E0A-A4AD-4654-8955-A875362DC6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CA2E0A-A4AD-4654-8955-A875362DC6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CA2E0A-A4AD-4654-8955-A875362DC6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CA2E0A-A4AD-4654-8955-A875362DC6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1EA32916-C18E-42C7-9616-C955FF69FFF8}" type="slidenum">
              <a:rPr lang="en-US" altLang="zh-CN" sz="1200"/>
            </a:fld>
            <a:endParaRPr lang="en-US" altLang="zh-CN" sz="1200"/>
          </a:p>
        </p:txBody>
      </p:sp>
      <p:sp>
        <p:nvSpPr>
          <p:cNvPr id="23555" name="Rectangle 2"/>
          <p:cNvSpPr>
            <a:spLocks noGrp="1" noRot="1" noChangeArrowheads="1" noTextEdit="1"/>
          </p:cNvSpPr>
          <p:nvPr>
            <p:ph type="sldImg" idx="4294967295"/>
          </p:nvPr>
        </p:nvSpPr>
        <p:spPr>
          <a:xfrm>
            <a:off x="379413" y="684213"/>
            <a:ext cx="6096000" cy="3429000"/>
          </a:xfrm>
          <a:ln>
            <a:miter lim="800000"/>
          </a:ln>
        </p:spPr>
      </p:sp>
      <p:sp>
        <p:nvSpPr>
          <p:cNvPr id="2355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4213" y="4341813"/>
            <a:ext cx="5486400" cy="4114800"/>
          </a:xfrm>
        </p:spPr>
        <p:txBody>
          <a:bodyPr/>
          <a:lstStyle/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1BD8ADCE-15E8-4BE9-A034-513CD6B3F51A}" type="slidenum">
              <a:rPr lang="en-US" altLang="zh-CN" sz="1200"/>
            </a:fld>
            <a:endParaRPr lang="en-US" altLang="zh-CN" sz="1200"/>
          </a:p>
        </p:txBody>
      </p:sp>
      <p:sp>
        <p:nvSpPr>
          <p:cNvPr id="25603" name="Rectangle 2"/>
          <p:cNvSpPr>
            <a:spLocks noGrp="1" noRot="1" noChangeArrowheads="1" noTextEdit="1"/>
          </p:cNvSpPr>
          <p:nvPr>
            <p:ph type="sldImg" idx="4294967295"/>
          </p:nvPr>
        </p:nvSpPr>
        <p:spPr>
          <a:xfrm>
            <a:off x="379413" y="684213"/>
            <a:ext cx="6096000" cy="3429000"/>
          </a:xfrm>
          <a:ln>
            <a:miter lim="800000"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4213" y="4341813"/>
            <a:ext cx="5486400" cy="4114800"/>
          </a:xfrm>
        </p:spPr>
        <p:txBody>
          <a:bodyPr/>
          <a:lstStyle/>
          <a:p>
            <a:endParaRPr lang="en-US" altLang="zh-CN" smtClean="0"/>
          </a:p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CA2E0A-A4AD-4654-8955-A875362DC6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CA2E0A-A4AD-4654-8955-A875362DC6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CA2E0A-A4AD-4654-8955-A875362DC6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CA2E0A-A4AD-4654-8955-A875362DC6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CA2E0A-A4AD-4654-8955-A875362DC6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CA2E0A-A4AD-4654-8955-A875362DC6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CA2E0A-A4AD-4654-8955-A875362DC6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CA2E0A-A4AD-4654-8955-A875362DC6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CA2E0A-A4AD-4654-8955-A875362DC6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CA2E0A-A4AD-4654-8955-A875362DC6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CA2E0A-A4AD-4654-8955-A875362DC6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CA2E0A-A4AD-4654-8955-A875362DC6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CA2E0A-A4AD-4654-8955-A875362DC6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89BE6675-5D0D-4AD3-B7C4-FACB57374EEC}" type="slidenum">
              <a:rPr lang="en-US" altLang="zh-CN" sz="1200"/>
            </a:fld>
            <a:endParaRPr lang="en-US" altLang="zh-CN" sz="1200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79413" y="684213"/>
            <a:ext cx="6096000" cy="3429000"/>
          </a:xfrm>
          <a:ln>
            <a:miter lim="800000"/>
          </a:ln>
        </p:spPr>
      </p:sp>
      <p:sp>
        <p:nvSpPr>
          <p:cNvPr id="1024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4213" y="4341813"/>
            <a:ext cx="5486400" cy="4114800"/>
          </a:xfrm>
        </p:spPr>
        <p:txBody>
          <a:bodyPr/>
          <a:lstStyle/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D1F8B28E-AAEC-4074-B244-AF892B76B8FC}" type="slidenum">
              <a:rPr lang="en-US" altLang="zh-CN" sz="1200"/>
            </a:fld>
            <a:endParaRPr lang="en-US" altLang="zh-CN" sz="1200"/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79413" y="684213"/>
            <a:ext cx="6096000" cy="3429000"/>
          </a:xfrm>
          <a:ln>
            <a:miter lim="800000"/>
          </a:ln>
        </p:spPr>
      </p:sp>
      <p:sp>
        <p:nvSpPr>
          <p:cNvPr id="1229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4213" y="4341813"/>
            <a:ext cx="5486400" cy="4114800"/>
          </a:xfrm>
        </p:spPr>
        <p:txBody>
          <a:bodyPr/>
          <a:lstStyle/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CA2E0A-A4AD-4654-8955-A875362DC6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ln>
            <a:miter lim="800000"/>
          </a:ln>
        </p:spPr>
      </p:sp>
      <p:sp>
        <p:nvSpPr>
          <p:cNvPr id="15362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CA2E0A-A4AD-4654-8955-A875362DC6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 smtClean="0">
                <a:solidFill>
                  <a:schemeClr val="bg1"/>
                </a:solidFill>
              </a:rPr>
              <a:t>PPT</a:t>
            </a:r>
            <a:r>
              <a:rPr lang="zh-CN" altLang="en-US" sz="100" dirty="0" smtClean="0">
                <a:solidFill>
                  <a:schemeClr val="bg1"/>
                </a:solidFill>
              </a:rPr>
              <a:t>模板：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 smtClean="0">
                <a:solidFill>
                  <a:schemeClr val="bg1"/>
                </a:solidFill>
              </a:rPr>
              <a:t>素材：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www.1ppt.com/sucai/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en-US" altLang="zh-CN" sz="100" dirty="0" smtClean="0">
                <a:solidFill>
                  <a:schemeClr val="bg1"/>
                </a:solidFill>
              </a:rPr>
              <a:t>PPT</a:t>
            </a:r>
            <a:r>
              <a:rPr lang="zh-CN" altLang="en-US" sz="100" dirty="0" smtClean="0">
                <a:solidFill>
                  <a:schemeClr val="bg1"/>
                </a:solidFill>
              </a:rPr>
              <a:t>背景：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 smtClean="0">
                <a:solidFill>
                  <a:schemeClr val="bg1"/>
                </a:solidFill>
              </a:rPr>
              <a:t>图表：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www.1ppt.com/tubiao/     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en-US" altLang="zh-CN" sz="100" dirty="0" smtClean="0">
                <a:solidFill>
                  <a:schemeClr val="bg1"/>
                </a:solidFill>
              </a:rPr>
              <a:t>PPT</a:t>
            </a:r>
            <a:r>
              <a:rPr lang="zh-CN" altLang="en-US" sz="100" dirty="0" smtClean="0">
                <a:solidFill>
                  <a:schemeClr val="bg1"/>
                </a:solidFill>
              </a:rPr>
              <a:t>下载：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 smtClean="0">
                <a:solidFill>
                  <a:schemeClr val="bg1"/>
                </a:solidFill>
              </a:rPr>
              <a:t>教程： 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资料下载：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 smtClean="0">
                <a:solidFill>
                  <a:schemeClr val="bg1"/>
                </a:solidFill>
              </a:rPr>
              <a:t>个人简历：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试卷下载：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 smtClean="0">
                <a:solidFill>
                  <a:schemeClr val="bg1"/>
                </a:solidFill>
              </a:rPr>
              <a:t>教案下载：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手抄报：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 smtClean="0">
                <a:solidFill>
                  <a:schemeClr val="bg1"/>
                </a:solidFill>
              </a:rPr>
              <a:t>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语文课件：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 smtClean="0">
                <a:solidFill>
                  <a:schemeClr val="bg1"/>
                </a:solidFill>
              </a:rPr>
              <a:t>数学课件：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www.1ppt.com/kejian/shuxue/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英语课件：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 smtClean="0">
                <a:solidFill>
                  <a:schemeClr val="bg1"/>
                </a:solidFill>
              </a:rPr>
              <a:t>美术课件：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www.1ppt.com/kejian/meishu/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科学课件：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 smtClean="0">
                <a:solidFill>
                  <a:schemeClr val="bg1"/>
                </a:solidFill>
              </a:rPr>
              <a:t>物理课件：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www.1ppt.com/kejian/wuli/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化学课件：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 smtClean="0">
                <a:solidFill>
                  <a:schemeClr val="bg1"/>
                </a:solidFill>
              </a:rPr>
              <a:t>生物课件：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地理课件：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 smtClean="0">
                <a:solidFill>
                  <a:schemeClr val="bg1"/>
                </a:solidFill>
              </a:rPr>
              <a:t>历史课件：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689" y="4685110"/>
            <a:ext cx="2133437" cy="358378"/>
          </a:xfrm>
        </p:spPr>
        <p:txBody>
          <a:bodyPr lIns="69668" tIns="34834" rIns="69668" bIns="34834"/>
          <a:lstStyle>
            <a:lvl1pPr eaLnBrk="1" hangingPunct="1">
              <a:buFont typeface="Arial" panose="020B0604020202020204" pitchFamily="34" charset="0"/>
              <a:buNone/>
              <a:defRPr sz="8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485" y="4685110"/>
            <a:ext cx="2895030" cy="358378"/>
          </a:xfrm>
        </p:spPr>
        <p:txBody>
          <a:bodyPr lIns="69668" tIns="34834" rIns="69668" bIns="34834"/>
          <a:lstStyle>
            <a:lvl1pPr algn="ctr" eaLnBrk="1" hangingPunct="1">
              <a:buFont typeface="Arial" panose="020B0604020202020204" pitchFamily="34" charset="0"/>
              <a:buNone/>
              <a:defRPr sz="800" noProof="1"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75" y="4685110"/>
            <a:ext cx="2133437" cy="358378"/>
          </a:xfrm>
        </p:spPr>
        <p:txBody>
          <a:bodyPr vert="horz" wrap="square" lIns="69668" tIns="34834" rIns="69668" bIns="34834" numCol="1" anchor="t" anchorCtr="0" compatLnSpc="1"/>
          <a:lstStyle>
            <a:lvl1pPr algn="r">
              <a:defRPr sz="800"/>
            </a:lvl1pPr>
          </a:lstStyle>
          <a:p>
            <a:fld id="{4522CCBA-5DAF-4687-BB17-702803EFD2F1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4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348615" algn="ctr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696595" algn="ctr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045210" algn="ctr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393190" algn="ctr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260985" indent="-260985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65785" lvl="1" indent="-217805" algn="l" rtl="0" eaLnBrk="0" fontAlgn="base" hangingPunct="0">
        <a:spcBef>
          <a:spcPct val="20000"/>
        </a:spcBef>
        <a:spcAft>
          <a:spcPct val="0"/>
        </a:spcAft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70585" lvl="2" indent="-173990" algn="l" rtl="0" eaLnBrk="0" fontAlgn="base" hangingPunct="0">
        <a:spcBef>
          <a:spcPct val="20000"/>
        </a:spcBef>
        <a:spcAft>
          <a:spcPct val="0"/>
        </a:spcAft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19200" lvl="3" indent="-173990" algn="l" rtl="0" eaLnBrk="0" fontAlgn="base" hangingPunct="0">
        <a:spcBef>
          <a:spcPct val="20000"/>
        </a:spcBef>
        <a:spcAft>
          <a:spcPct val="0"/>
        </a:spcAft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67815" lvl="4" indent="-173990" algn="l" rtl="0" eaLnBrk="0" fontAlgn="base" hangingPunct="0">
        <a:spcBef>
          <a:spcPct val="20000"/>
        </a:spcBef>
        <a:spcAft>
          <a:spcPct val="0"/>
        </a:spcAft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16430" lvl="5" indent="-173990" algn="l" defTabSz="69659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64410" lvl="6" indent="-173990" algn="l" defTabSz="69659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13025" lvl="7" indent="-173990" algn="l" defTabSz="69659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61640" lvl="8" indent="-173990" algn="l" defTabSz="69659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965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8615" lvl="1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96595" lvl="2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45210" lvl="3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93190" lvl="4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1741805" lvl="5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091055" lvl="6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2439035" lvl="7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2787650" lvl="8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tiff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6.png"/><Relationship Id="rId2" Type="http://schemas.openxmlformats.org/officeDocument/2006/relationships/image" Target="../media/image5.tiff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tif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tiff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0" y="951570"/>
            <a:ext cx="9144000" cy="2101674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>
            <a:spAutoFit/>
          </a:bodyPr>
          <a:lstStyle/>
          <a:p>
            <a:pPr algn="ctr" fontAlgn="auto">
              <a:lnSpc>
                <a:spcPct val="150000"/>
              </a:lnSpc>
              <a:defRPr/>
            </a:pPr>
            <a:r>
              <a:rPr sz="54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最小公倍数</a:t>
            </a:r>
            <a:endParaRPr lang="en-US" sz="5400" b="1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 fontAlgn="auto">
              <a:lnSpc>
                <a:spcPct val="150000"/>
              </a:lnSpc>
              <a:defRPr/>
            </a:pPr>
            <a:r>
              <a:rPr lang="zh-CN" altLang="en-US" sz="320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第</a:t>
            </a:r>
            <a:r>
              <a:rPr lang="en-US" altLang="zh-CN" sz="320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1</a:t>
            </a:r>
            <a:r>
              <a:rPr lang="zh-CN" altLang="en-US" sz="320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课时</a:t>
            </a:r>
            <a:endParaRPr lang="zh-CN" altLang="en-US" sz="320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09" name="组合 1"/>
          <p:cNvGrpSpPr/>
          <p:nvPr/>
        </p:nvGrpSpPr>
        <p:grpSpPr bwMode="auto">
          <a:xfrm>
            <a:off x="1025222" y="736997"/>
            <a:ext cx="2213258" cy="577453"/>
            <a:chOff x="630" y="530"/>
            <a:chExt cx="4535" cy="1214"/>
          </a:xfrm>
        </p:grpSpPr>
        <p:pic>
          <p:nvPicPr>
            <p:cNvPr id="17410" name="图片 4" descr="标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30" y="557"/>
              <a:ext cx="4535" cy="1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11" name="文本框 5"/>
            <p:cNvSpPr txBox="1">
              <a:spLocks noChangeArrowheads="1"/>
            </p:cNvSpPr>
            <p:nvPr/>
          </p:nvSpPr>
          <p:spPr bwMode="auto">
            <a:xfrm>
              <a:off x="1437" y="530"/>
              <a:ext cx="3247" cy="1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700" b="1">
                  <a:latin typeface="楷体" panose="02010609060101010101" pitchFamily="49" charset="-122"/>
                  <a:ea typeface="楷体" panose="02010609060101010101" pitchFamily="49" charset="-122"/>
                </a:rPr>
                <a:t>小试牛刀</a:t>
              </a:r>
              <a:endParaRPr lang="zh-CN" altLang="en-US" sz="27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7412" name="文本框 1"/>
          <p:cNvSpPr txBox="1">
            <a:spLocks noChangeArrowheads="1"/>
          </p:cNvSpPr>
          <p:nvPr/>
        </p:nvSpPr>
        <p:spPr bwMode="auto">
          <a:xfrm>
            <a:off x="4823424" y="1835944"/>
            <a:ext cx="4026436" cy="525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9668" tIns="34834" rIns="69668" bIns="34834">
            <a:spAutoFit/>
          </a:bodyPr>
          <a:lstStyle>
            <a:lvl1pPr marL="538480" indent="-53848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270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（选自教材</a:t>
            </a:r>
            <a:r>
              <a:rPr lang="en-US" altLang="zh-CN" sz="270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P68</a:t>
            </a:r>
            <a:r>
              <a:rPr lang="zh-CN" altLang="en-US" sz="270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270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zh-CN" altLang="en-US" sz="270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做一做）</a:t>
            </a:r>
            <a:endParaRPr lang="zh-CN" altLang="en-US"/>
          </a:p>
        </p:txBody>
      </p:sp>
      <p:sp>
        <p:nvSpPr>
          <p:cNvPr id="13" name="Text Box 32"/>
          <p:cNvSpPr txBox="1">
            <a:spLocks noChangeArrowheads="1"/>
          </p:cNvSpPr>
          <p:nvPr/>
        </p:nvSpPr>
        <p:spPr bwMode="auto">
          <a:xfrm>
            <a:off x="881203" y="1295400"/>
            <a:ext cx="7452384" cy="1065610"/>
          </a:xfrm>
          <a:prstGeom prst="rect">
            <a:avLst/>
          </a:prstGeom>
          <a:noFill/>
          <a:ln>
            <a:noFill/>
          </a:ln>
        </p:spPr>
        <p:txBody>
          <a:bodyPr lIns="69668" tIns="34834" rIns="69668" bIns="34834"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r>
              <a:rPr lang="en-US" altLang="zh-CN" sz="27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       </a:t>
            </a:r>
            <a:r>
              <a:rPr lang="zh-CN" altLang="en-US" sz="27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把</a:t>
            </a:r>
            <a:r>
              <a:rPr lang="en-US" altLang="zh-CN" sz="27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sz="27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和</a:t>
            </a:r>
            <a:r>
              <a:rPr lang="en-US" altLang="zh-CN" sz="27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6</a:t>
            </a:r>
            <a:r>
              <a:rPr lang="zh-CN" altLang="en-US" sz="27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的倍数、公倍数填在相应的位置，并圈出它们的最小公倍数。</a:t>
            </a:r>
            <a:endParaRPr lang="zh-CN" altLang="en-US" sz="27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2475178" y="2509838"/>
            <a:ext cx="1855163" cy="484585"/>
          </a:xfrm>
          <a:prstGeom prst="rect">
            <a:avLst/>
          </a:prstGeom>
          <a:noFill/>
          <a:ln>
            <a:noFill/>
          </a:ln>
        </p:spPr>
        <p:txBody>
          <a:bodyPr lIns="69668" tIns="34834" rIns="69668" bIns="34834">
            <a:spAutoFit/>
          </a:bodyPr>
          <a:lstStyle/>
          <a:p>
            <a:pPr algn="ctr">
              <a:defRPr/>
            </a:pPr>
            <a:r>
              <a:rPr lang="en-US" altLang="zh-CN" sz="27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3 </a:t>
            </a:r>
            <a:r>
              <a:rPr lang="zh-CN" altLang="en-US" sz="27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的倍数</a:t>
            </a:r>
            <a:endParaRPr lang="zh-CN" altLang="en-US" sz="27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Oval 9"/>
          <p:cNvSpPr>
            <a:spLocks noChangeArrowheads="1"/>
          </p:cNvSpPr>
          <p:nvPr/>
        </p:nvSpPr>
        <p:spPr bwMode="auto">
          <a:xfrm>
            <a:off x="1990639" y="2989660"/>
            <a:ext cx="3053696" cy="1084659"/>
          </a:xfrm>
          <a:prstGeom prst="ellipse">
            <a:avLst/>
          </a:prstGeom>
          <a:noFill/>
          <a:ln w="19050" algn="ctr">
            <a:solidFill>
              <a:srgbClr val="008000"/>
            </a:solidFill>
            <a:round/>
            <a:tailEnd type="none" w="lg" len="lg"/>
          </a:ln>
        </p:spPr>
        <p:txBody>
          <a:bodyPr wrap="none" lIns="68571" tIns="35657" rIns="68571" bIns="35657" anchor="ctr"/>
          <a:lstStyle/>
          <a:p>
            <a:pPr>
              <a:defRPr/>
            </a:pPr>
            <a:endParaRPr lang="zh-CN" altLang="en-US" sz="2700" baseline="300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Oval 10"/>
          <p:cNvSpPr>
            <a:spLocks noChangeArrowheads="1"/>
          </p:cNvSpPr>
          <p:nvPr/>
        </p:nvSpPr>
        <p:spPr bwMode="auto">
          <a:xfrm>
            <a:off x="3467446" y="2989660"/>
            <a:ext cx="2935307" cy="1084659"/>
          </a:xfrm>
          <a:prstGeom prst="ellipse">
            <a:avLst/>
          </a:prstGeom>
          <a:noFill/>
          <a:ln w="19050" algn="ctr">
            <a:solidFill>
              <a:srgbClr val="CC0066"/>
            </a:solidFill>
            <a:round/>
            <a:tailEnd type="none" w="lg" len="lg"/>
          </a:ln>
        </p:spPr>
        <p:txBody>
          <a:bodyPr wrap="none" lIns="68571" tIns="35657" rIns="68571" bIns="35657" anchor="ctr"/>
          <a:lstStyle/>
          <a:p>
            <a:pPr>
              <a:defRPr/>
            </a:pPr>
            <a:endParaRPr lang="zh-CN" altLang="en-US" sz="2700" baseline="300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Rectangle 11"/>
          <p:cNvSpPr>
            <a:spLocks noChangeArrowheads="1"/>
          </p:cNvSpPr>
          <p:nvPr/>
        </p:nvSpPr>
        <p:spPr bwMode="auto">
          <a:xfrm>
            <a:off x="4224157" y="2508647"/>
            <a:ext cx="1855163" cy="484584"/>
          </a:xfrm>
          <a:prstGeom prst="rect">
            <a:avLst/>
          </a:prstGeom>
          <a:noFill/>
          <a:ln>
            <a:noFill/>
          </a:ln>
        </p:spPr>
        <p:txBody>
          <a:bodyPr lIns="69668" tIns="34834" rIns="69668" bIns="34834">
            <a:spAutoFit/>
          </a:bodyPr>
          <a:lstStyle/>
          <a:p>
            <a:pPr algn="ctr">
              <a:defRPr/>
            </a:pPr>
            <a:r>
              <a:rPr lang="en-US" altLang="zh-CN" sz="27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6 </a:t>
            </a:r>
            <a:r>
              <a:rPr lang="zh-CN" altLang="en-US" sz="27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的倍数</a:t>
            </a:r>
            <a:endParaRPr lang="zh-CN" altLang="en-US" sz="27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8" name="AutoShape 33"/>
          <p:cNvSpPr>
            <a:spLocks noChangeArrowheads="1"/>
          </p:cNvSpPr>
          <p:nvPr/>
        </p:nvSpPr>
        <p:spPr bwMode="auto">
          <a:xfrm>
            <a:off x="4202189" y="4002881"/>
            <a:ext cx="128152" cy="377429"/>
          </a:xfrm>
          <a:prstGeom prst="downArrow">
            <a:avLst>
              <a:gd name="adj1" fmla="val 50000"/>
              <a:gd name="adj2" fmla="val 116728"/>
            </a:avLst>
          </a:prstGeom>
          <a:solidFill>
            <a:srgbClr val="33CCCC"/>
          </a:solidFill>
          <a:ln w="12700" algn="ctr">
            <a:solidFill>
              <a:schemeClr val="tx1"/>
            </a:solidFill>
            <a:miter lim="800000"/>
          </a:ln>
          <a:effectLst/>
        </p:spPr>
        <p:txBody>
          <a:bodyPr wrap="none" lIns="69668" tIns="34834" rIns="69668" bIns="34834" anchor="ctr"/>
          <a:lstStyle/>
          <a:p>
            <a:pPr>
              <a:defRPr/>
            </a:pPr>
            <a:endParaRPr lang="zh-CN" altLang="en-US" sz="27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419" name="Text Box 34"/>
          <p:cNvSpPr txBox="1">
            <a:spLocks noChangeArrowheads="1"/>
          </p:cNvSpPr>
          <p:nvPr/>
        </p:nvSpPr>
        <p:spPr bwMode="auto">
          <a:xfrm>
            <a:off x="3231890" y="4433888"/>
            <a:ext cx="2298205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700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en-US" sz="2700">
                <a:latin typeface="Times New Roman" panose="02020603050405020304" pitchFamily="18" charset="0"/>
                <a:ea typeface="楷体" panose="02010609060101010101" pitchFamily="49" charset="-122"/>
              </a:rPr>
              <a:t>和</a:t>
            </a:r>
            <a:r>
              <a:rPr lang="en-US" altLang="zh-CN" sz="2700">
                <a:latin typeface="Times New Roman" panose="02020603050405020304" pitchFamily="18" charset="0"/>
                <a:ea typeface="楷体" panose="02010609060101010101" pitchFamily="49" charset="-122"/>
              </a:rPr>
              <a:t>6</a:t>
            </a:r>
            <a:r>
              <a:rPr lang="zh-CN" altLang="en-US" sz="2700">
                <a:latin typeface="Times New Roman" panose="02020603050405020304" pitchFamily="18" charset="0"/>
                <a:ea typeface="楷体" panose="02010609060101010101" pitchFamily="49" charset="-122"/>
              </a:rPr>
              <a:t>的公倍数</a:t>
            </a:r>
            <a:endParaRPr lang="zh-CN" altLang="en-US" sz="27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2232298" y="3108723"/>
            <a:ext cx="333197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70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endParaRPr lang="en-US" altLang="zh-CN" sz="270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1" name="Text Box 11"/>
          <p:cNvSpPr txBox="1">
            <a:spLocks noChangeArrowheads="1"/>
          </p:cNvSpPr>
          <p:nvPr/>
        </p:nvSpPr>
        <p:spPr bwMode="auto">
          <a:xfrm>
            <a:off x="3689578" y="3195638"/>
            <a:ext cx="333197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70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6</a:t>
            </a:r>
            <a:endParaRPr lang="en-US" altLang="zh-CN" sz="270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2" name="Text Box 12"/>
          <p:cNvSpPr txBox="1">
            <a:spLocks noChangeArrowheads="1"/>
          </p:cNvSpPr>
          <p:nvPr/>
        </p:nvSpPr>
        <p:spPr bwMode="auto">
          <a:xfrm>
            <a:off x="2602110" y="3108723"/>
            <a:ext cx="333197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70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9</a:t>
            </a:r>
            <a:endParaRPr lang="en-US" altLang="zh-CN" sz="270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3" name="Text Box 13"/>
          <p:cNvSpPr txBox="1">
            <a:spLocks noChangeArrowheads="1"/>
          </p:cNvSpPr>
          <p:nvPr/>
        </p:nvSpPr>
        <p:spPr bwMode="auto">
          <a:xfrm>
            <a:off x="4025215" y="3165873"/>
            <a:ext cx="609031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70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12</a:t>
            </a:r>
            <a:endParaRPr lang="en-US" altLang="zh-CN" sz="270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4" name="Text Box 14"/>
          <p:cNvSpPr txBox="1">
            <a:spLocks noChangeArrowheads="1"/>
          </p:cNvSpPr>
          <p:nvPr/>
        </p:nvSpPr>
        <p:spPr bwMode="auto">
          <a:xfrm>
            <a:off x="3755485" y="3508772"/>
            <a:ext cx="545564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70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18</a:t>
            </a:r>
            <a:endParaRPr lang="en-US" altLang="zh-CN" sz="270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5" name="Text Box 15"/>
          <p:cNvSpPr txBox="1">
            <a:spLocks noChangeArrowheads="1"/>
          </p:cNvSpPr>
          <p:nvPr/>
        </p:nvSpPr>
        <p:spPr bwMode="auto">
          <a:xfrm>
            <a:off x="2963378" y="3127773"/>
            <a:ext cx="557770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70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15</a:t>
            </a:r>
            <a:endParaRPr lang="en-US" altLang="zh-CN" sz="270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6" name="Text Box 16"/>
          <p:cNvSpPr txBox="1">
            <a:spLocks noChangeArrowheads="1"/>
          </p:cNvSpPr>
          <p:nvPr/>
        </p:nvSpPr>
        <p:spPr bwMode="auto">
          <a:xfrm>
            <a:off x="4503652" y="3223023"/>
            <a:ext cx="716435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70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24</a:t>
            </a:r>
            <a:endParaRPr lang="en-US" altLang="zh-CN" sz="270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7" name="Text Box 17"/>
          <p:cNvSpPr txBox="1">
            <a:spLocks noChangeArrowheads="1"/>
          </p:cNvSpPr>
          <p:nvPr/>
        </p:nvSpPr>
        <p:spPr bwMode="auto">
          <a:xfrm>
            <a:off x="2115130" y="3451623"/>
            <a:ext cx="612692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70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21</a:t>
            </a:r>
            <a:endParaRPr lang="en-US" altLang="zh-CN" sz="270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8" name="Text Box 18"/>
          <p:cNvSpPr txBox="1">
            <a:spLocks noChangeArrowheads="1"/>
          </p:cNvSpPr>
          <p:nvPr/>
        </p:nvSpPr>
        <p:spPr bwMode="auto">
          <a:xfrm>
            <a:off x="3052475" y="3623073"/>
            <a:ext cx="468673" cy="901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70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…</a:t>
            </a:r>
            <a:r>
              <a:rPr lang="zh-CN" altLang="en-US" sz="270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endParaRPr lang="zh-CN" altLang="en-US" sz="270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9" name="Text Box 19"/>
          <p:cNvSpPr txBox="1">
            <a:spLocks noChangeArrowheads="1"/>
          </p:cNvSpPr>
          <p:nvPr/>
        </p:nvSpPr>
        <p:spPr bwMode="auto">
          <a:xfrm>
            <a:off x="4341325" y="3527823"/>
            <a:ext cx="468673" cy="901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70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…</a:t>
            </a:r>
            <a:r>
              <a:rPr lang="zh-CN" altLang="en-US" sz="270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endParaRPr lang="zh-CN" altLang="en-US" sz="270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0" name="Oval 11"/>
          <p:cNvSpPr>
            <a:spLocks noChangeArrowheads="1"/>
          </p:cNvSpPr>
          <p:nvPr/>
        </p:nvSpPr>
        <p:spPr bwMode="auto">
          <a:xfrm>
            <a:off x="3678593" y="3296842"/>
            <a:ext cx="333197" cy="286940"/>
          </a:xfrm>
          <a:prstGeom prst="ellipse">
            <a:avLst/>
          </a:prstGeom>
          <a:solidFill>
            <a:srgbClr val="FF0000">
              <a:alpha val="0"/>
            </a:srgbClr>
          </a:solidFill>
          <a:ln w="28575" algn="ctr">
            <a:solidFill>
              <a:srgbClr val="FF0000"/>
            </a:solidFill>
            <a:round/>
          </a:ln>
        </p:spPr>
        <p:txBody>
          <a:bodyPr wrap="none" lIns="69668" tIns="34834" rIns="69668" bIns="34834" anchor="ctr"/>
          <a:lstStyle/>
          <a:p>
            <a:pPr>
              <a:defRPr/>
            </a:pPr>
            <a:endParaRPr lang="zh-CN" altLang="en-US" sz="270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Text Box 32"/>
          <p:cNvSpPr txBox="1">
            <a:spLocks noChangeArrowheads="1"/>
          </p:cNvSpPr>
          <p:nvPr/>
        </p:nvSpPr>
        <p:spPr bwMode="auto">
          <a:xfrm>
            <a:off x="2609433" y="3508772"/>
            <a:ext cx="677379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70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27</a:t>
            </a:r>
            <a:endParaRPr lang="en-US" altLang="zh-CN" sz="270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3" descr="图片5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16266" y="119063"/>
            <a:ext cx="2109027" cy="650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4" name="图片 2" descr="标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4897" y="862013"/>
            <a:ext cx="1657442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文本框 5"/>
          <p:cNvSpPr txBox="1">
            <a:spLocks noChangeArrowheads="1"/>
          </p:cNvSpPr>
          <p:nvPr/>
        </p:nvSpPr>
        <p:spPr bwMode="auto">
          <a:xfrm>
            <a:off x="783562" y="841773"/>
            <a:ext cx="1519525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algn="ctr"/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知识点 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endParaRPr lang="en-US" altLang="zh-CN" sz="27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8436" name="文本框 7"/>
          <p:cNvSpPr txBox="1">
            <a:spLocks noChangeArrowheads="1"/>
          </p:cNvSpPr>
          <p:nvPr/>
        </p:nvSpPr>
        <p:spPr bwMode="auto">
          <a:xfrm>
            <a:off x="2403169" y="856060"/>
            <a:ext cx="6002428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zh-CN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求两个数的最小公倍数的方法（重点）</a:t>
            </a:r>
            <a:endParaRPr lang="zh-CN" altLang="zh-CN" sz="27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720096" y="1396604"/>
            <a:ext cx="757932" cy="653653"/>
            <a:chOff x="631889" y="1065590"/>
            <a:chExt cx="863600" cy="658812"/>
          </a:xfrm>
        </p:grpSpPr>
        <p:pic>
          <p:nvPicPr>
            <p:cNvPr id="18438" name="Picture 46" descr="U1ppt题号1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631889" y="1065590"/>
              <a:ext cx="863600" cy="658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39" name="文本框 26"/>
            <p:cNvSpPr txBox="1">
              <a:spLocks noChangeArrowheads="1"/>
            </p:cNvSpPr>
            <p:nvPr/>
          </p:nvSpPr>
          <p:spPr bwMode="auto">
            <a:xfrm>
              <a:off x="846743" y="1132815"/>
              <a:ext cx="563735" cy="558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3000" b="1">
                  <a:solidFill>
                    <a:srgbClr val="0168B7"/>
                  </a:solidFill>
                  <a:ea typeface="楷体" panose="02010609060101010101" pitchFamily="49" charset="-122"/>
                </a:rPr>
                <a:t>2</a:t>
              </a:r>
              <a:endParaRPr lang="en-US" altLang="zh-CN" sz="3000" b="1">
                <a:solidFill>
                  <a:srgbClr val="0168B7"/>
                </a:solidFill>
                <a:ea typeface="楷体" panose="02010609060101010101" pitchFamily="49" charset="-122"/>
              </a:endParaRPr>
            </a:p>
          </p:txBody>
        </p:sp>
      </p:grpSp>
      <p:sp>
        <p:nvSpPr>
          <p:cNvPr id="10" name="Text Box 17"/>
          <p:cNvSpPr txBox="1">
            <a:spLocks noChangeArrowheads="1"/>
          </p:cNvSpPr>
          <p:nvPr/>
        </p:nvSpPr>
        <p:spPr bwMode="auto">
          <a:xfrm>
            <a:off x="1460941" y="1433512"/>
            <a:ext cx="7205843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sym typeface="宋体" panose="02010600030101010101" pitchFamily="2" charset="-122"/>
              </a:rPr>
              <a:t>怎样求6和8的最小公倍数？</a:t>
            </a:r>
            <a:endParaRPr lang="zh-CN" altLang="zh-CN" sz="3000" b="1" dirty="0">
              <a:latin typeface="Times New Roman" panose="02020603050405020304" pitchFamily="18" charset="0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1058175" y="3381376"/>
            <a:ext cx="5774194" cy="1556147"/>
            <a:chOff x="2294" y="5285"/>
            <a:chExt cx="11828" cy="3268"/>
          </a:xfrm>
        </p:grpSpPr>
        <p:pic>
          <p:nvPicPr>
            <p:cNvPr id="18442" name="Picture 27" descr="F:\0.菜单\人教人物图片\图片2.png图片2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294" y="5285"/>
              <a:ext cx="3107" cy="3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43" name="AutoShape 27"/>
            <p:cNvSpPr>
              <a:spLocks noChangeArrowheads="1"/>
            </p:cNvSpPr>
            <p:nvPr/>
          </p:nvSpPr>
          <p:spPr bwMode="auto">
            <a:xfrm>
              <a:off x="5320" y="6003"/>
              <a:ext cx="8802" cy="1367"/>
            </a:xfrm>
            <a:prstGeom prst="wedgeRoundRectCallout">
              <a:avLst>
                <a:gd name="adj1" fmla="val -55384"/>
                <a:gd name="adj2" fmla="val -14167"/>
                <a:gd name="adj3" fmla="val 16667"/>
              </a:avLst>
            </a:prstGeom>
            <a:solidFill>
              <a:srgbClr val="FFFFFF"/>
            </a:solidFill>
            <a:ln w="25400">
              <a:solidFill>
                <a:srgbClr val="00B0F0"/>
              </a:solidFill>
              <a:miter lim="800000"/>
            </a:ln>
          </p:spPr>
          <p:txBody>
            <a:bodyPr/>
            <a:lstStyle/>
            <a:p>
              <a:r>
                <a:rPr lang="zh-CN" altLang="en-US" sz="3000" b="1">
                  <a:solidFill>
                    <a:srgbClr val="00B05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6和8的公倍数有很多。</a:t>
              </a:r>
              <a:endParaRPr lang="zh-CN" altLang="en-US" sz="3000" b="1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17420" name="组合 4"/>
          <p:cNvGrpSpPr/>
          <p:nvPr/>
        </p:nvGrpSpPr>
        <p:grpSpPr bwMode="auto">
          <a:xfrm>
            <a:off x="1791697" y="3119438"/>
            <a:ext cx="6471101" cy="1858566"/>
            <a:chOff x="3738" y="6972"/>
            <a:chExt cx="13256" cy="3903"/>
          </a:xfrm>
        </p:grpSpPr>
        <p:pic>
          <p:nvPicPr>
            <p:cNvPr id="18445" name="Picture 34" descr="F:\0.菜单\人教人物图片\图片12.png图片12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 flipH="1">
              <a:off x="13952" y="6972"/>
              <a:ext cx="3042" cy="3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46" name="AutoShape 27"/>
            <p:cNvSpPr>
              <a:spLocks noChangeArrowheads="1"/>
            </p:cNvSpPr>
            <p:nvPr/>
          </p:nvSpPr>
          <p:spPr bwMode="auto">
            <a:xfrm>
              <a:off x="3738" y="8002"/>
              <a:ext cx="10316" cy="2195"/>
            </a:xfrm>
            <a:prstGeom prst="wedgeRoundRectCallout">
              <a:avLst>
                <a:gd name="adj1" fmla="val 54139"/>
                <a:gd name="adj2" fmla="val -20852"/>
                <a:gd name="adj3" fmla="val 16667"/>
              </a:avLst>
            </a:prstGeom>
            <a:solidFill>
              <a:srgbClr val="FFFFFF"/>
            </a:solidFill>
            <a:ln w="25400">
              <a:solidFill>
                <a:srgbClr val="00B0F0"/>
              </a:solidFill>
              <a:miter lim="800000"/>
            </a:ln>
          </p:spPr>
          <p:txBody>
            <a:bodyPr/>
            <a:lstStyle/>
            <a:p>
              <a:pPr indent="-260985">
                <a:spcBef>
                  <a:spcPct val="20000"/>
                </a:spcBef>
              </a:pPr>
              <a:r>
                <a:rPr lang="zh-CN" altLang="en-US" sz="30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+mn-ea"/>
                </a:rPr>
                <a:t>它们的公倍数为24，48，…最小公倍数为24。</a:t>
              </a:r>
              <a:endPara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25" name="TextBox 9"/>
          <p:cNvSpPr txBox="1">
            <a:spLocks noChangeArrowheads="1"/>
          </p:cNvSpPr>
          <p:nvPr/>
        </p:nvSpPr>
        <p:spPr bwMode="auto">
          <a:xfrm>
            <a:off x="783562" y="2176462"/>
            <a:ext cx="7801448" cy="56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6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的倍数：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6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12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18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24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30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36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42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48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…</a:t>
            </a:r>
            <a:endParaRPr lang="zh-CN" altLang="en-US" sz="2700" b="1" dirty="0"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6" name="TextBox 9"/>
          <p:cNvSpPr txBox="1">
            <a:spLocks noChangeArrowheads="1"/>
          </p:cNvSpPr>
          <p:nvPr/>
        </p:nvSpPr>
        <p:spPr bwMode="auto">
          <a:xfrm>
            <a:off x="783562" y="2771775"/>
            <a:ext cx="6870205" cy="56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8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的倍数：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8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16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24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32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40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48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…</a:t>
            </a:r>
            <a:endParaRPr lang="zh-CN" altLang="en-US" sz="2700" b="1" dirty="0"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 bwMode="auto">
          <a:xfrm>
            <a:off x="3535794" y="2244329"/>
            <a:ext cx="4319356" cy="1164431"/>
            <a:chOff x="7242" y="4713"/>
            <a:chExt cx="8847" cy="2444"/>
          </a:xfrm>
        </p:grpSpPr>
        <p:sp>
          <p:nvSpPr>
            <p:cNvPr id="6" name="任意多边形 5"/>
            <p:cNvSpPr/>
            <p:nvPr/>
          </p:nvSpPr>
          <p:spPr>
            <a:xfrm>
              <a:off x="7242" y="4713"/>
              <a:ext cx="2952" cy="2444"/>
            </a:xfrm>
            <a:custGeom>
              <a:avLst/>
              <a:gdLst>
                <a:gd name="connisteX0" fmla="*/ 1467488 w 1875310"/>
                <a:gd name="connsiteY0" fmla="*/ 2929 h 1552478"/>
                <a:gd name="connisteX1" fmla="*/ 1079503 w 1875310"/>
                <a:gd name="connsiteY1" fmla="*/ 42934 h 1552478"/>
                <a:gd name="connisteX2" fmla="*/ 946153 w 1875310"/>
                <a:gd name="connsiteY2" fmla="*/ 296934 h 1552478"/>
                <a:gd name="connisteX3" fmla="*/ 584838 w 1875310"/>
                <a:gd name="connsiteY3" fmla="*/ 698254 h 1552478"/>
                <a:gd name="connisteX4" fmla="*/ 49533 w 1875310"/>
                <a:gd name="connsiteY4" fmla="*/ 966224 h 1552478"/>
                <a:gd name="connisteX5" fmla="*/ 102873 w 1875310"/>
                <a:gd name="connsiteY5" fmla="*/ 1447554 h 1552478"/>
                <a:gd name="connisteX6" fmla="*/ 504828 w 1875310"/>
                <a:gd name="connsiteY6" fmla="*/ 1541534 h 1552478"/>
                <a:gd name="connisteX7" fmla="*/ 852173 w 1875310"/>
                <a:gd name="connsiteY7" fmla="*/ 1340874 h 1552478"/>
                <a:gd name="connisteX8" fmla="*/ 1039498 w 1875310"/>
                <a:gd name="connsiteY8" fmla="*/ 939554 h 1552478"/>
                <a:gd name="connisteX9" fmla="*/ 1307468 w 1875310"/>
                <a:gd name="connsiteY9" fmla="*/ 738259 h 1552478"/>
                <a:gd name="connisteX10" fmla="*/ 1828803 w 1875310"/>
                <a:gd name="connsiteY10" fmla="*/ 631579 h 1552478"/>
                <a:gd name="connisteX11" fmla="*/ 1815468 w 1875310"/>
                <a:gd name="connsiteY11" fmla="*/ 283599 h 1552478"/>
                <a:gd name="connisteX12" fmla="*/ 1722123 w 1875310"/>
                <a:gd name="connsiteY12" fmla="*/ 42934 h 1552478"/>
                <a:gd name="connisteX13" fmla="*/ 1467488 w 1875310"/>
                <a:gd name="connsiteY13" fmla="*/ 2929 h 155247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</a:cxnLst>
              <a:rect l="l" t="t" r="r" b="b"/>
              <a:pathLst>
                <a:path w="1875311" h="1552479">
                  <a:moveTo>
                    <a:pt x="1467488" y="2930"/>
                  </a:moveTo>
                  <a:cubicBezTo>
                    <a:pt x="1339218" y="2930"/>
                    <a:pt x="1183643" y="-16120"/>
                    <a:pt x="1079503" y="42935"/>
                  </a:cubicBezTo>
                  <a:cubicBezTo>
                    <a:pt x="975363" y="101990"/>
                    <a:pt x="1045213" y="166125"/>
                    <a:pt x="946153" y="296935"/>
                  </a:cubicBezTo>
                  <a:cubicBezTo>
                    <a:pt x="847093" y="427745"/>
                    <a:pt x="763908" y="564270"/>
                    <a:pt x="584838" y="698255"/>
                  </a:cubicBezTo>
                  <a:cubicBezTo>
                    <a:pt x="405768" y="832240"/>
                    <a:pt x="146053" y="816365"/>
                    <a:pt x="49533" y="966225"/>
                  </a:cubicBezTo>
                  <a:cubicBezTo>
                    <a:pt x="-46987" y="1116085"/>
                    <a:pt x="12068" y="1332620"/>
                    <a:pt x="102873" y="1447555"/>
                  </a:cubicBezTo>
                  <a:cubicBezTo>
                    <a:pt x="193678" y="1562490"/>
                    <a:pt x="354968" y="1563125"/>
                    <a:pt x="504828" y="1541535"/>
                  </a:cubicBezTo>
                  <a:cubicBezTo>
                    <a:pt x="654688" y="1519945"/>
                    <a:pt x="745493" y="1461525"/>
                    <a:pt x="852173" y="1340875"/>
                  </a:cubicBezTo>
                  <a:cubicBezTo>
                    <a:pt x="958853" y="1220225"/>
                    <a:pt x="948693" y="1060205"/>
                    <a:pt x="1039498" y="939555"/>
                  </a:cubicBezTo>
                  <a:cubicBezTo>
                    <a:pt x="1130303" y="818905"/>
                    <a:pt x="1149353" y="799855"/>
                    <a:pt x="1307468" y="738260"/>
                  </a:cubicBezTo>
                  <a:cubicBezTo>
                    <a:pt x="1465583" y="676665"/>
                    <a:pt x="1727203" y="722385"/>
                    <a:pt x="1828803" y="631580"/>
                  </a:cubicBezTo>
                  <a:cubicBezTo>
                    <a:pt x="1930403" y="540775"/>
                    <a:pt x="1837058" y="401075"/>
                    <a:pt x="1815468" y="283600"/>
                  </a:cubicBezTo>
                  <a:cubicBezTo>
                    <a:pt x="1793878" y="166125"/>
                    <a:pt x="1791973" y="98815"/>
                    <a:pt x="1722123" y="42935"/>
                  </a:cubicBezTo>
                  <a:cubicBezTo>
                    <a:pt x="1652273" y="-12945"/>
                    <a:pt x="1595758" y="2930"/>
                    <a:pt x="1467488" y="2930"/>
                  </a:cubicBezTo>
                  <a:close/>
                </a:path>
              </a:pathLst>
            </a:cu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11652" y="4758"/>
              <a:ext cx="4437" cy="2354"/>
            </a:xfrm>
            <a:custGeom>
              <a:avLst/>
              <a:gdLst>
                <a:gd name="connisteX0" fmla="*/ 2267086 w 2817927"/>
                <a:gd name="connsiteY0" fmla="*/ 1441 h 1495681"/>
                <a:gd name="connisteX1" fmla="*/ 1919106 w 2817927"/>
                <a:gd name="connsiteY1" fmla="*/ 121456 h 1495681"/>
                <a:gd name="connisteX2" fmla="*/ 1731781 w 2817927"/>
                <a:gd name="connsiteY2" fmla="*/ 402761 h 1495681"/>
                <a:gd name="connisteX3" fmla="*/ 1196476 w 2817927"/>
                <a:gd name="connsiteY3" fmla="*/ 603421 h 1495681"/>
                <a:gd name="connisteX4" fmla="*/ 688476 w 2817927"/>
                <a:gd name="connsiteY4" fmla="*/ 750741 h 1495681"/>
                <a:gd name="connisteX5" fmla="*/ 219846 w 2817927"/>
                <a:gd name="connsiteY5" fmla="*/ 844086 h 1495681"/>
                <a:gd name="connisteX6" fmla="*/ 59826 w 2817927"/>
                <a:gd name="connsiteY6" fmla="*/ 991406 h 1495681"/>
                <a:gd name="connisteX7" fmla="*/ 86496 w 2817927"/>
                <a:gd name="connsiteY7" fmla="*/ 1486071 h 1495681"/>
                <a:gd name="connisteX8" fmla="*/ 862466 w 2817927"/>
                <a:gd name="connsiteY8" fmla="*/ 1258741 h 1495681"/>
                <a:gd name="connisteX9" fmla="*/ 1063126 w 2817927"/>
                <a:gd name="connsiteY9" fmla="*/ 991406 h 1495681"/>
                <a:gd name="connisteX10" fmla="*/ 2414406 w 2817927"/>
                <a:gd name="connsiteY10" fmla="*/ 643426 h 1495681"/>
                <a:gd name="connisteX11" fmla="*/ 2681741 w 2817927"/>
                <a:gd name="connsiteY11" fmla="*/ 550081 h 1495681"/>
                <a:gd name="connisteX12" fmla="*/ 2789056 w 2817927"/>
                <a:gd name="connsiteY12" fmla="*/ 175431 h 1495681"/>
                <a:gd name="connisteX13" fmla="*/ 2267086 w 2817927"/>
                <a:gd name="connsiteY13" fmla="*/ 1441 h 1495681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</a:cxnLst>
              <a:rect l="l" t="t" r="r" b="b"/>
              <a:pathLst>
                <a:path w="2817928" h="1495682">
                  <a:moveTo>
                    <a:pt x="2267087" y="1442"/>
                  </a:moveTo>
                  <a:cubicBezTo>
                    <a:pt x="2093097" y="-9353"/>
                    <a:pt x="2026422" y="41447"/>
                    <a:pt x="1919107" y="121457"/>
                  </a:cubicBezTo>
                  <a:cubicBezTo>
                    <a:pt x="1811792" y="201467"/>
                    <a:pt x="1876562" y="306242"/>
                    <a:pt x="1731782" y="402762"/>
                  </a:cubicBezTo>
                  <a:cubicBezTo>
                    <a:pt x="1587002" y="499282"/>
                    <a:pt x="1405392" y="533572"/>
                    <a:pt x="1196477" y="603422"/>
                  </a:cubicBezTo>
                  <a:cubicBezTo>
                    <a:pt x="987562" y="673272"/>
                    <a:pt x="884057" y="702482"/>
                    <a:pt x="688477" y="750742"/>
                  </a:cubicBezTo>
                  <a:cubicBezTo>
                    <a:pt x="492897" y="799002"/>
                    <a:pt x="345577" y="795827"/>
                    <a:pt x="219847" y="844087"/>
                  </a:cubicBezTo>
                  <a:cubicBezTo>
                    <a:pt x="94117" y="892347"/>
                    <a:pt x="86497" y="863137"/>
                    <a:pt x="59827" y="991407"/>
                  </a:cubicBezTo>
                  <a:cubicBezTo>
                    <a:pt x="33157" y="1119677"/>
                    <a:pt x="-74158" y="1432732"/>
                    <a:pt x="86497" y="1486072"/>
                  </a:cubicBezTo>
                  <a:cubicBezTo>
                    <a:pt x="247152" y="1539412"/>
                    <a:pt x="666887" y="1357802"/>
                    <a:pt x="862467" y="1258742"/>
                  </a:cubicBezTo>
                  <a:cubicBezTo>
                    <a:pt x="1058047" y="1159682"/>
                    <a:pt x="752612" y="1114597"/>
                    <a:pt x="1063127" y="991407"/>
                  </a:cubicBezTo>
                  <a:cubicBezTo>
                    <a:pt x="1373642" y="868217"/>
                    <a:pt x="2090557" y="731692"/>
                    <a:pt x="2414407" y="643427"/>
                  </a:cubicBezTo>
                  <a:cubicBezTo>
                    <a:pt x="2738257" y="555162"/>
                    <a:pt x="2606812" y="643427"/>
                    <a:pt x="2681742" y="550082"/>
                  </a:cubicBezTo>
                  <a:cubicBezTo>
                    <a:pt x="2756672" y="456737"/>
                    <a:pt x="2872242" y="285287"/>
                    <a:pt x="2789057" y="175432"/>
                  </a:cubicBezTo>
                  <a:cubicBezTo>
                    <a:pt x="2705872" y="65577"/>
                    <a:pt x="2441077" y="12237"/>
                    <a:pt x="2267087" y="1442"/>
                  </a:cubicBezTo>
                  <a:close/>
                </a:path>
              </a:pathLst>
            </a:cu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5" grpId="0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对话气泡: 圆角矩形 10"/>
          <p:cNvSpPr/>
          <p:nvPr/>
        </p:nvSpPr>
        <p:spPr>
          <a:xfrm>
            <a:off x="909275" y="578644"/>
            <a:ext cx="3330749" cy="578644"/>
          </a:xfrm>
          <a:prstGeom prst="wedgeRoundRectCallout">
            <a:avLst>
              <a:gd name="adj1" fmla="val -54121"/>
              <a:gd name="adj2" fmla="val -17103"/>
              <a:gd name="adj3" fmla="val 16667"/>
            </a:avLst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668" tIns="34834" rIns="69668" bIns="34834"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0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还有其它方法吗？</a:t>
            </a:r>
            <a:endParaRPr lang="zh-CN" altLang="en-US" sz="3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7" name="TextBox 9"/>
          <p:cNvSpPr txBox="1">
            <a:spLocks noChangeArrowheads="1"/>
          </p:cNvSpPr>
          <p:nvPr/>
        </p:nvSpPr>
        <p:spPr bwMode="auto">
          <a:xfrm>
            <a:off x="909275" y="1395413"/>
            <a:ext cx="7148479" cy="621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000" b="1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8</a:t>
            </a:r>
            <a:r>
              <a:rPr lang="zh-CN" altLang="en-US" sz="3000" b="1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的倍数：</a:t>
            </a:r>
            <a:r>
              <a:rPr lang="en-US" altLang="zh-CN" sz="3000" b="1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8</a:t>
            </a:r>
            <a:r>
              <a:rPr lang="zh-CN" altLang="en-US" sz="3000" b="1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3000" b="1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16</a:t>
            </a:r>
            <a:r>
              <a:rPr lang="zh-CN" altLang="en-US" sz="3000" b="1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3000" b="1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24</a:t>
            </a:r>
            <a:r>
              <a:rPr lang="zh-CN" altLang="en-US" sz="3000" b="1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3000" b="1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32</a:t>
            </a:r>
            <a:r>
              <a:rPr lang="zh-CN" altLang="en-US" sz="3000" b="1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3000" b="1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40</a:t>
            </a:r>
            <a:r>
              <a:rPr lang="zh-CN" altLang="en-US" sz="3000" b="1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3000" b="1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48</a:t>
            </a:r>
            <a:r>
              <a:rPr lang="zh-CN" altLang="en-US" sz="3000" b="1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3000" b="1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…</a:t>
            </a:r>
            <a:endParaRPr lang="en-US" altLang="zh-CN" sz="3000" b="1"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3" name="组合 17"/>
          <p:cNvGrpSpPr/>
          <p:nvPr/>
        </p:nvGrpSpPr>
        <p:grpSpPr bwMode="auto">
          <a:xfrm>
            <a:off x="909274" y="2331244"/>
            <a:ext cx="7391359" cy="1557338"/>
            <a:chOff x="-429874" y="3561214"/>
            <a:chExt cx="9614175" cy="2077458"/>
          </a:xfrm>
        </p:grpSpPr>
        <p:pic>
          <p:nvPicPr>
            <p:cNvPr id="19460" name="Picture 34" descr="F:\0.菜单\人教人物图片\图片1.png图片1"/>
            <p:cNvPicPr>
              <a:picLocks noChangeAspect="1" noChangeArrowheads="1"/>
            </p:cNvPicPr>
            <p:nvPr/>
          </p:nvPicPr>
          <p:blipFill>
            <a:blip r:embed="rId1" cstate="email"/>
            <a:srcRect l="8241" r="8241"/>
            <a:stretch>
              <a:fillRect/>
            </a:stretch>
          </p:blipFill>
          <p:spPr bwMode="auto">
            <a:xfrm>
              <a:off x="7607655" y="3615833"/>
              <a:ext cx="1576646" cy="2022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61" name="AutoShape 27"/>
            <p:cNvSpPr>
              <a:spLocks noChangeArrowheads="1"/>
            </p:cNvSpPr>
            <p:nvPr/>
          </p:nvSpPr>
          <p:spPr bwMode="auto">
            <a:xfrm>
              <a:off x="-429874" y="3561214"/>
              <a:ext cx="7642444" cy="2077458"/>
            </a:xfrm>
            <a:prstGeom prst="wedgeRoundRectCallout">
              <a:avLst>
                <a:gd name="adj1" fmla="val 54889"/>
                <a:gd name="adj2" fmla="val -24301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indent="-260985">
                <a:spcBef>
                  <a:spcPct val="20000"/>
                </a:spcBef>
              </a:pPr>
              <a:r>
                <a:rPr lang="zh-CN" altLang="en-US" sz="3000" b="1">
                  <a:latin typeface="Times New Roman" panose="02020603050405020304" pitchFamily="18" charset="0"/>
                  <a:ea typeface="楷体" panose="02010609060101010101" pitchFamily="49" charset="-122"/>
                  <a:sym typeface="+mn-ea"/>
                </a:rPr>
                <a:t>我在</a:t>
              </a:r>
              <a:r>
                <a:rPr lang="en-US" altLang="zh-CN" sz="3000" b="1">
                  <a:latin typeface="Times New Roman" panose="02020603050405020304" pitchFamily="18" charset="0"/>
                  <a:ea typeface="楷体" panose="02010609060101010101" pitchFamily="49" charset="-122"/>
                  <a:sym typeface="+mn-ea"/>
                </a:rPr>
                <a:t>8</a:t>
              </a:r>
              <a:r>
                <a:rPr lang="zh-CN" altLang="en-US" sz="3000" b="1">
                  <a:latin typeface="Times New Roman" panose="02020603050405020304" pitchFamily="18" charset="0"/>
                  <a:ea typeface="楷体" panose="02010609060101010101" pitchFamily="49" charset="-122"/>
                  <a:sym typeface="+mn-ea"/>
                </a:rPr>
                <a:t>的倍数中圈出</a:t>
              </a:r>
              <a:r>
                <a:rPr lang="en-US" altLang="zh-CN" sz="3000" b="1">
                  <a:latin typeface="Times New Roman" panose="02020603050405020304" pitchFamily="18" charset="0"/>
                  <a:ea typeface="楷体" panose="02010609060101010101" pitchFamily="49" charset="-122"/>
                  <a:sym typeface="+mn-ea"/>
                </a:rPr>
                <a:t>6</a:t>
              </a:r>
              <a:r>
                <a:rPr lang="zh-CN" altLang="en-US" sz="3000" b="1">
                  <a:latin typeface="Times New Roman" panose="02020603050405020304" pitchFamily="18" charset="0"/>
                  <a:ea typeface="楷体" panose="02010609060101010101" pitchFamily="49" charset="-122"/>
                  <a:sym typeface="+mn-ea"/>
                </a:rPr>
                <a:t>的倍数，其中</a:t>
              </a:r>
              <a:r>
                <a:rPr lang="en-US" altLang="zh-CN" sz="3000" b="1">
                  <a:latin typeface="Times New Roman" panose="02020603050405020304" pitchFamily="18" charset="0"/>
                  <a:ea typeface="楷体" panose="02010609060101010101" pitchFamily="49" charset="-122"/>
                  <a:sym typeface="+mn-ea"/>
                </a:rPr>
                <a:t>24</a:t>
              </a:r>
              <a:r>
                <a:rPr lang="zh-CN" altLang="en-US" sz="3000" b="1">
                  <a:latin typeface="Times New Roman" panose="02020603050405020304" pitchFamily="18" charset="0"/>
                  <a:ea typeface="楷体" panose="02010609060101010101" pitchFamily="49" charset="-122"/>
                  <a:sym typeface="+mn-ea"/>
                </a:rPr>
                <a:t>最小，即</a:t>
              </a:r>
              <a:r>
                <a:rPr lang="en-US" altLang="zh-CN" sz="30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+mn-ea"/>
                </a:rPr>
                <a:t>6</a:t>
              </a:r>
              <a:r>
                <a:rPr lang="zh-CN" altLang="en-US" sz="30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+mn-ea"/>
                </a:rPr>
                <a:t>和</a:t>
              </a:r>
              <a:r>
                <a:rPr lang="en-US" altLang="zh-CN" sz="30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+mn-ea"/>
                </a:rPr>
                <a:t>8</a:t>
              </a:r>
              <a:r>
                <a:rPr lang="zh-CN" altLang="en-US" sz="30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+mn-ea"/>
                </a:rPr>
                <a:t>的最小公倍数是</a:t>
              </a:r>
              <a:r>
                <a:rPr lang="en-US" altLang="zh-CN" sz="30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+mn-ea"/>
                </a:rPr>
                <a:t>24</a:t>
              </a:r>
              <a:r>
                <a:rPr lang="zh-CN" altLang="en-US" sz="3000" b="1">
                  <a:latin typeface="Times New Roman" panose="02020603050405020304" pitchFamily="18" charset="0"/>
                  <a:ea typeface="楷体" panose="02010609060101010101" pitchFamily="49" charset="-122"/>
                  <a:sym typeface="+mn-ea"/>
                </a:rPr>
                <a:t>。</a:t>
              </a:r>
              <a:endParaRPr lang="zh-CN" altLang="en-US" sz="3000" b="1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744506" y="4156473"/>
            <a:ext cx="7104542" cy="529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zh-CN" altLang="en-US" sz="3000" b="1" noProof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你还有其他方法吗？和同学讨论一下。</a:t>
            </a:r>
            <a:endParaRPr lang="zh-CN" altLang="en-US" sz="3000" b="1" noProof="1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052066" y="1485900"/>
            <a:ext cx="527257" cy="51196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668" tIns="34834" rIns="69668" bIns="34834"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sz="30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401533" y="1485900"/>
            <a:ext cx="527257" cy="51077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668" tIns="34834" rIns="69668" bIns="34834"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sz="30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17" grpId="0"/>
      <p:bldP spid="21" grpId="0"/>
      <p:bldP spid="22" grpId="0" bldLvl="0" animBg="1"/>
      <p:bldP spid="2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9"/>
          <p:cNvSpPr txBox="1">
            <a:spLocks noChangeArrowheads="1"/>
          </p:cNvSpPr>
          <p:nvPr/>
        </p:nvSpPr>
        <p:spPr bwMode="auto">
          <a:xfrm>
            <a:off x="750609" y="1152526"/>
            <a:ext cx="7697705" cy="3069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000" b="1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6</a:t>
            </a:r>
            <a:r>
              <a:rPr lang="zh-CN" altLang="en-US" sz="3000" b="1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和</a:t>
            </a:r>
            <a:r>
              <a:rPr lang="en-US" altLang="zh-CN" sz="3000" b="1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8</a:t>
            </a:r>
            <a:r>
              <a:rPr lang="zh-CN" altLang="en-US" sz="3000" b="1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的公倍数有：</a:t>
            </a:r>
            <a:r>
              <a:rPr lang="en-US" altLang="zh-CN" sz="3000" b="1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24</a:t>
            </a:r>
            <a:r>
              <a:rPr lang="zh-CN" altLang="en-US" sz="3000" b="1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3000" b="1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48</a:t>
            </a:r>
            <a:r>
              <a:rPr lang="zh-CN" altLang="en-US" sz="3000" b="1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3000" b="1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72</a:t>
            </a:r>
            <a:r>
              <a:rPr lang="zh-CN" altLang="en-US" sz="3000" b="1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3000" b="1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96</a:t>
            </a:r>
            <a:r>
              <a:rPr lang="zh-CN" altLang="en-US" sz="3000" b="1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3000" b="1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…</a:t>
            </a:r>
            <a:endParaRPr lang="en-US" altLang="zh-CN" sz="3000" b="1"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en-US" altLang="zh-CN" sz="3000" b="1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6</a:t>
            </a:r>
            <a:r>
              <a:rPr lang="zh-CN" altLang="en-US" sz="3000" b="1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和</a:t>
            </a:r>
            <a:r>
              <a:rPr lang="en-US" altLang="zh-CN" sz="3000" b="1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8</a:t>
            </a:r>
            <a:r>
              <a:rPr lang="zh-CN" altLang="en-US" sz="3000" b="1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的最小公倍数是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24</a:t>
            </a:r>
            <a:r>
              <a:rPr lang="zh-CN" altLang="en-US" sz="3000" b="1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。</a:t>
            </a:r>
            <a:endParaRPr lang="en-US" altLang="zh-CN" sz="3000" b="1"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3000" b="1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        </a:t>
            </a:r>
            <a:endParaRPr lang="zh-CN" altLang="en-US" sz="3000" b="1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3000" b="1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        观察一下，两个数的公倍数和它们的最小公倍数之间有什么关系</a:t>
            </a:r>
            <a:r>
              <a:rPr lang="en-US" altLang="zh-CN" sz="3000" b="1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?</a:t>
            </a:r>
            <a:endParaRPr lang="en-US" altLang="zh-CN" sz="3000" b="1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F:\0.菜单\人教人物图片\图片4.png图片4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94213" y="1195387"/>
            <a:ext cx="1355978" cy="1644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AutoShape 27"/>
          <p:cNvSpPr>
            <a:spLocks noChangeArrowheads="1"/>
          </p:cNvSpPr>
          <p:nvPr/>
        </p:nvSpPr>
        <p:spPr bwMode="auto">
          <a:xfrm>
            <a:off x="6250191" y="1101328"/>
            <a:ext cx="2329938" cy="1832372"/>
          </a:xfrm>
          <a:prstGeom prst="wedgeRoundRectCallout">
            <a:avLst>
              <a:gd name="adj1" fmla="val -57583"/>
              <a:gd name="adj2" fmla="val -20611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lIns="69668" tIns="34834" rIns="69668" bIns="34834"/>
          <a:lstStyle/>
          <a:p>
            <a:pPr>
              <a:lnSpc>
                <a:spcPct val="120000"/>
              </a:lnSpc>
            </a:pPr>
            <a:r>
              <a:rPr lang="zh-CN" altLang="en-US" sz="3000" b="1">
                <a:latin typeface="Times New Roman" panose="02020603050405020304" pitchFamily="18" charset="0"/>
                <a:ea typeface="楷体" panose="02010609060101010101" pitchFamily="49" charset="-122"/>
              </a:rPr>
              <a:t>我们再找其他的数验证一下吧。</a:t>
            </a:r>
            <a:endParaRPr lang="zh-CN" altLang="en-US" sz="30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9" name="AutoShape 27"/>
          <p:cNvSpPr>
            <a:spLocks noChangeArrowheads="1"/>
          </p:cNvSpPr>
          <p:nvPr/>
        </p:nvSpPr>
        <p:spPr bwMode="auto">
          <a:xfrm>
            <a:off x="361269" y="965597"/>
            <a:ext cx="2791288" cy="2152650"/>
          </a:xfrm>
          <a:prstGeom prst="wedgeRoundRectCallout">
            <a:avLst>
              <a:gd name="adj1" fmla="val 60657"/>
              <a:gd name="adj2" fmla="val -14579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lIns="69668" tIns="34834" rIns="69668" bIns="34834"/>
          <a:lstStyle/>
          <a:p>
            <a:r>
              <a:rPr lang="en-US" altLang="zh-CN" sz="3000" b="1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48÷24=2</a:t>
            </a:r>
            <a:r>
              <a:rPr lang="zh-CN" altLang="en-US" sz="3000" b="1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，两个数的公倍数都是最小公倍数的倍数吧？</a:t>
            </a:r>
            <a:endParaRPr lang="zh-CN" altLang="en-US" sz="3000" b="1"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0" name="Picture 43" descr="F:\0.菜单\人教人物图片\图片3.png图片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85510" y="1023937"/>
            <a:ext cx="1313260" cy="157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165982" y="3118248"/>
            <a:ext cx="2096822" cy="1453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9668" tIns="34834" rIns="69668" bIns="34834">
            <a:spAutoFit/>
          </a:bodyPr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72 ÷24 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＝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3</a:t>
            </a:r>
            <a:endParaRPr lang="en-US" altLang="zh-CN" sz="30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96 ÷24 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＝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4</a:t>
            </a:r>
            <a:endParaRPr lang="en-US" altLang="zh-CN" sz="30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   ……</a:t>
            </a:r>
            <a:endParaRPr lang="zh-CN" altLang="en-US" sz="30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ChangeArrowheads="1"/>
          </p:cNvSpPr>
          <p:nvPr/>
        </p:nvSpPr>
        <p:spPr bwMode="auto">
          <a:xfrm>
            <a:off x="527257" y="1184672"/>
            <a:ext cx="8350674" cy="3531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        我们也可以利用分解质因数的方法，比较简便地求出两个数的最小公倍数。例如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:</a:t>
            </a:r>
            <a:endParaRPr lang="en-US" altLang="zh-CN" sz="3000" b="1" dirty="0"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        60 = 2×2×3×5              42 = 2×3×7</a:t>
            </a:r>
            <a:endParaRPr lang="en-US" altLang="zh-CN" sz="3000" b="1" dirty="0"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        60 </a:t>
            </a:r>
            <a:r>
              <a:rPr lang="zh-CN" altLang="en-US" sz="30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和 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42 </a:t>
            </a:r>
            <a:r>
              <a:rPr lang="zh-CN" altLang="en-US" sz="30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的最小公倍数：</a:t>
            </a:r>
            <a:endParaRPr lang="en-US" altLang="zh-CN" sz="3000" b="1" dirty="0"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        2×3×2×5×7 = 420</a:t>
            </a:r>
            <a:r>
              <a:rPr lang="zh-CN" altLang="en-US" sz="30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3000" b="1" dirty="0"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22530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984128" y="617935"/>
            <a:ext cx="3438153" cy="56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43"/>
          <p:cNvGrpSpPr/>
          <p:nvPr/>
        </p:nvGrpSpPr>
        <p:grpSpPr bwMode="auto">
          <a:xfrm>
            <a:off x="380797" y="689372"/>
            <a:ext cx="7451164" cy="1637109"/>
            <a:chOff x="901300" y="2913086"/>
            <a:chExt cx="7450378" cy="1678743"/>
          </a:xfrm>
        </p:grpSpPr>
        <p:pic>
          <p:nvPicPr>
            <p:cNvPr id="24578" name="Picture 20" descr="F:\0.菜单\人教人物图片\图片12.png图片12"/>
            <p:cNvPicPr>
              <a:picLocks noChangeAspect="1" noChangeArrowheads="1"/>
            </p:cNvPicPr>
            <p:nvPr/>
          </p:nvPicPr>
          <p:blipFill>
            <a:blip r:embed="rId1" cstate="email"/>
            <a:srcRect b="-2483"/>
            <a:stretch>
              <a:fillRect/>
            </a:stretch>
          </p:blipFill>
          <p:spPr bwMode="auto">
            <a:xfrm>
              <a:off x="901300" y="2913086"/>
              <a:ext cx="1373209" cy="16787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对话气泡: 圆角矩形 13"/>
            <p:cNvSpPr/>
            <p:nvPr/>
          </p:nvSpPr>
          <p:spPr>
            <a:xfrm>
              <a:off x="2274220" y="2999770"/>
              <a:ext cx="6077458" cy="692253"/>
            </a:xfrm>
            <a:prstGeom prst="wedgeRoundRectCallout">
              <a:avLst>
                <a:gd name="adj1" fmla="val -53880"/>
                <a:gd name="adj2" fmla="val -5500"/>
                <a:gd name="adj3" fmla="val 16667"/>
              </a:avLst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30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+mn-ea"/>
                </a:rPr>
                <a:t>为了简便，通常写成下面的形式。</a:t>
              </a:r>
              <a:endParaRPr lang="zh-CN" altLang="en-US" sz="30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30" name="文本框 2"/>
          <p:cNvSpPr txBox="1">
            <a:spLocks noChangeArrowheads="1"/>
          </p:cNvSpPr>
          <p:nvPr/>
        </p:nvSpPr>
        <p:spPr bwMode="auto">
          <a:xfrm>
            <a:off x="2109028" y="1843087"/>
            <a:ext cx="1427987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en-US" altLang="zh-CN" sz="3000" b="1">
                <a:latin typeface="Times New Roman" panose="02020603050405020304" pitchFamily="18" charset="0"/>
                <a:ea typeface="楷体" panose="02010609060101010101" pitchFamily="49" charset="-122"/>
              </a:rPr>
              <a:t>60  42</a:t>
            </a:r>
            <a:endParaRPr lang="en-US" altLang="zh-CN" sz="30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4" name="组合 30"/>
          <p:cNvGrpSpPr/>
          <p:nvPr/>
        </p:nvGrpSpPr>
        <p:grpSpPr bwMode="auto">
          <a:xfrm>
            <a:off x="1990639" y="1795463"/>
            <a:ext cx="1417002" cy="571500"/>
            <a:chOff x="3120128" y="2554736"/>
            <a:chExt cx="1416972" cy="584775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3126230" y="2554736"/>
              <a:ext cx="0" cy="58477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3120128" y="3133420"/>
              <a:ext cx="141697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文本框 11"/>
          <p:cNvSpPr txBox="1">
            <a:spLocks noChangeArrowheads="1"/>
          </p:cNvSpPr>
          <p:nvPr/>
        </p:nvSpPr>
        <p:spPr bwMode="auto">
          <a:xfrm>
            <a:off x="1510981" y="1835944"/>
            <a:ext cx="405207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en-US" altLang="zh-CN" sz="3000" b="1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endParaRPr lang="en-US" altLang="zh-CN" sz="3000" b="1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5" name="文本框 12"/>
          <p:cNvSpPr txBox="1">
            <a:spLocks noChangeArrowheads="1"/>
          </p:cNvSpPr>
          <p:nvPr/>
        </p:nvSpPr>
        <p:spPr bwMode="auto">
          <a:xfrm>
            <a:off x="2112689" y="2455069"/>
            <a:ext cx="814074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en-US" altLang="zh-CN" sz="3000" b="1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30</a:t>
            </a:r>
            <a:endParaRPr lang="en-US" altLang="zh-CN" sz="3000" b="1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6" name="文本框 13"/>
          <p:cNvSpPr txBox="1">
            <a:spLocks noChangeArrowheads="1"/>
          </p:cNvSpPr>
          <p:nvPr/>
        </p:nvSpPr>
        <p:spPr bwMode="auto">
          <a:xfrm>
            <a:off x="2730263" y="2431256"/>
            <a:ext cx="735962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en-US" altLang="zh-CN" sz="3000" b="1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21</a:t>
            </a:r>
            <a:endParaRPr lang="en-US" altLang="zh-CN" sz="3000" b="1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5" name="组合 36"/>
          <p:cNvGrpSpPr/>
          <p:nvPr/>
        </p:nvGrpSpPr>
        <p:grpSpPr bwMode="auto">
          <a:xfrm>
            <a:off x="2109027" y="2377679"/>
            <a:ext cx="1417003" cy="569119"/>
            <a:chOff x="3120128" y="2554736"/>
            <a:chExt cx="1416972" cy="584775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3126231" y="2554736"/>
              <a:ext cx="0" cy="58477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3120128" y="3133394"/>
              <a:ext cx="141697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文本框 17"/>
          <p:cNvSpPr txBox="1">
            <a:spLocks noChangeArrowheads="1"/>
          </p:cNvSpPr>
          <p:nvPr/>
        </p:nvSpPr>
        <p:spPr bwMode="auto">
          <a:xfrm>
            <a:off x="1686733" y="2450306"/>
            <a:ext cx="405207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en-US" altLang="zh-CN" sz="3000" b="1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endParaRPr lang="en-US" altLang="zh-CN" sz="3000" b="1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1" name="文本框 18"/>
          <p:cNvSpPr txBox="1">
            <a:spLocks noChangeArrowheads="1"/>
          </p:cNvSpPr>
          <p:nvPr/>
        </p:nvSpPr>
        <p:spPr bwMode="auto">
          <a:xfrm>
            <a:off x="2120012" y="2934891"/>
            <a:ext cx="991048" cy="529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en-US" altLang="zh-CN" sz="3000" b="1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10</a:t>
            </a:r>
            <a:endParaRPr lang="en-US" altLang="zh-CN" sz="3000" b="1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2" name="文本框 19"/>
          <p:cNvSpPr txBox="1">
            <a:spLocks noChangeArrowheads="1"/>
          </p:cNvSpPr>
          <p:nvPr/>
        </p:nvSpPr>
        <p:spPr bwMode="auto">
          <a:xfrm>
            <a:off x="2943850" y="2939654"/>
            <a:ext cx="624897" cy="529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en-US" altLang="zh-CN" sz="3000" b="1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7</a:t>
            </a:r>
            <a:endParaRPr lang="en-US" altLang="zh-CN" sz="3000" b="1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3511385" y="1869281"/>
            <a:ext cx="4415776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en-US" altLang="zh-CN" sz="3000" b="1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…</a:t>
            </a:r>
            <a:r>
              <a:rPr lang="zh-CN" altLang="en-US" sz="3000" b="1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用公有的质因数</a:t>
            </a:r>
            <a:r>
              <a:rPr lang="en-US" altLang="zh-CN" sz="3000" b="1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 sz="3000" b="1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除</a:t>
            </a:r>
            <a:endParaRPr lang="zh-CN" altLang="en-US" sz="3000" b="1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3501621" y="2389585"/>
            <a:ext cx="4653773" cy="529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en-US" altLang="zh-CN" sz="3000" b="1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…</a:t>
            </a:r>
            <a:r>
              <a:rPr lang="zh-CN" altLang="en-US" sz="3000" b="1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用公有的质因数</a:t>
            </a:r>
            <a:r>
              <a:rPr lang="en-US" altLang="zh-CN" sz="3000" b="1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en-US" sz="3000" b="1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除</a:t>
            </a:r>
            <a:endParaRPr lang="zh-CN" altLang="en-US" sz="3000" b="1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3501620" y="2919413"/>
            <a:ext cx="5936521" cy="531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en-US" altLang="zh-CN" sz="3000" b="1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…</a:t>
            </a:r>
            <a:r>
              <a:rPr lang="zh-CN" altLang="en-US" sz="3000" b="1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除到两个商只有公因数</a:t>
            </a:r>
            <a:r>
              <a:rPr lang="en-US" altLang="zh-CN" sz="3000" b="1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 sz="3000" b="1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为止。</a:t>
            </a:r>
            <a:endParaRPr lang="zh-CN" altLang="en-US" sz="3000" b="1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1348655" y="3686175"/>
            <a:ext cx="5409264" cy="117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000" b="1">
                <a:latin typeface="Times New Roman" panose="02020603050405020304" pitchFamily="18" charset="0"/>
                <a:ea typeface="楷体" panose="02010609060101010101" pitchFamily="49" charset="-122"/>
              </a:rPr>
              <a:t>      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60 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和 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42 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的最小公倍数：</a:t>
            </a:r>
            <a:endParaRPr lang="en-US" altLang="zh-CN" sz="30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2×3×10×7 = 420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3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4" grpId="0"/>
      <p:bldP spid="35" grpId="0"/>
      <p:bldP spid="36" grpId="0"/>
      <p:bldP spid="40" grpId="0"/>
      <p:bldP spid="41" grpId="0"/>
      <p:bldP spid="42" grpId="0"/>
      <p:bldP spid="43" grpId="0"/>
      <p:bldP spid="46" grpId="0"/>
      <p:bldP spid="47" grpId="0"/>
      <p:bldP spid="4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5" name="组合 1"/>
          <p:cNvGrpSpPr/>
          <p:nvPr/>
        </p:nvGrpSpPr>
        <p:grpSpPr bwMode="auto">
          <a:xfrm>
            <a:off x="864115" y="888206"/>
            <a:ext cx="2076074" cy="563166"/>
            <a:chOff x="1995" y="2420"/>
            <a:chExt cx="4252" cy="1182"/>
          </a:xfrm>
        </p:grpSpPr>
        <p:pic>
          <p:nvPicPr>
            <p:cNvPr id="26626" name="图片 1" descr="标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995" y="2420"/>
              <a:ext cx="4252" cy="1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27" name="文本框 2"/>
            <p:cNvSpPr txBox="1">
              <a:spLocks noChangeArrowheads="1"/>
            </p:cNvSpPr>
            <p:nvPr/>
          </p:nvSpPr>
          <p:spPr bwMode="auto">
            <a:xfrm>
              <a:off x="2552" y="2527"/>
              <a:ext cx="3247" cy="10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700" b="1">
                  <a:latin typeface="楷体" panose="02010609060101010101" pitchFamily="49" charset="-122"/>
                  <a:ea typeface="楷体" panose="02010609060101010101" pitchFamily="49" charset="-122"/>
                </a:rPr>
                <a:t>知识提炼</a:t>
              </a:r>
              <a:endParaRPr lang="zh-CN" altLang="en-US" sz="27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1748" name="文本框 1"/>
          <p:cNvSpPr txBox="1">
            <a:spLocks noChangeArrowheads="1"/>
          </p:cNvSpPr>
          <p:nvPr/>
        </p:nvSpPr>
        <p:spPr bwMode="auto">
          <a:xfrm>
            <a:off x="921480" y="1931194"/>
            <a:ext cx="7305924" cy="1689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700" b="1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 </a:t>
            </a:r>
            <a:r>
              <a:rPr lang="zh-CN" altLang="zh-CN" sz="2700" b="1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求两个数的最小公倍数的方法：（1）列举法。（2）筛选法。（3）分解质因数法。（4）短除法。</a:t>
            </a:r>
            <a:endParaRPr lang="zh-CN" altLang="zh-CN" sz="2700" b="1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49" name="组合 1"/>
          <p:cNvGrpSpPr/>
          <p:nvPr/>
        </p:nvGrpSpPr>
        <p:grpSpPr bwMode="auto">
          <a:xfrm>
            <a:off x="749388" y="414337"/>
            <a:ext cx="2213258" cy="577454"/>
            <a:chOff x="630" y="530"/>
            <a:chExt cx="4535" cy="1214"/>
          </a:xfrm>
        </p:grpSpPr>
        <p:pic>
          <p:nvPicPr>
            <p:cNvPr id="27650" name="图片 4" descr="标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30" y="557"/>
              <a:ext cx="4535" cy="1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文本框 5"/>
            <p:cNvSpPr txBox="1">
              <a:spLocks noChangeArrowheads="1"/>
            </p:cNvSpPr>
            <p:nvPr/>
          </p:nvSpPr>
          <p:spPr bwMode="auto">
            <a:xfrm>
              <a:off x="1437" y="530"/>
              <a:ext cx="3247" cy="1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700" b="1">
                  <a:latin typeface="楷体" panose="02010609060101010101" pitchFamily="49" charset="-122"/>
                  <a:ea typeface="楷体" panose="02010609060101010101" pitchFamily="49" charset="-122"/>
                </a:rPr>
                <a:t>小试牛刀</a:t>
              </a:r>
              <a:endParaRPr lang="zh-CN" altLang="en-US" sz="27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7652" name="文本框 1"/>
          <p:cNvSpPr txBox="1">
            <a:spLocks noChangeArrowheads="1"/>
          </p:cNvSpPr>
          <p:nvPr/>
        </p:nvSpPr>
        <p:spPr bwMode="auto">
          <a:xfrm>
            <a:off x="4801454" y="570310"/>
            <a:ext cx="3595599" cy="473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9668" tIns="34834" rIns="69668" bIns="34834">
            <a:spAutoFit/>
          </a:bodyPr>
          <a:lstStyle>
            <a:lvl1pPr marL="538480" indent="-53848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240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（选自教材</a:t>
            </a:r>
            <a:r>
              <a:rPr lang="en-US" altLang="zh-CN" sz="240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P69</a:t>
            </a:r>
            <a:r>
              <a:rPr lang="zh-CN" altLang="en-US" sz="240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240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zh-CN" altLang="en-US" sz="240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做一做）</a:t>
            </a:r>
            <a:endParaRPr lang="zh-CN" altLang="en-US" sz="240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27653" name="文本框 1"/>
          <p:cNvSpPr txBox="1">
            <a:spLocks noChangeArrowheads="1"/>
          </p:cNvSpPr>
          <p:nvPr/>
        </p:nvSpPr>
        <p:spPr bwMode="auto">
          <a:xfrm>
            <a:off x="568754" y="1045369"/>
            <a:ext cx="7969877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700">
                <a:latin typeface="Times New Roman" panose="02020603050405020304" pitchFamily="18" charset="0"/>
                <a:ea typeface="楷体" panose="02010609060101010101" pitchFamily="49" charset="-122"/>
              </a:rPr>
              <a:t>找出下列每组数的最小公倍数。你发现了什么？</a:t>
            </a:r>
            <a:endParaRPr lang="zh-CN" altLang="en-US" sz="270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700">
                <a:latin typeface="Times New Roman" panose="02020603050405020304" pitchFamily="18" charset="0"/>
                <a:ea typeface="楷体" panose="02010609060101010101" pitchFamily="49" charset="-122"/>
              </a:rPr>
              <a:t>3 和 6   2 和 8   5 和 6   4 和 9   3 和 9   5 和 10</a:t>
            </a:r>
            <a:endParaRPr lang="zh-CN" altLang="en-US" sz="27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214400" y="1919288"/>
            <a:ext cx="5379972" cy="305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3 </a:t>
            </a:r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和 </a:t>
            </a:r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6 </a:t>
            </a:r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的最小公倍数是 </a:t>
            </a:r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6</a:t>
            </a:r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，</a:t>
            </a:r>
            <a:endParaRPr lang="zh-CN" altLang="en-US" sz="27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2 </a:t>
            </a:r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和 </a:t>
            </a:r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8 </a:t>
            </a:r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的最小公倍数是 </a:t>
            </a:r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8</a:t>
            </a:r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，</a:t>
            </a:r>
            <a:endParaRPr lang="zh-CN" altLang="en-US" sz="27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5 </a:t>
            </a:r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和 </a:t>
            </a:r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6 </a:t>
            </a:r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的最小公倍数是 </a:t>
            </a:r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30</a:t>
            </a:r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，</a:t>
            </a:r>
            <a:endParaRPr lang="zh-CN" altLang="en-US" sz="27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4 </a:t>
            </a:r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和</a:t>
            </a:r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9 </a:t>
            </a:r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的最小公倍数是 </a:t>
            </a:r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36</a:t>
            </a:r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，</a:t>
            </a:r>
            <a:endParaRPr lang="zh-CN" altLang="en-US" sz="27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3 </a:t>
            </a:r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和 </a:t>
            </a:r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9 </a:t>
            </a:r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的最小公倍数是</a:t>
            </a:r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9</a:t>
            </a:r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，</a:t>
            </a:r>
            <a:endParaRPr lang="zh-CN" altLang="en-US" sz="27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5 </a:t>
            </a:r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和 </a:t>
            </a:r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10 </a:t>
            </a:r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的最小公倍数是 </a:t>
            </a:r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10</a:t>
            </a:r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7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文本框 1"/>
          <p:cNvSpPr txBox="1">
            <a:spLocks noChangeArrowheads="1"/>
          </p:cNvSpPr>
          <p:nvPr/>
        </p:nvSpPr>
        <p:spPr bwMode="auto">
          <a:xfrm>
            <a:off x="836044" y="812006"/>
            <a:ext cx="7691603" cy="1563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700">
                <a:latin typeface="Times New Roman" panose="02020603050405020304" pitchFamily="18" charset="0"/>
                <a:ea typeface="楷体" panose="02010609060101010101" pitchFamily="49" charset="-122"/>
              </a:rPr>
              <a:t>        </a:t>
            </a:r>
            <a:r>
              <a:rPr lang="zh-CN" altLang="en-US" sz="2700">
                <a:latin typeface="Times New Roman" panose="02020603050405020304" pitchFamily="18" charset="0"/>
                <a:ea typeface="楷体" panose="02010609060101010101" pitchFamily="49" charset="-122"/>
              </a:rPr>
              <a:t>3 和 6、2 和 8、3 和 9、5 和 10 每组中的两个数都是倍数关系，每组中两个数的最小公倍数是这两个数中的较大数。</a:t>
            </a:r>
            <a:endParaRPr lang="zh-CN" altLang="en-US" sz="27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836044" y="2905125"/>
            <a:ext cx="7691603" cy="1064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700" b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发现：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当两个数成倍数关系时，较大数就是这两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个数的最小公倍数。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图片 6" descr="图片3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09415" y="627535"/>
            <a:ext cx="2109027" cy="650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6" name="文本框 1"/>
          <p:cNvSpPr txBox="1">
            <a:spLocks noChangeArrowheads="1"/>
          </p:cNvSpPr>
          <p:nvPr/>
        </p:nvSpPr>
        <p:spPr bwMode="auto">
          <a:xfrm>
            <a:off x="624897" y="1645444"/>
            <a:ext cx="7899088" cy="2060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1.理解公倍数和最小公倍数的意义。</a:t>
            </a: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（重点）</a:t>
            </a:r>
            <a:endParaRPr lang="zh-CN" altLang="en-US" sz="27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endParaRPr lang="zh-CN" altLang="en-US" sz="27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2.掌握求两个数的最小公倍数的方法，会求两个数</a:t>
            </a:r>
            <a:endParaRPr lang="zh-CN" altLang="en-US" sz="27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  的最小公倍数。 </a:t>
            </a:r>
            <a:r>
              <a: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难点</a:t>
            </a:r>
            <a:r>
              <a: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文本框 1"/>
          <p:cNvSpPr txBox="1">
            <a:spLocks noChangeArrowheads="1"/>
          </p:cNvSpPr>
          <p:nvPr/>
        </p:nvSpPr>
        <p:spPr bwMode="auto">
          <a:xfrm>
            <a:off x="836044" y="1263254"/>
            <a:ext cx="7691603" cy="1065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700">
                <a:latin typeface="Times New Roman" panose="02020603050405020304" pitchFamily="18" charset="0"/>
                <a:ea typeface="楷体" panose="02010609060101010101" pitchFamily="49" charset="-122"/>
              </a:rPr>
              <a:t>       </a:t>
            </a:r>
            <a:r>
              <a:rPr lang="zh-CN" altLang="zh-CN" sz="2700">
                <a:latin typeface="Times New Roman" panose="02020603050405020304" pitchFamily="18" charset="0"/>
                <a:ea typeface="楷体" panose="02010609060101010101" pitchFamily="49" charset="-122"/>
              </a:rPr>
              <a:t>5 和 6、4 和 9 每组中的两个数都是互质数，</a:t>
            </a:r>
            <a:endParaRPr lang="zh-CN" altLang="zh-CN" sz="270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2700">
                <a:latin typeface="Times New Roman" panose="02020603050405020304" pitchFamily="18" charset="0"/>
                <a:ea typeface="楷体" panose="02010609060101010101" pitchFamily="49" charset="-122"/>
              </a:rPr>
              <a:t>每组中两个数的最小公倍数是这两个数的积。</a:t>
            </a:r>
            <a:endParaRPr lang="zh-CN" altLang="zh-CN" sz="27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836044" y="2905125"/>
            <a:ext cx="7691603" cy="1064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700" b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发现：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当两个数是互质数时，这两个数的积就是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它们的最小公倍数。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5" descr="图片7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17487" y="98823"/>
            <a:ext cx="2109027" cy="650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6" name="Text Box 22"/>
          <p:cNvSpPr txBox="1">
            <a:spLocks noChangeArrowheads="1"/>
          </p:cNvSpPr>
          <p:nvPr/>
        </p:nvSpPr>
        <p:spPr bwMode="auto">
          <a:xfrm>
            <a:off x="878761" y="748904"/>
            <a:ext cx="7665973" cy="143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>
            <a:lvl1pPr marL="538480" indent="-53848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zh-CN" sz="2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1.按照从小到大的顺序，在100以内的数中找出6</a:t>
            </a:r>
            <a:endParaRPr lang="en-US" altLang="zh-CN" sz="27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的倍数和10的倍数，再找出它们的公倍数和最</a:t>
            </a:r>
            <a:endParaRPr lang="en-US" altLang="zh-CN" sz="27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</a:t>
            </a:r>
            <a:r>
              <a:rPr lang="en-US" altLang="zh-CN" sz="2700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小公倍数</a:t>
            </a:r>
            <a:r>
              <a:rPr lang="en-US" altLang="zh-CN" sz="2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r>
              <a:rPr lang="zh-CN" altLang="en-US" sz="2700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（选自教材</a:t>
            </a:r>
            <a:r>
              <a:rPr lang="en-US" altLang="zh-CN" sz="2700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P71 </a:t>
            </a:r>
            <a:r>
              <a:rPr lang="zh-CN" altLang="en-US" sz="2700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2700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T1</a:t>
            </a:r>
            <a:r>
              <a:rPr lang="zh-CN" altLang="en-US" sz="2700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）</a:t>
            </a:r>
            <a:endParaRPr lang="zh-CN" altLang="en-US" sz="2700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22" name="TextBox 9"/>
          <p:cNvSpPr txBox="1">
            <a:spLocks noChangeArrowheads="1"/>
          </p:cNvSpPr>
          <p:nvPr/>
        </p:nvSpPr>
        <p:spPr bwMode="auto">
          <a:xfrm>
            <a:off x="1177785" y="2325291"/>
            <a:ext cx="7026429" cy="845945"/>
          </a:xfrm>
          <a:prstGeom prst="rect">
            <a:avLst/>
          </a:prstGeom>
          <a:noFill/>
          <a:ln>
            <a:noFill/>
          </a:ln>
        </p:spPr>
        <p:txBody>
          <a:bodyPr lIns="69668" tIns="34834" rIns="69668" bIns="34834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6</a:t>
            </a:r>
            <a:r>
              <a:rPr lang="zh-CN" altLang="en-US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的倍数：</a:t>
            </a:r>
            <a:r>
              <a:rPr lang="en-US" altLang="zh-CN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6</a:t>
            </a:r>
            <a:r>
              <a:rPr lang="zh-CN" altLang="en-US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en-US" altLang="zh-CN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12</a:t>
            </a:r>
            <a:r>
              <a:rPr lang="zh-CN" altLang="en-US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en-US" altLang="zh-CN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18</a:t>
            </a:r>
            <a:r>
              <a:rPr lang="zh-CN" altLang="en-US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en-US" altLang="zh-CN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24</a:t>
            </a:r>
            <a:r>
              <a:rPr lang="zh-CN" altLang="en-US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en-US" altLang="zh-CN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30</a:t>
            </a:r>
            <a:r>
              <a:rPr lang="zh-CN" altLang="en-US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en-US" altLang="zh-CN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36</a:t>
            </a:r>
            <a:r>
              <a:rPr lang="zh-CN" altLang="en-US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en-US" altLang="zh-CN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42</a:t>
            </a:r>
            <a:r>
              <a:rPr lang="zh-CN" altLang="en-US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en-US" altLang="zh-CN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48</a:t>
            </a:r>
            <a:r>
              <a:rPr lang="zh-CN" altLang="en-US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en-US" altLang="zh-CN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54</a:t>
            </a:r>
            <a:r>
              <a:rPr lang="zh-CN" altLang="en-US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en-US" altLang="zh-CN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60</a:t>
            </a:r>
            <a:r>
              <a:rPr lang="zh-CN" altLang="en-US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en-US" altLang="zh-CN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66</a:t>
            </a:r>
            <a:r>
              <a:rPr lang="zh-CN" altLang="en-US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en-US" altLang="zh-CN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72</a:t>
            </a:r>
            <a:r>
              <a:rPr lang="zh-CN" altLang="en-US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en-US" altLang="zh-CN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78</a:t>
            </a:r>
            <a:r>
              <a:rPr lang="zh-CN" altLang="en-US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en-US" altLang="zh-CN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84</a:t>
            </a:r>
            <a:r>
              <a:rPr lang="zh-CN" altLang="en-US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en-US" altLang="zh-CN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90</a:t>
            </a:r>
            <a:r>
              <a:rPr lang="zh-CN" altLang="en-US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en-US" altLang="zh-CN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96</a:t>
            </a:r>
            <a:r>
              <a:rPr lang="zh-CN" altLang="en-US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2100" b="0" dirty="0">
              <a:solidFill>
                <a:srgbClr val="FF0000"/>
              </a:solidFill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3" name="TextBox 9"/>
          <p:cNvSpPr txBox="1">
            <a:spLocks noChangeArrowheads="1"/>
          </p:cNvSpPr>
          <p:nvPr/>
        </p:nvSpPr>
        <p:spPr bwMode="auto">
          <a:xfrm>
            <a:off x="1177830" y="4081776"/>
            <a:ext cx="7026429" cy="458147"/>
          </a:xfrm>
          <a:prstGeom prst="rect">
            <a:avLst/>
          </a:prstGeom>
          <a:noFill/>
          <a:ln>
            <a:noFill/>
          </a:ln>
        </p:spPr>
        <p:txBody>
          <a:bodyPr lIns="69668" tIns="34834" rIns="69668" bIns="34834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10</a:t>
            </a:r>
            <a:r>
              <a:rPr lang="zh-CN" altLang="en-US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的倍数：</a:t>
            </a:r>
            <a:r>
              <a:rPr lang="en-US" altLang="zh-CN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10</a:t>
            </a:r>
            <a:r>
              <a:rPr lang="zh-CN" altLang="en-US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en-US" altLang="zh-CN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20</a:t>
            </a:r>
            <a:r>
              <a:rPr lang="zh-CN" altLang="en-US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en-US" altLang="zh-CN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30</a:t>
            </a:r>
            <a:r>
              <a:rPr lang="zh-CN" altLang="en-US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en-US" altLang="zh-CN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40</a:t>
            </a:r>
            <a:r>
              <a:rPr lang="zh-CN" altLang="en-US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en-US" altLang="zh-CN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50</a:t>
            </a:r>
            <a:r>
              <a:rPr lang="zh-CN" altLang="en-US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en-US" altLang="zh-CN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60</a:t>
            </a:r>
            <a:r>
              <a:rPr lang="zh-CN" altLang="en-US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en-US" altLang="zh-CN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70</a:t>
            </a:r>
            <a:r>
              <a:rPr lang="zh-CN" altLang="en-US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en-US" altLang="zh-CN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80</a:t>
            </a:r>
            <a:r>
              <a:rPr lang="zh-CN" altLang="en-US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en-US" altLang="zh-CN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90</a:t>
            </a:r>
            <a:r>
              <a:rPr lang="zh-CN" altLang="en-US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2100" b="0" dirty="0">
              <a:solidFill>
                <a:srgbClr val="FF0000"/>
              </a:solidFill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136714" y="3159015"/>
            <a:ext cx="5678995" cy="844847"/>
          </a:xfrm>
          <a:prstGeom prst="rect">
            <a:avLst/>
          </a:prstGeom>
          <a:noFill/>
          <a:ln>
            <a:noFill/>
          </a:ln>
        </p:spPr>
        <p:txBody>
          <a:bodyPr lIns="69668" tIns="34834" rIns="69668" bIns="34834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6</a:t>
            </a:r>
            <a:r>
              <a:rPr lang="zh-CN" altLang="en-US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和</a:t>
            </a:r>
            <a:r>
              <a:rPr lang="en-US" altLang="zh-CN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10</a:t>
            </a:r>
            <a:r>
              <a:rPr lang="zh-CN" altLang="en-US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的公倍数是</a:t>
            </a:r>
            <a:r>
              <a:rPr lang="en-US" altLang="zh-CN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30</a:t>
            </a:r>
            <a:r>
              <a:rPr lang="zh-CN" altLang="en-US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en-US" altLang="zh-CN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60</a:t>
            </a:r>
            <a:r>
              <a:rPr lang="zh-CN" altLang="en-US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en-US" altLang="zh-CN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90</a:t>
            </a:r>
            <a:r>
              <a:rPr lang="zh-CN" altLang="en-US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；</a:t>
            </a:r>
            <a:endParaRPr lang="en-US" altLang="zh-CN" sz="2100" b="0" dirty="0">
              <a:solidFill>
                <a:srgbClr val="FF0000"/>
              </a:solidFill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6</a:t>
            </a:r>
            <a:r>
              <a:rPr lang="zh-CN" altLang="en-US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和</a:t>
            </a:r>
            <a:r>
              <a:rPr lang="en-US" altLang="zh-CN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10</a:t>
            </a:r>
            <a:r>
              <a:rPr lang="zh-CN" altLang="en-US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的最小公倍数是</a:t>
            </a:r>
            <a:r>
              <a:rPr lang="en-US" altLang="zh-CN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30</a:t>
            </a:r>
            <a:r>
              <a:rPr lang="zh-CN" altLang="en-US" sz="2100" b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2100" b="0" dirty="0">
              <a:solidFill>
                <a:srgbClr val="FF0000"/>
              </a:solidFill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  <p:bldP spid="23" grpId="0"/>
      <p:bldP spid="23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2"/>
          <p:cNvSpPr>
            <a:spLocks noChangeArrowheads="1"/>
          </p:cNvSpPr>
          <p:nvPr/>
        </p:nvSpPr>
        <p:spPr bwMode="auto">
          <a:xfrm>
            <a:off x="842146" y="882253"/>
            <a:ext cx="7106887" cy="901883"/>
          </a:xfrm>
          <a:prstGeom prst="rect">
            <a:avLst/>
          </a:prstGeom>
          <a:noFill/>
          <a:ln>
            <a:noFill/>
          </a:ln>
        </p:spPr>
        <p:txBody>
          <a:bodyPr wrap="square" lIns="68571" tIns="35657" rIns="68571" bIns="35657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7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2.</a:t>
            </a:r>
            <a:r>
              <a:rPr lang="zh-CN" altLang="en-US" sz="27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求下列每组数的最小公倍数。  </a:t>
            </a:r>
            <a:endParaRPr lang="zh-CN" altLang="en-US" sz="27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7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400" noProof="1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（选自教材</a:t>
            </a:r>
            <a:r>
              <a:rPr lang="en-US" altLang="zh-CN" sz="2400" noProof="1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P71 </a:t>
            </a:r>
            <a:r>
              <a:rPr lang="zh-CN" altLang="en-US" sz="2400" noProof="1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2400" noProof="1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T2</a:t>
            </a:r>
            <a:r>
              <a:rPr lang="zh-CN" altLang="en-US" sz="2400" noProof="1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）</a:t>
            </a:r>
            <a:endParaRPr lang="zh-CN" altLang="en-US" sz="2400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  <p:sp>
        <p:nvSpPr>
          <p:cNvPr id="32770" name="标题 5"/>
          <p:cNvSpPr txBox="1">
            <a:spLocks noChangeArrowheads="1"/>
          </p:cNvSpPr>
          <p:nvPr/>
        </p:nvSpPr>
        <p:spPr bwMode="auto">
          <a:xfrm>
            <a:off x="1269322" y="1228725"/>
            <a:ext cx="7014225" cy="2245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/>
          <a:lstStyle/>
          <a:p>
            <a:pPr>
              <a:lnSpc>
                <a:spcPct val="250000"/>
              </a:lnSpc>
            </a:pPr>
            <a:r>
              <a:rPr lang="en-US" altLang="zh-CN" sz="3000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8</a:t>
            </a:r>
            <a:r>
              <a:rPr lang="zh-CN" altLang="en-US" sz="3000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和</a:t>
            </a:r>
            <a:r>
              <a:rPr lang="en-US" altLang="zh-CN" sz="3000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10	        6</a:t>
            </a:r>
            <a:r>
              <a:rPr lang="zh-CN" altLang="en-US" sz="3000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和</a:t>
            </a:r>
            <a:r>
              <a:rPr lang="en-US" altLang="zh-CN" sz="3000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15	               6</a:t>
            </a:r>
            <a:r>
              <a:rPr lang="zh-CN" altLang="en-US" sz="3000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和</a:t>
            </a:r>
            <a:r>
              <a:rPr lang="en-US" altLang="zh-CN" sz="3000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9</a:t>
            </a:r>
            <a:endParaRPr lang="en-US" altLang="zh-CN" sz="3000" dirty="0">
              <a:solidFill>
                <a:srgbClr val="1C1C1C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250000"/>
              </a:lnSpc>
            </a:pPr>
            <a:r>
              <a:rPr lang="en-US" altLang="zh-CN" sz="3000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zh-CN" altLang="en-US" sz="3000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和</a:t>
            </a:r>
            <a:r>
              <a:rPr lang="en-US" altLang="zh-CN" sz="3000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15	        1</a:t>
            </a:r>
            <a:r>
              <a:rPr lang="zh-CN" altLang="en-US" sz="3000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和</a:t>
            </a:r>
            <a:r>
              <a:rPr lang="en-US" altLang="zh-CN" sz="3000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7		      4</a:t>
            </a:r>
            <a:r>
              <a:rPr lang="zh-CN" altLang="en-US" sz="3000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和</a:t>
            </a:r>
            <a:r>
              <a:rPr lang="en-US" altLang="zh-CN" sz="3000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10</a:t>
            </a:r>
            <a:endParaRPr lang="en-US" altLang="zh-CN" sz="3000" dirty="0">
              <a:solidFill>
                <a:srgbClr val="1C1C1C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1593976" y="2201466"/>
            <a:ext cx="530919" cy="529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9668" tIns="34834" rIns="69668" bIns="34834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3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40</a:t>
            </a:r>
            <a:endParaRPr lang="en-US" altLang="zh-CN" sz="30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3585835" y="2201466"/>
            <a:ext cx="530919" cy="529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9668" tIns="34834" rIns="69668" bIns="34834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30</a:t>
            </a:r>
            <a:endParaRPr lang="en-US" altLang="zh-CN" sz="30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6410076" y="2201466"/>
            <a:ext cx="532139" cy="529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9668" tIns="34834" rIns="69668" bIns="34834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18</a:t>
            </a:r>
            <a:endParaRPr lang="en-US" altLang="zh-CN" sz="30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1539053" y="3427810"/>
            <a:ext cx="530918" cy="529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9668" tIns="34834" rIns="69668" bIns="34834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60</a:t>
            </a:r>
            <a:endParaRPr lang="en-US" altLang="zh-CN" sz="30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9" name="矩形 48"/>
          <p:cNvSpPr>
            <a:spLocks noChangeArrowheads="1"/>
          </p:cNvSpPr>
          <p:nvPr/>
        </p:nvSpPr>
        <p:spPr bwMode="auto">
          <a:xfrm>
            <a:off x="3698121" y="3427810"/>
            <a:ext cx="335638" cy="529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9668" tIns="34834" rIns="69668" bIns="34834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7</a:t>
            </a:r>
            <a:endParaRPr lang="en-US" altLang="zh-CN" sz="30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6358815" y="3427810"/>
            <a:ext cx="530919" cy="529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9668" tIns="34834" rIns="69668" bIns="34834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20</a:t>
            </a:r>
            <a:endParaRPr lang="en-US" altLang="zh-CN" sz="30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  <p:bldP spid="49" grpId="0"/>
      <p:bldP spid="5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2"/>
          <p:cNvSpPr>
            <a:spLocks noChangeArrowheads="1"/>
          </p:cNvSpPr>
          <p:nvPr/>
        </p:nvSpPr>
        <p:spPr bwMode="auto">
          <a:xfrm>
            <a:off x="859233" y="882254"/>
            <a:ext cx="7314468" cy="1177528"/>
          </a:xfrm>
          <a:prstGeom prst="rect">
            <a:avLst/>
          </a:prstGeom>
          <a:noFill/>
          <a:ln>
            <a:noFill/>
          </a:ln>
        </p:spPr>
        <p:txBody>
          <a:bodyPr lIns="68571" tIns="35657" rIns="68571" bIns="35657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3.</a:t>
            </a:r>
            <a:r>
              <a:rPr lang="zh-CN" altLang="en-US" sz="3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60 可能是哪两个数的最小公倍数？你能</a:t>
            </a:r>
            <a:endParaRPr lang="zh-CN" altLang="en-US" sz="30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  找出几组？</a:t>
            </a:r>
            <a:endParaRPr lang="zh-CN" altLang="en-US" sz="30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774610" y="2181226"/>
            <a:ext cx="4432863" cy="138350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9668" tIns="34834" rIns="69668" bIns="34834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示例：60 和 3、15 和 4</a:t>
            </a:r>
            <a:endParaRPr lang="zh-CN" altLang="en-US" sz="30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（答案不唯一）</a:t>
            </a:r>
            <a:endParaRPr lang="zh-CN" altLang="en-US" sz="27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2"/>
          <p:cNvSpPr>
            <a:spLocks noChangeArrowheads="1"/>
          </p:cNvSpPr>
          <p:nvPr/>
        </p:nvSpPr>
        <p:spPr bwMode="auto">
          <a:xfrm>
            <a:off x="859233" y="882254"/>
            <a:ext cx="7314468" cy="1177528"/>
          </a:xfrm>
          <a:prstGeom prst="rect">
            <a:avLst/>
          </a:prstGeom>
          <a:noFill/>
          <a:ln>
            <a:noFill/>
          </a:ln>
        </p:spPr>
        <p:txBody>
          <a:bodyPr lIns="68571" tIns="35657" rIns="68571" bIns="35657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4.</a:t>
            </a:r>
            <a:r>
              <a:rPr lang="zh-CN" altLang="en-US" sz="3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有两个数，它们的最大公因数是2，最小</a:t>
            </a:r>
            <a:endParaRPr lang="zh-CN" altLang="en-US" sz="30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  公倍数是12，这两个数可能是多少？</a:t>
            </a:r>
            <a:endParaRPr lang="zh-CN" altLang="en-US" sz="30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974363" y="2490788"/>
            <a:ext cx="4431642" cy="7608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9668" tIns="34834" rIns="69668" bIns="34834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4 和 6 或 2 和 12</a:t>
            </a:r>
            <a:endParaRPr lang="zh-CN" altLang="en-US" sz="30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4" descr="图片8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693239" y="125017"/>
            <a:ext cx="2109027" cy="650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611653" y="928114"/>
            <a:ext cx="5600640" cy="512921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52251" tIns="26126" rIns="52251" bIns="26126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000" b="1" noProof="1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zh-CN" sz="30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28" name="文本框 1"/>
          <p:cNvSpPr txBox="1">
            <a:spLocks noChangeArrowheads="1"/>
          </p:cNvSpPr>
          <p:nvPr/>
        </p:nvSpPr>
        <p:spPr bwMode="auto">
          <a:xfrm>
            <a:off x="732301" y="1588294"/>
            <a:ext cx="8045548" cy="2394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zh-CN" sz="27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1. 几个数公有的倍数，叫做这几个数的公倍数，其</a:t>
            </a:r>
            <a:endParaRPr lang="zh-CN" altLang="zh-CN" sz="2700" b="1" dirty="0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zh-CN" sz="27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中最小的一个公倍数叫做这几个数的最小公倍数。</a:t>
            </a:r>
            <a:endParaRPr lang="zh-CN" altLang="zh-CN" sz="2700" b="1" dirty="0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7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2.</a:t>
            </a:r>
            <a:r>
              <a:rPr lang="zh-CN" altLang="zh-CN" sz="27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求两个数的最小公倍数的方法：（1）列举法。（2）筛选法。（3）分解质因数法。（4）短除法。</a:t>
            </a:r>
            <a:endParaRPr lang="en-US" altLang="zh-CN" sz="2700" b="1" dirty="0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5" descr="图片9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27251" y="267494"/>
            <a:ext cx="2109027" cy="650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6866" name="组合 6"/>
          <p:cNvGrpSpPr/>
          <p:nvPr/>
        </p:nvGrpSpPr>
        <p:grpSpPr bwMode="auto">
          <a:xfrm>
            <a:off x="1039868" y="1245394"/>
            <a:ext cx="7086234" cy="2970610"/>
            <a:chOff x="2107" y="3122"/>
            <a:chExt cx="14514" cy="6236"/>
          </a:xfrm>
        </p:grpSpPr>
        <p:sp>
          <p:nvSpPr>
            <p:cNvPr id="3" name="矩形 2"/>
            <p:cNvSpPr/>
            <p:nvPr/>
          </p:nvSpPr>
          <p:spPr>
            <a:xfrm>
              <a:off x="2107" y="3122"/>
              <a:ext cx="14514" cy="6236"/>
            </a:xfrm>
            <a:prstGeom prst="rect">
              <a:avLst/>
            </a:prstGeom>
            <a:solidFill>
              <a:srgbClr val="FFB343"/>
            </a:solidFill>
            <a:ln>
              <a:solidFill>
                <a:srgbClr val="F8DC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700" noProof="1"/>
            </a:p>
          </p:txBody>
        </p:sp>
        <p:sp>
          <p:nvSpPr>
            <p:cNvPr id="5" name="矩形 4"/>
            <p:cNvSpPr/>
            <p:nvPr/>
          </p:nvSpPr>
          <p:spPr>
            <a:xfrm>
              <a:off x="2479" y="3417"/>
              <a:ext cx="13724" cy="5694"/>
            </a:xfrm>
            <a:prstGeom prst="rect">
              <a:avLst/>
            </a:prstGeom>
            <a:solidFill>
              <a:srgbClr val="00493A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700" noProof="1"/>
            </a:p>
          </p:txBody>
        </p:sp>
      </p:grp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755082" y="1881188"/>
            <a:ext cx="5320168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zh-CN" altLang="zh-CN" sz="27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作业</a:t>
            </a:r>
            <a:r>
              <a:rPr lang="en-US" altLang="zh-CN" sz="27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7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完成教材相关练习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</a:t>
            </a:r>
            <a:r>
              <a: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755082" y="2805113"/>
            <a:ext cx="5802266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zh-CN" altLang="zh-CN" sz="27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作业</a:t>
            </a:r>
            <a:r>
              <a:rPr lang="en-US" altLang="zh-CN" sz="27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7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完成对应的练习题</a:t>
            </a:r>
            <a:r>
              <a: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6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图片 3" descr="图片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17487" y="109538"/>
            <a:ext cx="2109027" cy="650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0" name="文本框 1"/>
          <p:cNvSpPr txBox="1">
            <a:spLocks noChangeArrowheads="1"/>
          </p:cNvSpPr>
          <p:nvPr/>
        </p:nvSpPr>
        <p:spPr bwMode="auto">
          <a:xfrm>
            <a:off x="645646" y="704851"/>
            <a:ext cx="8378745" cy="2138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填一填。</a:t>
            </a:r>
            <a:endParaRPr lang="zh-CN" altLang="en-US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60000"/>
              </a:lnSpc>
            </a:pPr>
            <a:r>
              <a:rPr lang="zh-CN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○24÷6＝4，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是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和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的倍数。</a:t>
            </a:r>
            <a:endParaRPr lang="zh-CN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60000"/>
              </a:lnSpc>
            </a:pPr>
            <a:r>
              <a:rPr lang="zh-CN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○20 以内 5 的倍数有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(              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860857" y="1581150"/>
            <a:ext cx="1061837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algn="ctr"/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24</a:t>
            </a:r>
            <a:endParaRPr lang="en-US" altLang="zh-CN" sz="30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4480463" y="1581150"/>
            <a:ext cx="598046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algn="ctr"/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6</a:t>
            </a:r>
            <a:endParaRPr lang="en-US" altLang="zh-CN" sz="30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4231481" y="2238375"/>
            <a:ext cx="2849871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algn="ctr"/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5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10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15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20</a:t>
            </a:r>
            <a:endParaRPr lang="en-US" altLang="zh-CN" sz="30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760769" y="1581150"/>
            <a:ext cx="598046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algn="ctr"/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endParaRPr lang="en-US" altLang="zh-CN" sz="30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299835" y="2971800"/>
            <a:ext cx="6690791" cy="1563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7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倍数的意义：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在整数除法中，如果商是整数而没有余数，我们就说被除数是除数和商的倍数。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2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3" descr="图片5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16266" y="119063"/>
            <a:ext cx="2109027" cy="650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图片 2" descr="标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4897" y="862013"/>
            <a:ext cx="1657442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文本框 5"/>
          <p:cNvSpPr txBox="1">
            <a:spLocks noChangeArrowheads="1"/>
          </p:cNvSpPr>
          <p:nvPr/>
        </p:nvSpPr>
        <p:spPr bwMode="auto">
          <a:xfrm>
            <a:off x="783562" y="841773"/>
            <a:ext cx="1519525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algn="ctr"/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知识点 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endParaRPr lang="en-US" altLang="zh-CN" sz="27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196" name="文本框 7"/>
          <p:cNvSpPr txBox="1">
            <a:spLocks noChangeArrowheads="1"/>
          </p:cNvSpPr>
          <p:nvPr/>
        </p:nvSpPr>
        <p:spPr bwMode="auto">
          <a:xfrm>
            <a:off x="2403169" y="856060"/>
            <a:ext cx="4768500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zh-CN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公倍数和最小公倍数的意义</a:t>
            </a:r>
            <a:endParaRPr lang="zh-CN" altLang="zh-CN" sz="27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720096" y="1396604"/>
            <a:ext cx="757932" cy="653653"/>
            <a:chOff x="631889" y="1065590"/>
            <a:chExt cx="863600" cy="658812"/>
          </a:xfrm>
        </p:grpSpPr>
        <p:pic>
          <p:nvPicPr>
            <p:cNvPr id="8198" name="Picture 46" descr="U1ppt题号1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631889" y="1065590"/>
              <a:ext cx="863600" cy="658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199" name="文本框 26"/>
            <p:cNvSpPr txBox="1">
              <a:spLocks noChangeArrowheads="1"/>
            </p:cNvSpPr>
            <p:nvPr/>
          </p:nvSpPr>
          <p:spPr bwMode="auto">
            <a:xfrm>
              <a:off x="846743" y="1132815"/>
              <a:ext cx="563735" cy="558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3000" b="1">
                  <a:solidFill>
                    <a:srgbClr val="0168B7"/>
                  </a:solidFill>
                  <a:ea typeface="楷体" panose="02010609060101010101" pitchFamily="49" charset="-122"/>
                </a:rPr>
                <a:t>1</a:t>
              </a:r>
              <a:endParaRPr lang="en-US" altLang="zh-CN" sz="3000" b="1">
                <a:solidFill>
                  <a:srgbClr val="0168B7"/>
                </a:solidFill>
                <a:ea typeface="楷体" panose="02010609060101010101" pitchFamily="49" charset="-122"/>
              </a:endParaRPr>
            </a:p>
          </p:txBody>
        </p:sp>
      </p:grpSp>
      <p:sp>
        <p:nvSpPr>
          <p:cNvPr id="10" name="Text Box 17"/>
          <p:cNvSpPr txBox="1">
            <a:spLocks noChangeArrowheads="1"/>
          </p:cNvSpPr>
          <p:nvPr/>
        </p:nvSpPr>
        <p:spPr bwMode="auto">
          <a:xfrm>
            <a:off x="1460941" y="1433513"/>
            <a:ext cx="7205843" cy="1083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zh-CN" sz="3000" b="1" noProof="1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4</a:t>
            </a:r>
            <a:r>
              <a:rPr lang="zh-CN" altLang="en-US" sz="3000" b="1" noProof="1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和</a:t>
            </a:r>
            <a:r>
              <a:rPr lang="zh-CN" altLang="zh-CN" sz="3000" b="1" noProof="1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6</a:t>
            </a:r>
            <a:r>
              <a:rPr lang="zh-CN" altLang="en-US" sz="3000" b="1" noProof="1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公有的倍数是哪几个？公有的最小倍数是多少？</a:t>
            </a:r>
            <a:endParaRPr lang="zh-CN" altLang="en-US" sz="3000" b="1" dirty="0"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5" name="Picture 27" descr="F:\0.菜单\人教人物图片\图片2.png图片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20421" y="2516982"/>
            <a:ext cx="1517084" cy="1556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AutoShape 27"/>
          <p:cNvSpPr>
            <a:spLocks noChangeArrowheads="1"/>
          </p:cNvSpPr>
          <p:nvPr/>
        </p:nvSpPr>
        <p:spPr bwMode="auto">
          <a:xfrm>
            <a:off x="2569157" y="2618185"/>
            <a:ext cx="4297387" cy="1092994"/>
          </a:xfrm>
          <a:prstGeom prst="wedgeRoundRectCallout">
            <a:avLst>
              <a:gd name="adj1" fmla="val -55384"/>
              <a:gd name="adj2" fmla="val -14167"/>
              <a:gd name="adj3" fmla="val 16667"/>
            </a:avLst>
          </a:prstGeom>
          <a:solidFill>
            <a:srgbClr val="FFFFFF"/>
          </a:solidFill>
          <a:ln w="25400">
            <a:solidFill>
              <a:srgbClr val="00B0F0"/>
            </a:solidFill>
            <a:miter lim="800000"/>
          </a:ln>
        </p:spPr>
        <p:txBody>
          <a:bodyPr lIns="69668" tIns="34834" rIns="69668" bIns="34834"/>
          <a:lstStyle/>
          <a:p>
            <a:r>
              <a:rPr lang="zh-CN" altLang="en-US" sz="30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想一想，怎么求4和6公有的倍数呢？</a:t>
            </a:r>
            <a:endParaRPr lang="zh-CN" altLang="en-US" sz="3000" b="1" dirty="0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6154" name="Picture 34" descr="F:\0.菜单\人教人物图片\图片12.png图片1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811622" y="3320654"/>
            <a:ext cx="1485350" cy="1858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27"/>
          <p:cNvSpPr>
            <a:spLocks noChangeArrowheads="1"/>
          </p:cNvSpPr>
          <p:nvPr/>
        </p:nvSpPr>
        <p:spPr bwMode="auto">
          <a:xfrm>
            <a:off x="2569157" y="3919537"/>
            <a:ext cx="4209511" cy="1044179"/>
          </a:xfrm>
          <a:prstGeom prst="wedgeRoundRectCallout">
            <a:avLst>
              <a:gd name="adj1" fmla="val 54139"/>
              <a:gd name="adj2" fmla="val -20852"/>
              <a:gd name="adj3" fmla="val 16667"/>
            </a:avLst>
          </a:prstGeom>
          <a:solidFill>
            <a:srgbClr val="FFFFFF"/>
          </a:solidFill>
          <a:ln w="25400">
            <a:solidFill>
              <a:srgbClr val="00B0F0"/>
            </a:solidFill>
            <a:miter lim="800000"/>
          </a:ln>
        </p:spPr>
        <p:txBody>
          <a:bodyPr lIns="69668" tIns="34834" rIns="69668" bIns="34834"/>
          <a:lstStyle/>
          <a:p>
            <a:pPr indent="-260985">
              <a:spcBef>
                <a:spcPct val="2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可以先分别找出4和6的倍数。</a:t>
            </a:r>
            <a:endParaRPr lang="zh-CN" altLang="en-US" sz="3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486981" y="1204912"/>
            <a:ext cx="8569143" cy="2892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>
              <a:lnSpc>
                <a:spcPct val="170000"/>
              </a:lnSpc>
              <a:spcBef>
                <a:spcPct val="50000"/>
              </a:spcBef>
            </a:pP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的倍数有：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8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12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16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20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24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28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32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36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…</a:t>
            </a:r>
            <a:endParaRPr lang="en-US" altLang="zh-CN" sz="27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6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的倍数有： 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6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12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18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24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30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36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42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48 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…</a:t>
            </a:r>
            <a:endParaRPr lang="en-US" altLang="zh-CN" sz="27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27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zh-CN" altLang="en-US" sz="27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和</a:t>
            </a:r>
            <a:r>
              <a:rPr lang="en-US" altLang="zh-CN" sz="27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6</a:t>
            </a:r>
            <a:r>
              <a:rPr lang="zh-CN" altLang="en-US" sz="27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公有的倍数有：</a:t>
            </a:r>
            <a:r>
              <a:rPr lang="en-US" altLang="zh-CN" sz="27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12</a:t>
            </a:r>
            <a:r>
              <a:rPr lang="zh-CN" altLang="en-US" sz="27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7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24</a:t>
            </a:r>
            <a:r>
              <a:rPr lang="zh-CN" altLang="en-US" sz="27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7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36</a:t>
            </a:r>
            <a:r>
              <a:rPr lang="zh-CN" altLang="en-US" sz="27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7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…</a:t>
            </a:r>
            <a:endParaRPr lang="en-US" altLang="zh-CN" sz="2700" b="1" dirty="0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其中公有的最小倍数是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12</a:t>
            </a: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3058578" y="1331119"/>
            <a:ext cx="998371" cy="1310879"/>
          </a:xfrm>
          <a:custGeom>
            <a:avLst/>
            <a:gdLst>
              <a:gd name="connisteX0" fmla="*/ 1043718 w 1298458"/>
              <a:gd name="connsiteY0" fmla="*/ 740 h 1747379"/>
              <a:gd name="connisteX1" fmla="*/ 629063 w 1298458"/>
              <a:gd name="connsiteY1" fmla="*/ 214735 h 1747379"/>
              <a:gd name="connisteX2" fmla="*/ 495078 w 1298458"/>
              <a:gd name="connsiteY2" fmla="*/ 696700 h 1747379"/>
              <a:gd name="connisteX3" fmla="*/ 214408 w 1298458"/>
              <a:gd name="connsiteY3" fmla="*/ 1058015 h 1747379"/>
              <a:gd name="connisteX4" fmla="*/ 80423 w 1298458"/>
              <a:gd name="connsiteY4" fmla="*/ 1272010 h 1747379"/>
              <a:gd name="connisteX5" fmla="*/ 413 w 1298458"/>
              <a:gd name="connsiteY5" fmla="*/ 1486005 h 1747379"/>
              <a:gd name="connisteX6" fmla="*/ 107093 w 1298458"/>
              <a:gd name="connsiteY6" fmla="*/ 1686665 h 1747379"/>
              <a:gd name="connisteX7" fmla="*/ 468408 w 1298458"/>
              <a:gd name="connsiteY7" fmla="*/ 1726670 h 1747379"/>
              <a:gd name="connisteX8" fmla="*/ 763048 w 1298458"/>
              <a:gd name="connsiteY8" fmla="*/ 1459335 h 1747379"/>
              <a:gd name="connisteX9" fmla="*/ 977043 w 1298458"/>
              <a:gd name="connsiteY9" fmla="*/ 1084685 h 1747379"/>
              <a:gd name="connisteX10" fmla="*/ 1204373 w 1298458"/>
              <a:gd name="connsiteY10" fmla="*/ 696700 h 1747379"/>
              <a:gd name="connisteX11" fmla="*/ 1297718 w 1298458"/>
              <a:gd name="connsiteY11" fmla="*/ 308715 h 1747379"/>
              <a:gd name="connisteX12" fmla="*/ 1231043 w 1298458"/>
              <a:gd name="connsiteY12" fmla="*/ 161395 h 1747379"/>
              <a:gd name="connisteX13" fmla="*/ 1043718 w 1298458"/>
              <a:gd name="connsiteY13" fmla="*/ 740 h 1747379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</a:cxnLst>
            <a:rect l="l" t="t" r="r" b="b"/>
            <a:pathLst>
              <a:path w="1298459" h="1747379">
                <a:moveTo>
                  <a:pt x="1043719" y="740"/>
                </a:moveTo>
                <a:cubicBezTo>
                  <a:pt x="923069" y="11535"/>
                  <a:pt x="738919" y="75670"/>
                  <a:pt x="629064" y="214735"/>
                </a:cubicBezTo>
                <a:cubicBezTo>
                  <a:pt x="519209" y="353800"/>
                  <a:pt x="578264" y="527790"/>
                  <a:pt x="495079" y="696700"/>
                </a:cubicBezTo>
                <a:cubicBezTo>
                  <a:pt x="411894" y="865610"/>
                  <a:pt x="297594" y="943080"/>
                  <a:pt x="214409" y="1058015"/>
                </a:cubicBezTo>
                <a:cubicBezTo>
                  <a:pt x="131224" y="1172950"/>
                  <a:pt x="122969" y="1186285"/>
                  <a:pt x="80424" y="1272010"/>
                </a:cubicBezTo>
                <a:cubicBezTo>
                  <a:pt x="37879" y="1357735"/>
                  <a:pt x="-4666" y="1402820"/>
                  <a:pt x="414" y="1486005"/>
                </a:cubicBezTo>
                <a:cubicBezTo>
                  <a:pt x="5494" y="1569190"/>
                  <a:pt x="13749" y="1638405"/>
                  <a:pt x="107094" y="1686665"/>
                </a:cubicBezTo>
                <a:cubicBezTo>
                  <a:pt x="200439" y="1734925"/>
                  <a:pt x="336964" y="1772390"/>
                  <a:pt x="468409" y="1726670"/>
                </a:cubicBezTo>
                <a:cubicBezTo>
                  <a:pt x="599854" y="1680950"/>
                  <a:pt x="661449" y="1587605"/>
                  <a:pt x="763049" y="1459335"/>
                </a:cubicBezTo>
                <a:cubicBezTo>
                  <a:pt x="864649" y="1331065"/>
                  <a:pt x="888779" y="1237085"/>
                  <a:pt x="977044" y="1084685"/>
                </a:cubicBezTo>
                <a:cubicBezTo>
                  <a:pt x="1065309" y="932285"/>
                  <a:pt x="1140239" y="851640"/>
                  <a:pt x="1204374" y="696700"/>
                </a:cubicBezTo>
                <a:cubicBezTo>
                  <a:pt x="1268509" y="541760"/>
                  <a:pt x="1292639" y="416030"/>
                  <a:pt x="1297719" y="308715"/>
                </a:cubicBezTo>
                <a:cubicBezTo>
                  <a:pt x="1302799" y="201400"/>
                  <a:pt x="1281844" y="222990"/>
                  <a:pt x="1231044" y="161395"/>
                </a:cubicBezTo>
                <a:cubicBezTo>
                  <a:pt x="1180244" y="99800"/>
                  <a:pt x="1164369" y="-10055"/>
                  <a:pt x="1043719" y="740"/>
                </a:cubicBezTo>
                <a:close/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668" tIns="34834" rIns="69668" bIns="34834"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2" name="任意多边形 11"/>
          <p:cNvSpPr/>
          <p:nvPr/>
        </p:nvSpPr>
        <p:spPr>
          <a:xfrm>
            <a:off x="4410894" y="1371600"/>
            <a:ext cx="1799020" cy="1357313"/>
          </a:xfrm>
          <a:custGeom>
            <a:avLst/>
            <a:gdLst>
              <a:gd name="connisteX0" fmla="*/ 1907609 w 2339422"/>
              <a:gd name="connsiteY0" fmla="*/ 13258 h 1809772"/>
              <a:gd name="connisteX1" fmla="*/ 1639639 w 2339422"/>
              <a:gd name="connsiteY1" fmla="*/ 80568 h 1809772"/>
              <a:gd name="connisteX2" fmla="*/ 1492319 w 2339422"/>
              <a:gd name="connsiteY2" fmla="*/ 334568 h 1809772"/>
              <a:gd name="connisteX3" fmla="*/ 1385639 w 2339422"/>
              <a:gd name="connsiteY3" fmla="*/ 722553 h 1809772"/>
              <a:gd name="connisteX4" fmla="*/ 863669 w 2339422"/>
              <a:gd name="connsiteY4" fmla="*/ 775893 h 1809772"/>
              <a:gd name="connisteX5" fmla="*/ 355669 w 2339422"/>
              <a:gd name="connsiteY5" fmla="*/ 856538 h 1809772"/>
              <a:gd name="connisteX6" fmla="*/ 87699 w 2339422"/>
              <a:gd name="connsiteY6" fmla="*/ 1110538 h 1809772"/>
              <a:gd name="connisteX7" fmla="*/ 7689 w 2339422"/>
              <a:gd name="connsiteY7" fmla="*/ 1458518 h 1809772"/>
              <a:gd name="connisteX8" fmla="*/ 208349 w 2339422"/>
              <a:gd name="connsiteY8" fmla="*/ 1765858 h 1809772"/>
              <a:gd name="connisteX9" fmla="*/ 743654 w 2339422"/>
              <a:gd name="connsiteY9" fmla="*/ 1739188 h 1809772"/>
              <a:gd name="connisteX10" fmla="*/ 756989 w 2339422"/>
              <a:gd name="connsiteY10" fmla="*/ 1284528 h 1809772"/>
              <a:gd name="connisteX11" fmla="*/ 970984 w 2339422"/>
              <a:gd name="connsiteY11" fmla="*/ 1057198 h 1809772"/>
              <a:gd name="connisteX12" fmla="*/ 1452314 w 2339422"/>
              <a:gd name="connsiteY12" fmla="*/ 989888 h 1809772"/>
              <a:gd name="connisteX13" fmla="*/ 1826964 w 2339422"/>
              <a:gd name="connsiteY13" fmla="*/ 949883 h 1809772"/>
              <a:gd name="connisteX14" fmla="*/ 2214949 w 2339422"/>
              <a:gd name="connsiteY14" fmla="*/ 829868 h 1809772"/>
              <a:gd name="connisteX15" fmla="*/ 2322264 w 2339422"/>
              <a:gd name="connsiteY15" fmla="*/ 535228 h 1809772"/>
              <a:gd name="connisteX16" fmla="*/ 2322264 w 2339422"/>
              <a:gd name="connsiteY16" fmla="*/ 334568 h 1809772"/>
              <a:gd name="connisteX17" fmla="*/ 2201614 w 2339422"/>
              <a:gd name="connsiteY17" fmla="*/ 254558 h 1809772"/>
              <a:gd name="connisteX18" fmla="*/ 1907609 w 2339422"/>
              <a:gd name="connsiteY18" fmla="*/ 13258 h 1809772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</a:cxnLst>
            <a:rect l="l" t="t" r="r" b="b"/>
            <a:pathLst>
              <a:path w="2339423" h="1809773">
                <a:moveTo>
                  <a:pt x="1907610" y="13258"/>
                </a:moveTo>
                <a:cubicBezTo>
                  <a:pt x="1795215" y="-21667"/>
                  <a:pt x="1722825" y="16433"/>
                  <a:pt x="1639640" y="80568"/>
                </a:cubicBezTo>
                <a:cubicBezTo>
                  <a:pt x="1556455" y="144703"/>
                  <a:pt x="1543120" y="206298"/>
                  <a:pt x="1492320" y="334568"/>
                </a:cubicBezTo>
                <a:cubicBezTo>
                  <a:pt x="1441520" y="462838"/>
                  <a:pt x="1511370" y="634288"/>
                  <a:pt x="1385640" y="722553"/>
                </a:cubicBezTo>
                <a:cubicBezTo>
                  <a:pt x="1259910" y="810818"/>
                  <a:pt x="1069410" y="749223"/>
                  <a:pt x="863670" y="775893"/>
                </a:cubicBezTo>
                <a:cubicBezTo>
                  <a:pt x="657930" y="802563"/>
                  <a:pt x="510610" y="789863"/>
                  <a:pt x="355670" y="856538"/>
                </a:cubicBezTo>
                <a:cubicBezTo>
                  <a:pt x="200730" y="923213"/>
                  <a:pt x="157550" y="989888"/>
                  <a:pt x="87700" y="1110538"/>
                </a:cubicBezTo>
                <a:cubicBezTo>
                  <a:pt x="17850" y="1231188"/>
                  <a:pt x="-16440" y="1327708"/>
                  <a:pt x="7690" y="1458518"/>
                </a:cubicBezTo>
                <a:cubicBezTo>
                  <a:pt x="31820" y="1589328"/>
                  <a:pt x="61030" y="1709978"/>
                  <a:pt x="208350" y="1765858"/>
                </a:cubicBezTo>
                <a:cubicBezTo>
                  <a:pt x="355670" y="1821738"/>
                  <a:pt x="633800" y="1835708"/>
                  <a:pt x="743655" y="1739188"/>
                </a:cubicBezTo>
                <a:cubicBezTo>
                  <a:pt x="853510" y="1642668"/>
                  <a:pt x="711270" y="1421053"/>
                  <a:pt x="756990" y="1284528"/>
                </a:cubicBezTo>
                <a:cubicBezTo>
                  <a:pt x="802710" y="1148003"/>
                  <a:pt x="831920" y="1116253"/>
                  <a:pt x="970985" y="1057198"/>
                </a:cubicBezTo>
                <a:cubicBezTo>
                  <a:pt x="1110050" y="998143"/>
                  <a:pt x="1280865" y="1011478"/>
                  <a:pt x="1452315" y="989888"/>
                </a:cubicBezTo>
                <a:cubicBezTo>
                  <a:pt x="1623765" y="968298"/>
                  <a:pt x="1674565" y="981633"/>
                  <a:pt x="1826965" y="949883"/>
                </a:cubicBezTo>
                <a:cubicBezTo>
                  <a:pt x="1979365" y="918133"/>
                  <a:pt x="2115890" y="913053"/>
                  <a:pt x="2214950" y="829868"/>
                </a:cubicBezTo>
                <a:cubicBezTo>
                  <a:pt x="2314010" y="746683"/>
                  <a:pt x="2300675" y="634288"/>
                  <a:pt x="2322265" y="535228"/>
                </a:cubicBezTo>
                <a:cubicBezTo>
                  <a:pt x="2343855" y="436168"/>
                  <a:pt x="2346395" y="390448"/>
                  <a:pt x="2322265" y="334568"/>
                </a:cubicBezTo>
                <a:cubicBezTo>
                  <a:pt x="2298135" y="278688"/>
                  <a:pt x="2284800" y="318693"/>
                  <a:pt x="2201615" y="254558"/>
                </a:cubicBezTo>
                <a:cubicBezTo>
                  <a:pt x="2118430" y="190423"/>
                  <a:pt x="2020005" y="48183"/>
                  <a:pt x="1907610" y="13258"/>
                </a:cubicBezTo>
                <a:close/>
              </a:path>
            </a:pathLst>
          </a:cu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668" tIns="34834" rIns="69668" bIns="34834"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5" name="任意多边形 14"/>
          <p:cNvSpPr/>
          <p:nvPr/>
        </p:nvSpPr>
        <p:spPr>
          <a:xfrm>
            <a:off x="5831558" y="1421606"/>
            <a:ext cx="2588685" cy="1338263"/>
          </a:xfrm>
          <a:custGeom>
            <a:avLst/>
            <a:gdLst>
              <a:gd name="connisteX0" fmla="*/ 2882416 w 3365860"/>
              <a:gd name="connsiteY0" fmla="*/ 649 h 1784067"/>
              <a:gd name="connisteX1" fmla="*/ 2494431 w 3365860"/>
              <a:gd name="connsiteY1" fmla="*/ 147334 h 1784067"/>
              <a:gd name="connisteX2" fmla="*/ 2360446 w 3365860"/>
              <a:gd name="connsiteY2" fmla="*/ 415304 h 1784067"/>
              <a:gd name="connisteX3" fmla="*/ 2227096 w 3365860"/>
              <a:gd name="connsiteY3" fmla="*/ 589294 h 1784067"/>
              <a:gd name="connisteX4" fmla="*/ 1665121 w 3365860"/>
              <a:gd name="connsiteY4" fmla="*/ 722644 h 1784067"/>
              <a:gd name="connisteX5" fmla="*/ 260501 w 3365860"/>
              <a:gd name="connsiteY5" fmla="*/ 963944 h 1784067"/>
              <a:gd name="connisteX6" fmla="*/ 99846 w 3365860"/>
              <a:gd name="connsiteY6" fmla="*/ 1057289 h 1784067"/>
              <a:gd name="connisteX7" fmla="*/ 46506 w 3365860"/>
              <a:gd name="connsiteY7" fmla="*/ 1244614 h 1784067"/>
              <a:gd name="connisteX8" fmla="*/ 73176 w 3365860"/>
              <a:gd name="connsiteY8" fmla="*/ 1779919 h 1784067"/>
              <a:gd name="connisteX9" fmla="*/ 768501 w 3365860"/>
              <a:gd name="connsiteY9" fmla="*/ 1445274 h 1784067"/>
              <a:gd name="connisteX10" fmla="*/ 1009166 w 3365860"/>
              <a:gd name="connsiteY10" fmla="*/ 1204609 h 1784067"/>
              <a:gd name="connisteX11" fmla="*/ 1343811 w 3365860"/>
              <a:gd name="connsiteY11" fmla="*/ 963944 h 1784067"/>
              <a:gd name="connisteX12" fmla="*/ 1905786 w 3365860"/>
              <a:gd name="connsiteY12" fmla="*/ 829959 h 1784067"/>
              <a:gd name="connisteX13" fmla="*/ 2521101 w 3365860"/>
              <a:gd name="connsiteY13" fmla="*/ 816624 h 1784067"/>
              <a:gd name="connisteX14" fmla="*/ 3096411 w 3365860"/>
              <a:gd name="connsiteY14" fmla="*/ 682639 h 1784067"/>
              <a:gd name="connisteX15" fmla="*/ 3310406 w 3365860"/>
              <a:gd name="connsiteY15" fmla="*/ 455309 h 1784067"/>
              <a:gd name="connisteX16" fmla="*/ 3364381 w 3365860"/>
              <a:gd name="connsiteY16" fmla="*/ 214644 h 1784067"/>
              <a:gd name="connisteX17" fmla="*/ 3283736 w 3365860"/>
              <a:gd name="connsiteY17" fmla="*/ 107329 h 1784067"/>
              <a:gd name="connisteX18" fmla="*/ 2882416 w 3365860"/>
              <a:gd name="connsiteY18" fmla="*/ 649 h 1784067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</a:cxnLst>
            <a:rect l="l" t="t" r="r" b="b"/>
            <a:pathLst>
              <a:path w="3365861" h="1784067">
                <a:moveTo>
                  <a:pt x="2882416" y="649"/>
                </a:moveTo>
                <a:cubicBezTo>
                  <a:pt x="2724301" y="8904"/>
                  <a:pt x="2598571" y="64149"/>
                  <a:pt x="2494431" y="147334"/>
                </a:cubicBezTo>
                <a:cubicBezTo>
                  <a:pt x="2390291" y="230519"/>
                  <a:pt x="2413786" y="327039"/>
                  <a:pt x="2360446" y="415304"/>
                </a:cubicBezTo>
                <a:cubicBezTo>
                  <a:pt x="2307106" y="503569"/>
                  <a:pt x="2366161" y="527699"/>
                  <a:pt x="2227096" y="589294"/>
                </a:cubicBezTo>
                <a:cubicBezTo>
                  <a:pt x="2088031" y="650889"/>
                  <a:pt x="2058186" y="647714"/>
                  <a:pt x="1665121" y="722644"/>
                </a:cubicBezTo>
                <a:cubicBezTo>
                  <a:pt x="1272056" y="797574"/>
                  <a:pt x="573556" y="897269"/>
                  <a:pt x="260501" y="963944"/>
                </a:cubicBezTo>
                <a:cubicBezTo>
                  <a:pt x="-52554" y="1030619"/>
                  <a:pt x="142391" y="1001409"/>
                  <a:pt x="99846" y="1057289"/>
                </a:cubicBezTo>
                <a:cubicBezTo>
                  <a:pt x="57301" y="1113169"/>
                  <a:pt x="51586" y="1099834"/>
                  <a:pt x="46506" y="1244614"/>
                </a:cubicBezTo>
                <a:cubicBezTo>
                  <a:pt x="41426" y="1389394"/>
                  <a:pt x="-70969" y="1739914"/>
                  <a:pt x="73176" y="1779919"/>
                </a:cubicBezTo>
                <a:cubicBezTo>
                  <a:pt x="217321" y="1819924"/>
                  <a:pt x="581176" y="1560209"/>
                  <a:pt x="768501" y="1445274"/>
                </a:cubicBezTo>
                <a:cubicBezTo>
                  <a:pt x="955826" y="1330339"/>
                  <a:pt x="894231" y="1301129"/>
                  <a:pt x="1009166" y="1204609"/>
                </a:cubicBezTo>
                <a:cubicBezTo>
                  <a:pt x="1124101" y="1108089"/>
                  <a:pt x="1164741" y="1038874"/>
                  <a:pt x="1343811" y="963944"/>
                </a:cubicBezTo>
                <a:cubicBezTo>
                  <a:pt x="1522881" y="889014"/>
                  <a:pt x="1670201" y="859169"/>
                  <a:pt x="1905786" y="829959"/>
                </a:cubicBezTo>
                <a:cubicBezTo>
                  <a:pt x="2141371" y="800749"/>
                  <a:pt x="2282976" y="845834"/>
                  <a:pt x="2521101" y="816624"/>
                </a:cubicBezTo>
                <a:cubicBezTo>
                  <a:pt x="2759226" y="787414"/>
                  <a:pt x="2938296" y="755029"/>
                  <a:pt x="3096411" y="682639"/>
                </a:cubicBezTo>
                <a:cubicBezTo>
                  <a:pt x="3254526" y="610249"/>
                  <a:pt x="3257066" y="548654"/>
                  <a:pt x="3310406" y="455309"/>
                </a:cubicBezTo>
                <a:cubicBezTo>
                  <a:pt x="3363746" y="361964"/>
                  <a:pt x="3369461" y="284494"/>
                  <a:pt x="3364381" y="214644"/>
                </a:cubicBezTo>
                <a:cubicBezTo>
                  <a:pt x="3359301" y="144794"/>
                  <a:pt x="3380256" y="149874"/>
                  <a:pt x="3283736" y="107329"/>
                </a:cubicBezTo>
                <a:cubicBezTo>
                  <a:pt x="3187216" y="64784"/>
                  <a:pt x="3040531" y="-7606"/>
                  <a:pt x="2882416" y="649"/>
                </a:cubicBezTo>
                <a:close/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668" tIns="34834" rIns="69668" bIns="34834" anchor="ctr"/>
          <a:lstStyle/>
          <a:p>
            <a:pPr algn="ctr">
              <a:defRPr/>
            </a:pPr>
            <a:endParaRPr lang="zh-CN" altLang="en-US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25"/>
          <p:cNvGrpSpPr/>
          <p:nvPr/>
        </p:nvGrpSpPr>
        <p:grpSpPr bwMode="auto">
          <a:xfrm>
            <a:off x="663954" y="765573"/>
            <a:ext cx="4801454" cy="2064544"/>
            <a:chOff x="-3275138" y="1736476"/>
            <a:chExt cx="6244270" cy="2754225"/>
          </a:xfrm>
        </p:grpSpPr>
        <p:sp>
          <p:nvSpPr>
            <p:cNvPr id="27" name="对话气泡: 圆角矩形 10"/>
            <p:cNvSpPr/>
            <p:nvPr/>
          </p:nvSpPr>
          <p:spPr>
            <a:xfrm>
              <a:off x="-1202180" y="1955670"/>
              <a:ext cx="4171312" cy="771945"/>
            </a:xfrm>
            <a:prstGeom prst="wedgeRoundRectCallout">
              <a:avLst>
                <a:gd name="adj1" fmla="val -54121"/>
                <a:gd name="adj2" fmla="val -17103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sz="3000" b="1" noProof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还可以这样表示。</a:t>
              </a:r>
              <a:endParaRPr lang="zh-CN" altLang="en-US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  <p:pic>
          <p:nvPicPr>
            <p:cNvPr id="11267" name="图片 12" descr="F:\0.菜单\人教人物图片\图片3.png图片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-3275138" y="1736476"/>
              <a:ext cx="2407183" cy="2754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8" name="Oval 14"/>
          <p:cNvSpPr>
            <a:spLocks noChangeArrowheads="1"/>
          </p:cNvSpPr>
          <p:nvPr/>
        </p:nvSpPr>
        <p:spPr bwMode="auto">
          <a:xfrm>
            <a:off x="1922291" y="2658666"/>
            <a:ext cx="3875093" cy="1350169"/>
          </a:xfrm>
          <a:prstGeom prst="ellipse">
            <a:avLst/>
          </a:prstGeom>
          <a:noFill/>
          <a:ln w="25400">
            <a:solidFill>
              <a:srgbClr val="00B05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9668" tIns="34834" rIns="69668" bIns="34834" anchor="ctr"/>
          <a:lstStyle/>
          <a:p>
            <a:endParaRPr lang="zh-CN" altLang="en-US" sz="27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9" name="Oval 15"/>
          <p:cNvSpPr>
            <a:spLocks noChangeArrowheads="1"/>
          </p:cNvSpPr>
          <p:nvPr/>
        </p:nvSpPr>
        <p:spPr bwMode="auto">
          <a:xfrm>
            <a:off x="3972734" y="2697957"/>
            <a:ext cx="3875093" cy="1350169"/>
          </a:xfrm>
          <a:prstGeom prst="ellipse">
            <a:avLst/>
          </a:prstGeom>
          <a:noFill/>
          <a:ln w="25400">
            <a:solidFill>
              <a:srgbClr val="00B0F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9668" tIns="34834" rIns="69668" bIns="34834" anchor="ctr"/>
          <a:lstStyle/>
          <a:p>
            <a:endParaRPr lang="zh-CN" altLang="en-US" sz="27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2" name="Text Box 17"/>
          <p:cNvSpPr txBox="1">
            <a:spLocks noChangeArrowheads="1"/>
          </p:cNvSpPr>
          <p:nvPr/>
        </p:nvSpPr>
        <p:spPr bwMode="auto">
          <a:xfrm>
            <a:off x="2929205" y="2174082"/>
            <a:ext cx="2028474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zh-CN" altLang="en-US" sz="2700" b="1">
                <a:latin typeface="Times New Roman" panose="02020603050405020304" pitchFamily="18" charset="0"/>
                <a:ea typeface="楷体" panose="02010609060101010101" pitchFamily="49" charset="-122"/>
              </a:rPr>
              <a:t>的倍数</a:t>
            </a:r>
            <a:endParaRPr lang="zh-CN" altLang="en-US" sz="27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3" name="Text Box 18"/>
          <p:cNvSpPr txBox="1">
            <a:spLocks noChangeArrowheads="1"/>
          </p:cNvSpPr>
          <p:nvPr/>
        </p:nvSpPr>
        <p:spPr bwMode="auto">
          <a:xfrm>
            <a:off x="5613089" y="2214563"/>
            <a:ext cx="1464602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  <a:ea typeface="楷体" panose="02010609060101010101" pitchFamily="49" charset="-122"/>
              </a:rPr>
              <a:t>6</a:t>
            </a:r>
            <a:r>
              <a:rPr lang="zh-CN" altLang="en-US" sz="2700" b="1">
                <a:latin typeface="Times New Roman" panose="02020603050405020304" pitchFamily="18" charset="0"/>
                <a:ea typeface="楷体" panose="02010609060101010101" pitchFamily="49" charset="-122"/>
              </a:rPr>
              <a:t>的倍数</a:t>
            </a:r>
            <a:endParaRPr lang="zh-CN" altLang="en-US" sz="27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4" name="Text Box 19"/>
          <p:cNvSpPr txBox="1">
            <a:spLocks noChangeArrowheads="1"/>
          </p:cNvSpPr>
          <p:nvPr/>
        </p:nvSpPr>
        <p:spPr bwMode="auto">
          <a:xfrm>
            <a:off x="2577700" y="2675335"/>
            <a:ext cx="1816107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8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16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20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28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32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…</a:t>
            </a:r>
            <a:endParaRPr lang="en-US" altLang="zh-CN" sz="27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7" name="Text Box 23"/>
          <p:cNvSpPr txBox="1">
            <a:spLocks noChangeArrowheads="1"/>
          </p:cNvSpPr>
          <p:nvPr/>
        </p:nvSpPr>
        <p:spPr bwMode="auto">
          <a:xfrm>
            <a:off x="5836440" y="2977753"/>
            <a:ext cx="1818548" cy="898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  <a:ea typeface="楷体" panose="02010609060101010101" pitchFamily="49" charset="-122"/>
              </a:rPr>
              <a:t>6</a:t>
            </a:r>
            <a:r>
              <a:rPr lang="zh-CN" altLang="en-US" sz="2700" b="1"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700" b="1">
                <a:latin typeface="Times New Roman" panose="02020603050405020304" pitchFamily="18" charset="0"/>
                <a:ea typeface="楷体" panose="02010609060101010101" pitchFamily="49" charset="-122"/>
              </a:rPr>
              <a:t>18</a:t>
            </a:r>
            <a:r>
              <a:rPr lang="zh-CN" altLang="en-US" sz="2700" b="1"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700" b="1">
                <a:latin typeface="Times New Roman" panose="02020603050405020304" pitchFamily="18" charset="0"/>
                <a:ea typeface="楷体" panose="02010609060101010101" pitchFamily="49" charset="-122"/>
              </a:rPr>
              <a:t>30</a:t>
            </a:r>
            <a:r>
              <a:rPr lang="zh-CN" altLang="en-US" sz="2700" b="1"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700" b="1">
                <a:latin typeface="Times New Roman" panose="02020603050405020304" pitchFamily="18" charset="0"/>
                <a:ea typeface="楷体" panose="02010609060101010101" pitchFamily="49" charset="-122"/>
              </a:rPr>
              <a:t>42</a:t>
            </a:r>
            <a:r>
              <a:rPr lang="zh-CN" altLang="en-US" sz="2700" b="1"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700" b="1">
                <a:latin typeface="Times New Roman" panose="02020603050405020304" pitchFamily="18" charset="0"/>
                <a:ea typeface="楷体" panose="02010609060101010101" pitchFamily="49" charset="-122"/>
              </a:rPr>
              <a:t>…</a:t>
            </a:r>
            <a:endParaRPr lang="en-US" altLang="zh-CN" sz="27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8" name="Text Box 22"/>
          <p:cNvSpPr txBox="1">
            <a:spLocks noChangeArrowheads="1"/>
          </p:cNvSpPr>
          <p:nvPr/>
        </p:nvSpPr>
        <p:spPr bwMode="auto">
          <a:xfrm>
            <a:off x="4207070" y="2944416"/>
            <a:ext cx="1406018" cy="898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  <a:ea typeface="楷体" panose="02010609060101010101" pitchFamily="49" charset="-122"/>
              </a:rPr>
              <a:t>12</a:t>
            </a:r>
            <a:r>
              <a:rPr lang="zh-CN" altLang="en-US" sz="2700" b="1"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700" b="1">
                <a:latin typeface="Times New Roman" panose="02020603050405020304" pitchFamily="18" charset="0"/>
                <a:ea typeface="楷体" panose="02010609060101010101" pitchFamily="49" charset="-122"/>
              </a:rPr>
              <a:t>24</a:t>
            </a:r>
            <a:r>
              <a:rPr lang="zh-CN" altLang="en-US" sz="2700" b="1"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700" b="1">
                <a:latin typeface="Times New Roman" panose="02020603050405020304" pitchFamily="18" charset="0"/>
                <a:ea typeface="楷体" panose="02010609060101010101" pitchFamily="49" charset="-122"/>
              </a:rPr>
              <a:t>               36</a:t>
            </a:r>
            <a:r>
              <a:rPr lang="zh-CN" altLang="en-US" sz="2700" b="1"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700" b="1">
                <a:latin typeface="Times New Roman" panose="02020603050405020304" pitchFamily="18" charset="0"/>
                <a:ea typeface="楷体" panose="02010609060101010101" pitchFamily="49" charset="-122"/>
              </a:rPr>
              <a:t>…</a:t>
            </a:r>
            <a:endParaRPr lang="zh-CN" altLang="en-US" sz="27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0" name="AutoShape 19"/>
          <p:cNvSpPr>
            <a:spLocks noChangeArrowheads="1"/>
          </p:cNvSpPr>
          <p:nvPr/>
        </p:nvSpPr>
        <p:spPr bwMode="auto">
          <a:xfrm>
            <a:off x="4734328" y="3940969"/>
            <a:ext cx="109845" cy="317897"/>
          </a:xfrm>
          <a:prstGeom prst="downArrow">
            <a:avLst>
              <a:gd name="adj1" fmla="val 50000"/>
              <a:gd name="adj2" fmla="val 123089"/>
            </a:avLst>
          </a:prstGeom>
          <a:solidFill>
            <a:srgbClr val="FF0000"/>
          </a:solidFill>
          <a:ln w="12700">
            <a:solidFill>
              <a:srgbClr val="FF0000"/>
            </a:solidFill>
            <a:miter lim="800000"/>
          </a:ln>
        </p:spPr>
        <p:txBody>
          <a:bodyPr wrap="none" lIns="69668" tIns="34834" rIns="69668" bIns="34834" anchor="ctr"/>
          <a:lstStyle/>
          <a:p>
            <a:endParaRPr lang="zh-CN" altLang="en-US" sz="27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1" name="Rectangle 21"/>
          <p:cNvSpPr>
            <a:spLocks noChangeArrowheads="1"/>
          </p:cNvSpPr>
          <p:nvPr/>
        </p:nvSpPr>
        <p:spPr bwMode="auto">
          <a:xfrm>
            <a:off x="3771351" y="4220766"/>
            <a:ext cx="2520337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9668" tIns="34834" rIns="69668" bIns="34834">
            <a:spAutoFit/>
          </a:bodyPr>
          <a:lstStyle/>
          <a:p>
            <a:r>
              <a:rPr lang="en-US" altLang="zh-CN" sz="2700" b="1">
                <a:latin typeface="Times New Roman" panose="02020603050405020304" pitchFamily="18" charset="0"/>
                <a:ea typeface="楷体" panose="02010609060101010101" pitchFamily="49" charset="-122"/>
              </a:rPr>
              <a:t>4 </a:t>
            </a:r>
            <a:r>
              <a:rPr lang="zh-CN" altLang="en-US" sz="2700" b="1">
                <a:latin typeface="Times New Roman" panose="02020603050405020304" pitchFamily="18" charset="0"/>
                <a:ea typeface="楷体" panose="02010609060101010101" pitchFamily="49" charset="-122"/>
              </a:rPr>
              <a:t>和 </a:t>
            </a:r>
            <a:r>
              <a:rPr lang="en-US" altLang="zh-CN" sz="2700" b="1">
                <a:latin typeface="Times New Roman" panose="02020603050405020304" pitchFamily="18" charset="0"/>
                <a:ea typeface="楷体" panose="02010609060101010101" pitchFamily="49" charset="-122"/>
              </a:rPr>
              <a:t>6 </a:t>
            </a:r>
            <a:r>
              <a:rPr lang="zh-CN" altLang="en-US" sz="2700" b="1">
                <a:latin typeface="Times New Roman" panose="02020603050405020304" pitchFamily="18" charset="0"/>
                <a:ea typeface="楷体" panose="02010609060101010101" pitchFamily="49" charset="-122"/>
              </a:rPr>
              <a:t>的公倍数</a:t>
            </a:r>
            <a:endParaRPr lang="zh-CN" altLang="en-US" sz="27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" name="Oval 29"/>
          <p:cNvSpPr>
            <a:spLocks noChangeArrowheads="1"/>
          </p:cNvSpPr>
          <p:nvPr/>
        </p:nvSpPr>
        <p:spPr bwMode="auto">
          <a:xfrm>
            <a:off x="3972734" y="2830116"/>
            <a:ext cx="1816107" cy="1028700"/>
          </a:xfrm>
          <a:prstGeom prst="ellipse">
            <a:avLst/>
          </a:prstGeom>
          <a:solidFill>
            <a:srgbClr val="FFFFCC">
              <a:alpha val="0"/>
            </a:srgbClr>
          </a:solidFill>
          <a:ln w="28575">
            <a:solidFill>
              <a:srgbClr val="FF0000"/>
            </a:solidFill>
            <a:round/>
          </a:ln>
        </p:spPr>
        <p:txBody>
          <a:bodyPr wrap="none" lIns="69668" tIns="34834" rIns="69668" bIns="34834" anchor="ctr"/>
          <a:lstStyle/>
          <a:p>
            <a:endParaRPr lang="zh-CN" altLang="en-US" sz="27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39" grpId="0" bldLvl="0" animBg="1"/>
      <p:bldP spid="32" grpId="0"/>
      <p:bldP spid="33" grpId="0"/>
      <p:bldP spid="34" grpId="0"/>
      <p:bldP spid="37" grpId="0"/>
      <p:bldP spid="28" grpId="0"/>
      <p:bldP spid="40" grpId="0" bldLvl="0" animBg="1"/>
      <p:bldP spid="41" grpId="0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2"/>
          <p:cNvSpPr txBox="1">
            <a:spLocks noChangeArrowheads="1"/>
          </p:cNvSpPr>
          <p:nvPr/>
        </p:nvSpPr>
        <p:spPr bwMode="auto">
          <a:xfrm>
            <a:off x="818957" y="3196829"/>
            <a:ext cx="7819755" cy="1729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0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        12</a:t>
            </a:r>
            <a:r>
              <a:rPr lang="zh-CN" altLang="en-US" sz="30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30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24</a:t>
            </a:r>
            <a:r>
              <a:rPr lang="zh-CN" altLang="en-US" sz="30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30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36</a:t>
            </a:r>
            <a:r>
              <a:rPr lang="zh-CN" altLang="en-US" sz="30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30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… </a:t>
            </a:r>
            <a:r>
              <a:rPr lang="zh-CN" altLang="en-US" sz="30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是 </a:t>
            </a:r>
            <a:r>
              <a:rPr lang="en-US" altLang="zh-CN" sz="30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4 </a:t>
            </a:r>
            <a:r>
              <a:rPr lang="zh-CN" altLang="en-US" sz="30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和 </a:t>
            </a:r>
            <a:r>
              <a:rPr lang="en-US" altLang="zh-CN" sz="30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6 </a:t>
            </a:r>
            <a:r>
              <a:rPr lang="zh-CN" altLang="en-US" sz="30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公有的倍数，叫做它们的</a:t>
            </a: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公倍数</a:t>
            </a:r>
            <a:r>
              <a:rPr lang="zh-CN" altLang="en-US" sz="30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。其中</a:t>
            </a:r>
            <a:r>
              <a:rPr lang="en-US" altLang="zh-CN" sz="30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, 12</a:t>
            </a:r>
            <a:r>
              <a:rPr lang="en-US" altLang="zh-CN" sz="3000" b="1" baseline="30000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30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是最小的公倍数，叫做它们的</a:t>
            </a: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最小公倍数</a:t>
            </a:r>
            <a:r>
              <a:rPr lang="zh-CN" altLang="en-US" sz="30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。 </a:t>
            </a:r>
            <a:endParaRPr lang="zh-CN" altLang="en-US" sz="3000" b="1" dirty="0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3314" name="组合 8"/>
          <p:cNvGrpSpPr/>
          <p:nvPr/>
        </p:nvGrpSpPr>
        <p:grpSpPr bwMode="auto">
          <a:xfrm>
            <a:off x="1659883" y="711994"/>
            <a:ext cx="5925537" cy="2553168"/>
            <a:chOff x="3938" y="4566"/>
            <a:chExt cx="12138" cy="5363"/>
          </a:xfrm>
        </p:grpSpPr>
        <p:sp>
          <p:nvSpPr>
            <p:cNvPr id="13315" name="Oval 14"/>
            <p:cNvSpPr>
              <a:spLocks noChangeArrowheads="1"/>
            </p:cNvSpPr>
            <p:nvPr/>
          </p:nvSpPr>
          <p:spPr bwMode="auto">
            <a:xfrm>
              <a:off x="3938" y="5582"/>
              <a:ext cx="7937" cy="2835"/>
            </a:xfrm>
            <a:prstGeom prst="ellipse">
              <a:avLst/>
            </a:prstGeom>
            <a:noFill/>
            <a:ln w="25400">
              <a:solidFill>
                <a:srgbClr val="00B05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7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3316" name="Oval 15"/>
            <p:cNvSpPr>
              <a:spLocks noChangeArrowheads="1"/>
            </p:cNvSpPr>
            <p:nvPr/>
          </p:nvSpPr>
          <p:spPr bwMode="auto">
            <a:xfrm>
              <a:off x="8138" y="5664"/>
              <a:ext cx="7938" cy="2836"/>
            </a:xfrm>
            <a:prstGeom prst="ellipse">
              <a:avLst/>
            </a:prstGeom>
            <a:noFill/>
            <a:ln w="25400">
              <a:solidFill>
                <a:srgbClr val="00B0F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7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3317" name="Text Box 17"/>
            <p:cNvSpPr txBox="1">
              <a:spLocks noChangeArrowheads="1"/>
            </p:cNvSpPr>
            <p:nvPr/>
          </p:nvSpPr>
          <p:spPr bwMode="auto">
            <a:xfrm>
              <a:off x="5999" y="4566"/>
              <a:ext cx="4156" cy="10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700" b="1">
                  <a:latin typeface="Times New Roman" panose="02020603050405020304" pitchFamily="18" charset="0"/>
                  <a:ea typeface="楷体" panose="02010609060101010101" pitchFamily="49" charset="-122"/>
                </a:rPr>
                <a:t>4</a:t>
              </a:r>
              <a:r>
                <a:rPr lang="zh-CN" altLang="en-US" sz="2700" b="1">
                  <a:latin typeface="Times New Roman" panose="02020603050405020304" pitchFamily="18" charset="0"/>
                  <a:ea typeface="楷体" panose="02010609060101010101" pitchFamily="49" charset="-122"/>
                </a:rPr>
                <a:t>的倍数</a:t>
              </a:r>
              <a:endParaRPr lang="zh-CN" altLang="en-US" sz="27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3318" name="Text Box 18"/>
            <p:cNvSpPr txBox="1">
              <a:spLocks noChangeArrowheads="1"/>
            </p:cNvSpPr>
            <p:nvPr/>
          </p:nvSpPr>
          <p:spPr bwMode="auto">
            <a:xfrm>
              <a:off x="11498" y="4649"/>
              <a:ext cx="3000" cy="10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700" b="1">
                  <a:latin typeface="Times New Roman" panose="02020603050405020304" pitchFamily="18" charset="0"/>
                  <a:ea typeface="楷体" panose="02010609060101010101" pitchFamily="49" charset="-122"/>
                </a:rPr>
                <a:t>6</a:t>
              </a:r>
              <a:r>
                <a:rPr lang="zh-CN" altLang="en-US" sz="2700" b="1">
                  <a:latin typeface="Times New Roman" panose="02020603050405020304" pitchFamily="18" charset="0"/>
                  <a:ea typeface="楷体" panose="02010609060101010101" pitchFamily="49" charset="-122"/>
                </a:rPr>
                <a:t>的倍数</a:t>
              </a:r>
              <a:endParaRPr lang="zh-CN" altLang="en-US" sz="27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3319" name="Text Box 19"/>
            <p:cNvSpPr txBox="1">
              <a:spLocks noChangeArrowheads="1"/>
            </p:cNvSpPr>
            <p:nvPr/>
          </p:nvSpPr>
          <p:spPr bwMode="auto">
            <a:xfrm>
              <a:off x="5280" y="5617"/>
              <a:ext cx="3720" cy="2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700" b="1">
                  <a:latin typeface="Times New Roman" panose="02020603050405020304" pitchFamily="18" charset="0"/>
                  <a:ea typeface="楷体" panose="02010609060101010101" pitchFamily="49" charset="-122"/>
                </a:rPr>
                <a:t>4</a:t>
              </a:r>
              <a:r>
                <a:rPr lang="zh-CN" altLang="en-US" sz="2700" b="1">
                  <a:latin typeface="Times New Roman" panose="02020603050405020304" pitchFamily="18" charset="0"/>
                  <a:ea typeface="楷体" panose="02010609060101010101" pitchFamily="49" charset="-122"/>
                </a:rPr>
                <a:t>，</a:t>
              </a:r>
              <a:r>
                <a:rPr lang="en-US" altLang="zh-CN" sz="2700" b="1">
                  <a:latin typeface="Times New Roman" panose="02020603050405020304" pitchFamily="18" charset="0"/>
                  <a:ea typeface="楷体" panose="02010609060101010101" pitchFamily="49" charset="-122"/>
                </a:rPr>
                <a:t>8</a:t>
              </a:r>
              <a:r>
                <a:rPr lang="zh-CN" altLang="en-US" sz="2700" b="1">
                  <a:latin typeface="Times New Roman" panose="02020603050405020304" pitchFamily="18" charset="0"/>
                  <a:ea typeface="楷体" panose="02010609060101010101" pitchFamily="49" charset="-122"/>
                </a:rPr>
                <a:t>，</a:t>
              </a:r>
              <a:r>
                <a:rPr lang="en-US" altLang="zh-CN" sz="2700" b="1">
                  <a:latin typeface="Times New Roman" panose="02020603050405020304" pitchFamily="18" charset="0"/>
                  <a:ea typeface="楷体" panose="02010609060101010101" pitchFamily="49" charset="-122"/>
                </a:rPr>
                <a:t>16</a:t>
              </a:r>
              <a:r>
                <a:rPr lang="zh-CN" altLang="en-US" sz="2700" b="1">
                  <a:latin typeface="Times New Roman" panose="02020603050405020304" pitchFamily="18" charset="0"/>
                  <a:ea typeface="楷体" panose="02010609060101010101" pitchFamily="49" charset="-122"/>
                </a:rPr>
                <a:t>，</a:t>
              </a:r>
              <a:r>
                <a:rPr lang="en-US" altLang="zh-CN" sz="2700" b="1">
                  <a:latin typeface="Times New Roman" panose="02020603050405020304" pitchFamily="18" charset="0"/>
                  <a:ea typeface="楷体" panose="02010609060101010101" pitchFamily="49" charset="-122"/>
                </a:rPr>
                <a:t>20</a:t>
              </a:r>
              <a:r>
                <a:rPr lang="zh-CN" altLang="en-US" sz="2700" b="1">
                  <a:latin typeface="Times New Roman" panose="02020603050405020304" pitchFamily="18" charset="0"/>
                  <a:ea typeface="楷体" panose="02010609060101010101" pitchFamily="49" charset="-122"/>
                </a:rPr>
                <a:t>，</a:t>
              </a:r>
              <a:r>
                <a:rPr lang="en-US" altLang="zh-CN" sz="2700" b="1">
                  <a:latin typeface="Times New Roman" panose="02020603050405020304" pitchFamily="18" charset="0"/>
                  <a:ea typeface="楷体" panose="02010609060101010101" pitchFamily="49" charset="-122"/>
                </a:rPr>
                <a:t>28</a:t>
              </a:r>
              <a:r>
                <a:rPr lang="zh-CN" altLang="en-US" sz="2700" b="1">
                  <a:latin typeface="Times New Roman" panose="02020603050405020304" pitchFamily="18" charset="0"/>
                  <a:ea typeface="楷体" panose="02010609060101010101" pitchFamily="49" charset="-122"/>
                </a:rPr>
                <a:t>，</a:t>
              </a:r>
              <a:r>
                <a:rPr lang="en-US" altLang="zh-CN" sz="2700" b="1">
                  <a:latin typeface="Times New Roman" panose="02020603050405020304" pitchFamily="18" charset="0"/>
                  <a:ea typeface="楷体" panose="02010609060101010101" pitchFamily="49" charset="-122"/>
                </a:rPr>
                <a:t>32</a:t>
              </a:r>
              <a:r>
                <a:rPr lang="zh-CN" altLang="en-US" sz="2700" b="1">
                  <a:latin typeface="Times New Roman" panose="02020603050405020304" pitchFamily="18" charset="0"/>
                  <a:ea typeface="楷体" panose="02010609060101010101" pitchFamily="49" charset="-122"/>
                </a:rPr>
                <a:t>，</a:t>
              </a:r>
              <a:r>
                <a:rPr lang="en-US" altLang="zh-CN" sz="2700" b="1">
                  <a:latin typeface="Times New Roman" panose="02020603050405020304" pitchFamily="18" charset="0"/>
                  <a:ea typeface="楷体" panose="02010609060101010101" pitchFamily="49" charset="-122"/>
                </a:rPr>
                <a:t>…</a:t>
              </a:r>
              <a:endParaRPr lang="en-US" altLang="zh-CN" sz="27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3320" name="Text Box 23"/>
            <p:cNvSpPr txBox="1">
              <a:spLocks noChangeArrowheads="1"/>
            </p:cNvSpPr>
            <p:nvPr/>
          </p:nvSpPr>
          <p:spPr bwMode="auto">
            <a:xfrm>
              <a:off x="11954" y="6252"/>
              <a:ext cx="3726" cy="19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700" b="1">
                  <a:latin typeface="Times New Roman" panose="02020603050405020304" pitchFamily="18" charset="0"/>
                  <a:ea typeface="楷体" panose="02010609060101010101" pitchFamily="49" charset="-122"/>
                </a:rPr>
                <a:t>6</a:t>
              </a:r>
              <a:r>
                <a:rPr lang="zh-CN" altLang="en-US" sz="2700" b="1">
                  <a:latin typeface="Times New Roman" panose="02020603050405020304" pitchFamily="18" charset="0"/>
                  <a:ea typeface="楷体" panose="02010609060101010101" pitchFamily="49" charset="-122"/>
                </a:rPr>
                <a:t>，</a:t>
              </a:r>
              <a:r>
                <a:rPr lang="en-US" altLang="zh-CN" sz="2700" b="1">
                  <a:latin typeface="Times New Roman" panose="02020603050405020304" pitchFamily="18" charset="0"/>
                  <a:ea typeface="楷体" panose="02010609060101010101" pitchFamily="49" charset="-122"/>
                </a:rPr>
                <a:t>18</a:t>
              </a:r>
              <a:r>
                <a:rPr lang="zh-CN" altLang="en-US" sz="2700" b="1">
                  <a:latin typeface="Times New Roman" panose="02020603050405020304" pitchFamily="18" charset="0"/>
                  <a:ea typeface="楷体" panose="02010609060101010101" pitchFamily="49" charset="-122"/>
                </a:rPr>
                <a:t>，</a:t>
              </a:r>
              <a:r>
                <a:rPr lang="en-US" altLang="zh-CN" sz="2700" b="1">
                  <a:latin typeface="Times New Roman" panose="02020603050405020304" pitchFamily="18" charset="0"/>
                  <a:ea typeface="楷体" panose="02010609060101010101" pitchFamily="49" charset="-122"/>
                </a:rPr>
                <a:t>30</a:t>
              </a:r>
              <a:r>
                <a:rPr lang="zh-CN" altLang="en-US" sz="2700" b="1">
                  <a:latin typeface="Times New Roman" panose="02020603050405020304" pitchFamily="18" charset="0"/>
                  <a:ea typeface="楷体" panose="02010609060101010101" pitchFamily="49" charset="-122"/>
                </a:rPr>
                <a:t>，</a:t>
              </a:r>
              <a:r>
                <a:rPr lang="en-US" altLang="zh-CN" sz="2700" b="1">
                  <a:latin typeface="Times New Roman" panose="02020603050405020304" pitchFamily="18" charset="0"/>
                  <a:ea typeface="楷体" panose="02010609060101010101" pitchFamily="49" charset="-122"/>
                </a:rPr>
                <a:t>42</a:t>
              </a:r>
              <a:r>
                <a:rPr lang="zh-CN" altLang="en-US" sz="2700" b="1">
                  <a:latin typeface="Times New Roman" panose="02020603050405020304" pitchFamily="18" charset="0"/>
                  <a:ea typeface="楷体" panose="02010609060101010101" pitchFamily="49" charset="-122"/>
                </a:rPr>
                <a:t>，</a:t>
              </a:r>
              <a:r>
                <a:rPr lang="en-US" altLang="zh-CN" sz="2700" b="1">
                  <a:latin typeface="Times New Roman" panose="02020603050405020304" pitchFamily="18" charset="0"/>
                  <a:ea typeface="楷体" panose="02010609060101010101" pitchFamily="49" charset="-122"/>
                </a:rPr>
                <a:t>…</a:t>
              </a:r>
              <a:endParaRPr lang="en-US" altLang="zh-CN" sz="27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3321" name="Text Box 22"/>
            <p:cNvSpPr txBox="1">
              <a:spLocks noChangeArrowheads="1"/>
            </p:cNvSpPr>
            <p:nvPr/>
          </p:nvSpPr>
          <p:spPr bwMode="auto">
            <a:xfrm>
              <a:off x="8618" y="6182"/>
              <a:ext cx="2880" cy="19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700" b="1">
                  <a:latin typeface="Times New Roman" panose="02020603050405020304" pitchFamily="18" charset="0"/>
                  <a:ea typeface="楷体" panose="02010609060101010101" pitchFamily="49" charset="-122"/>
                </a:rPr>
                <a:t>12</a:t>
              </a:r>
              <a:r>
                <a:rPr lang="zh-CN" altLang="en-US" sz="2700" b="1">
                  <a:latin typeface="Times New Roman" panose="02020603050405020304" pitchFamily="18" charset="0"/>
                  <a:ea typeface="楷体" panose="02010609060101010101" pitchFamily="49" charset="-122"/>
                </a:rPr>
                <a:t>，</a:t>
              </a:r>
              <a:r>
                <a:rPr lang="en-US" altLang="zh-CN" sz="2700" b="1">
                  <a:latin typeface="Times New Roman" panose="02020603050405020304" pitchFamily="18" charset="0"/>
                  <a:ea typeface="楷体" panose="02010609060101010101" pitchFamily="49" charset="-122"/>
                </a:rPr>
                <a:t>24</a:t>
              </a:r>
              <a:r>
                <a:rPr lang="zh-CN" altLang="en-US" sz="2700" b="1">
                  <a:latin typeface="Times New Roman" panose="02020603050405020304" pitchFamily="18" charset="0"/>
                  <a:ea typeface="楷体" panose="02010609060101010101" pitchFamily="49" charset="-122"/>
                </a:rPr>
                <a:t>，</a:t>
              </a:r>
              <a:r>
                <a:rPr lang="en-US" altLang="zh-CN" sz="2700" b="1">
                  <a:latin typeface="Times New Roman" panose="02020603050405020304" pitchFamily="18" charset="0"/>
                  <a:ea typeface="楷体" panose="02010609060101010101" pitchFamily="49" charset="-122"/>
                </a:rPr>
                <a:t>               36</a:t>
              </a:r>
              <a:r>
                <a:rPr lang="zh-CN" altLang="en-US" sz="2700" b="1">
                  <a:latin typeface="Times New Roman" panose="02020603050405020304" pitchFamily="18" charset="0"/>
                  <a:ea typeface="楷体" panose="02010609060101010101" pitchFamily="49" charset="-122"/>
                </a:rPr>
                <a:t>，</a:t>
              </a:r>
              <a:r>
                <a:rPr lang="en-US" altLang="zh-CN" sz="2700" b="1">
                  <a:latin typeface="Times New Roman" panose="02020603050405020304" pitchFamily="18" charset="0"/>
                  <a:ea typeface="楷体" panose="02010609060101010101" pitchFamily="49" charset="-122"/>
                </a:rPr>
                <a:t>…</a:t>
              </a:r>
              <a:endParaRPr lang="zh-CN" altLang="en-US" sz="27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3322" name="AutoShape 19"/>
            <p:cNvSpPr>
              <a:spLocks noChangeArrowheads="1"/>
            </p:cNvSpPr>
            <p:nvPr/>
          </p:nvSpPr>
          <p:spPr bwMode="auto">
            <a:xfrm>
              <a:off x="9698" y="8274"/>
              <a:ext cx="225" cy="667"/>
            </a:xfrm>
            <a:prstGeom prst="downArrow">
              <a:avLst>
                <a:gd name="adj1" fmla="val 50000"/>
                <a:gd name="adj2" fmla="val 122997"/>
              </a:avLst>
            </a:prstGeom>
            <a:solidFill>
              <a:srgbClr val="FF0000"/>
            </a:solidFill>
            <a:ln w="12700">
              <a:solidFill>
                <a:srgbClr val="FF000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27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3323" name="Rectangle 21"/>
            <p:cNvSpPr>
              <a:spLocks noChangeArrowheads="1"/>
            </p:cNvSpPr>
            <p:nvPr/>
          </p:nvSpPr>
          <p:spPr bwMode="auto">
            <a:xfrm>
              <a:off x="7725" y="8862"/>
              <a:ext cx="5182" cy="10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700" b="1">
                  <a:latin typeface="Times New Roman" panose="02020603050405020304" pitchFamily="18" charset="0"/>
                  <a:ea typeface="楷体" panose="02010609060101010101" pitchFamily="49" charset="-122"/>
                </a:rPr>
                <a:t>4 </a:t>
              </a:r>
              <a:r>
                <a:rPr lang="zh-CN" altLang="en-US" sz="2700" b="1">
                  <a:latin typeface="Times New Roman" panose="02020603050405020304" pitchFamily="18" charset="0"/>
                  <a:ea typeface="楷体" panose="02010609060101010101" pitchFamily="49" charset="-122"/>
                </a:rPr>
                <a:t>和 </a:t>
              </a:r>
              <a:r>
                <a:rPr lang="en-US" altLang="zh-CN" sz="2700" b="1">
                  <a:latin typeface="Times New Roman" panose="02020603050405020304" pitchFamily="18" charset="0"/>
                  <a:ea typeface="楷体" panose="02010609060101010101" pitchFamily="49" charset="-122"/>
                </a:rPr>
                <a:t>6 </a:t>
              </a:r>
              <a:r>
                <a:rPr lang="zh-CN" altLang="en-US" sz="2700" b="1">
                  <a:latin typeface="Times New Roman" panose="02020603050405020304" pitchFamily="18" charset="0"/>
                  <a:ea typeface="楷体" panose="02010609060101010101" pitchFamily="49" charset="-122"/>
                </a:rPr>
                <a:t>的公倍数</a:t>
              </a:r>
              <a:endParaRPr lang="zh-CN" altLang="en-US" sz="27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3324" name="Oval 29"/>
            <p:cNvSpPr>
              <a:spLocks noChangeArrowheads="1"/>
            </p:cNvSpPr>
            <p:nvPr/>
          </p:nvSpPr>
          <p:spPr bwMode="auto">
            <a:xfrm>
              <a:off x="8138" y="5942"/>
              <a:ext cx="3720" cy="2160"/>
            </a:xfrm>
            <a:prstGeom prst="ellipse">
              <a:avLst/>
            </a:prstGeom>
            <a:solidFill>
              <a:srgbClr val="FFFFCC">
                <a:alpha val="0"/>
              </a:srgbClr>
            </a:solidFill>
            <a:ln w="28575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endParaRPr lang="zh-CN" altLang="en-US" sz="27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27" descr="F:\0.菜单\人教人物图片\图片2.png图片2"/>
          <p:cNvPicPr>
            <a:picLocks noChangeAspect="1" noChangeArrowheads="1"/>
          </p:cNvPicPr>
          <p:nvPr/>
        </p:nvPicPr>
        <p:blipFill>
          <a:blip r:embed="rId1" cstate="email"/>
          <a:srcRect r="-6419"/>
          <a:stretch>
            <a:fillRect/>
          </a:stretch>
        </p:blipFill>
        <p:spPr bwMode="auto">
          <a:xfrm>
            <a:off x="588282" y="1176338"/>
            <a:ext cx="1418223" cy="135612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4" descr="F:\0.菜单\人教人物图片\图片12.png图片1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60847" y="2424112"/>
            <a:ext cx="1420664" cy="177760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AutoShape 27"/>
          <p:cNvSpPr>
            <a:spLocks noChangeArrowheads="1"/>
          </p:cNvSpPr>
          <p:nvPr/>
        </p:nvSpPr>
        <p:spPr bwMode="auto">
          <a:xfrm>
            <a:off x="2006505" y="1002506"/>
            <a:ext cx="5354342" cy="963216"/>
          </a:xfrm>
          <a:prstGeom prst="wedgeRoundRectCallout">
            <a:avLst>
              <a:gd name="adj1" fmla="val -55255"/>
              <a:gd name="adj2" fmla="val -15792"/>
              <a:gd name="adj3" fmla="val 16667"/>
            </a:avLst>
          </a:prstGeom>
          <a:solidFill>
            <a:schemeClr val="bg1"/>
          </a:solidFill>
          <a:ln w="25400">
            <a:solidFill>
              <a:srgbClr val="00B0F0"/>
            </a:solidFill>
            <a:miter lim="800000"/>
          </a:ln>
        </p:spPr>
        <p:txBody>
          <a:bodyPr lIns="69668" tIns="34834" rIns="69668" bIns="34834"/>
          <a:lstStyle/>
          <a:p>
            <a:r>
              <a:rPr lang="zh-CN" altLang="en-US" sz="27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想一想，两个数有没有最大的公倍数？</a:t>
            </a:r>
            <a:endParaRPr lang="zh-CN" altLang="en-US" sz="2700" b="1" dirty="0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1" name="AutoShape 27"/>
          <p:cNvSpPr>
            <a:spLocks noChangeArrowheads="1"/>
          </p:cNvSpPr>
          <p:nvPr/>
        </p:nvSpPr>
        <p:spPr bwMode="auto">
          <a:xfrm>
            <a:off x="2006506" y="2301478"/>
            <a:ext cx="5416587" cy="2157413"/>
          </a:xfrm>
          <a:prstGeom prst="wedgeRoundRectCallout">
            <a:avLst>
              <a:gd name="adj1" fmla="val 54889"/>
              <a:gd name="adj2" fmla="val -24301"/>
              <a:gd name="adj3" fmla="val 16667"/>
            </a:avLst>
          </a:prstGeom>
          <a:solidFill>
            <a:schemeClr val="bg1"/>
          </a:solidFill>
          <a:ln w="25400">
            <a:solidFill>
              <a:srgbClr val="00B0F0"/>
            </a:solidFill>
            <a:miter lim="800000"/>
          </a:ln>
        </p:spPr>
        <p:txBody>
          <a:bodyPr lIns="69668" tIns="34834" rIns="69668" bIns="34834"/>
          <a:lstStyle/>
          <a:p>
            <a:pPr indent="-260985">
              <a:lnSpc>
                <a:spcPct val="110000"/>
              </a:lnSpc>
              <a:spcBef>
                <a:spcPct val="20000"/>
              </a:spcBef>
            </a:pP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一个数的倍数的个数是无限的，因此两个数的公倍数的个数也是无限的。只有最小的公倍数，没有最大的公倍数。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4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5" name="组合 1"/>
          <p:cNvGrpSpPr/>
          <p:nvPr/>
        </p:nvGrpSpPr>
        <p:grpSpPr bwMode="auto">
          <a:xfrm>
            <a:off x="866556" y="759619"/>
            <a:ext cx="2076074" cy="563166"/>
            <a:chOff x="1995" y="2420"/>
            <a:chExt cx="4252" cy="1182"/>
          </a:xfrm>
        </p:grpSpPr>
        <p:pic>
          <p:nvPicPr>
            <p:cNvPr id="16386" name="图片 1" descr="标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995" y="2420"/>
              <a:ext cx="4252" cy="1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87" name="文本框 2"/>
            <p:cNvSpPr txBox="1">
              <a:spLocks noChangeArrowheads="1"/>
            </p:cNvSpPr>
            <p:nvPr/>
          </p:nvSpPr>
          <p:spPr bwMode="auto">
            <a:xfrm>
              <a:off x="2552" y="2527"/>
              <a:ext cx="3247" cy="10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7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知识提炼</a:t>
              </a:r>
              <a:endPara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1748" name="文本框 1"/>
          <p:cNvSpPr txBox="1">
            <a:spLocks noChangeArrowheads="1"/>
          </p:cNvSpPr>
          <p:nvPr/>
        </p:nvSpPr>
        <p:spPr bwMode="auto">
          <a:xfrm>
            <a:off x="866557" y="1726407"/>
            <a:ext cx="7305924" cy="1689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7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 </a:t>
            </a:r>
            <a:r>
              <a:rPr lang="zh-CN" altLang="zh-CN" sz="27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几个数公有的倍数，叫做这几个数的公倍数，其中最小的一个公倍数叫做这几个数的最小公倍数。</a:t>
            </a:r>
            <a:endParaRPr lang="zh-CN" altLang="zh-CN" sz="2700" b="1" dirty="0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</p:bldLst>
  </p:timing>
</p:sld>
</file>

<file path=ppt/tags/tag1.xml><?xml version="1.0" encoding="utf-8"?>
<p:tagLst xmlns:p="http://schemas.openxmlformats.org/presentationml/2006/main">
  <p:tag name="KSO_WPP_MARK_KEY" val="734c66d5-8235-4961-8203-eee8314a77f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2358</Words>
  <Application>WPS 演示</Application>
  <PresentationFormat>全屏显示(16:9)</PresentationFormat>
  <Paragraphs>256</Paragraphs>
  <Slides>26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Arial</vt:lpstr>
      <vt:lpstr>宋体</vt:lpstr>
      <vt:lpstr>Wingdings</vt:lpstr>
      <vt:lpstr>Calibri</vt:lpstr>
      <vt:lpstr>微软雅黑</vt:lpstr>
      <vt:lpstr>楷体</vt:lpstr>
      <vt:lpstr>Times New Roman</vt:lpstr>
      <vt:lpstr>黑体</vt:lpstr>
      <vt:lpstr>楷体_GB2312</vt:lpstr>
      <vt:lpstr>新宋体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82</cp:revision>
  <dcterms:created xsi:type="dcterms:W3CDTF">2018-10-27T09:08:00Z</dcterms:created>
  <dcterms:modified xsi:type="dcterms:W3CDTF">2023-02-10T05:12:32Z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5102EFF191CE4F04955EF7860BEB13D2</vt:lpwstr>
  </property>
</Properties>
</file>