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755" r:id="rId3"/>
    <p:sldId id="264" r:id="rId5"/>
    <p:sldId id="263" r:id="rId6"/>
    <p:sldId id="359" r:id="rId7"/>
    <p:sldId id="403" r:id="rId8"/>
    <p:sldId id="706" r:id="rId9"/>
    <p:sldId id="734" r:id="rId10"/>
    <p:sldId id="735" r:id="rId11"/>
    <p:sldId id="643" r:id="rId12"/>
    <p:sldId id="737" r:id="rId13"/>
    <p:sldId id="738" r:id="rId14"/>
    <p:sldId id="736" r:id="rId15"/>
    <p:sldId id="435" r:id="rId16"/>
    <p:sldId id="436" r:id="rId17"/>
    <p:sldId id="647" r:id="rId18"/>
    <p:sldId id="293" r:id="rId19"/>
    <p:sldId id="747" r:id="rId20"/>
    <p:sldId id="748" r:id="rId21"/>
    <p:sldId id="749" r:id="rId22"/>
    <p:sldId id="750" r:id="rId23"/>
    <p:sldId id="751" r:id="rId24"/>
    <p:sldId id="288" r:id="rId25"/>
    <p:sldId id="290" r:id="rId26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3" userDrawn="1">
          <p15:clr>
            <a:srgbClr val="A4A3A4"/>
          </p15:clr>
        </p15:guide>
        <p15:guide id="2" pos="29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F07"/>
    <a:srgbClr val="CB0774"/>
    <a:srgbClr val="F7F4EF"/>
    <a:srgbClr val="00EE6A"/>
    <a:srgbClr val="25FB34"/>
    <a:srgbClr val="FFCE5B"/>
    <a:srgbClr val="D0F9FD"/>
    <a:srgbClr val="ECCE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463"/>
        <p:guide pos="29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7241FF1-5581-425C-8B1C-BF0CCBD7FC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378E767-709A-417F-A51D-EA06143BC75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C8F9C47-A713-49D6-A12B-724F3286099F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041399D-6FB7-4FEA-B29E-8321C23D6913}" type="slidenum">
              <a:rPr lang="en-US" altLang="zh-CN" sz="1200"/>
            </a:fld>
            <a:endParaRPr lang="en-US" altLang="zh-CN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024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EF4EC20-C0C4-4A96-BC41-B8F402BF30FD}" type="slidenum">
              <a:rPr lang="en-US" altLang="zh-CN" sz="1200"/>
            </a:fld>
            <a:endParaRPr lang="en-US" altLang="zh-CN" sz="120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EDBE0F4-CDFA-4A77-9CB2-AB0408B76512}" type="slidenum">
              <a:rPr lang="en-US" altLang="zh-CN" sz="1200"/>
            </a:fld>
            <a:endParaRPr lang="en-US" altLang="zh-CN" sz="1200"/>
          </a:p>
        </p:txBody>
      </p:sp>
      <p:sp>
        <p:nvSpPr>
          <p:cNvPr id="14339" name="Rectangle 2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05E79AE9-8AF8-409B-B846-75982BE1B505}" type="slidenum">
              <a:rPr lang="en-US" altLang="zh-CN" sz="1200"/>
            </a:fld>
            <a:endParaRPr lang="en-US" altLang="zh-CN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9413" y="684213"/>
            <a:ext cx="6096000" cy="3429000"/>
          </a:xfrm>
          <a:ln>
            <a:miter lim="800000"/>
          </a:ln>
        </p:spPr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41813"/>
            <a:ext cx="5486400" cy="4114800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8E767-709A-417F-A51D-EA06143BC7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689" y="4685110"/>
            <a:ext cx="2133437" cy="358378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85" y="4685110"/>
            <a:ext cx="2895030" cy="358378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75" y="4685110"/>
            <a:ext cx="2133437" cy="358378"/>
          </a:xfrm>
        </p:spPr>
        <p:txBody>
          <a:bodyPr vert="horz" wrap="square" lIns="69668" tIns="34834" rIns="69668" bIns="34834" numCol="1" anchor="t" anchorCtr="0" compatLnSpc="1"/>
          <a:lstStyle>
            <a:lvl1pPr algn="r">
              <a:defRPr sz="800"/>
            </a:lvl1pPr>
          </a:lstStyle>
          <a:p>
            <a:fld id="{CDB44F4A-B5BE-4FB5-AA22-54A34A57558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383619"/>
            <a:ext cx="9144000" cy="140917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algn="ctr" fontAlgn="auto">
              <a:defRPr/>
            </a:pPr>
            <a:r>
              <a:rPr sz="5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最小公倍数</a:t>
            </a:r>
            <a:endParaRPr lang="en-US" sz="5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defRPr/>
            </a:pPr>
            <a:r>
              <a:rPr lang="zh-CN" altLang="en-US" sz="37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第</a:t>
            </a:r>
            <a:r>
              <a:rPr lang="en-US" altLang="zh-CN" sz="37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2</a:t>
            </a:r>
            <a:r>
              <a:rPr lang="zh-CN" altLang="en-US" sz="37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课时</a:t>
            </a:r>
            <a:endParaRPr lang="zh-CN" altLang="en-US" sz="37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1890558" y="1704976"/>
            <a:ext cx="4663537" cy="3240881"/>
            <a:chOff x="3873" y="1999"/>
            <a:chExt cx="9551" cy="6803"/>
          </a:xfrm>
        </p:grpSpPr>
        <p:sp>
          <p:nvSpPr>
            <p:cNvPr id="3" name="矩形 2"/>
            <p:cNvSpPr/>
            <p:nvPr/>
          </p:nvSpPr>
          <p:spPr>
            <a:xfrm>
              <a:off x="6620" y="1999"/>
              <a:ext cx="6804" cy="6803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435" name="文本框 3"/>
            <p:cNvSpPr txBox="1">
              <a:spLocks noChangeArrowheads="1"/>
            </p:cNvSpPr>
            <p:nvPr/>
          </p:nvSpPr>
          <p:spPr bwMode="auto">
            <a:xfrm>
              <a:off x="3873" y="4747"/>
              <a:ext cx="2907" cy="1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700" b="1">
                  <a:latin typeface="Times New Roman" panose="02020603050405020304" pitchFamily="18" charset="0"/>
                </a:rPr>
                <a:t>12 cm</a:t>
              </a:r>
              <a:endParaRPr lang="en-US" altLang="zh-CN" sz="37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5400000">
            <a:off x="4207139" y="1559666"/>
            <a:ext cx="540544" cy="831162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246944" y="1213247"/>
            <a:ext cx="2094381" cy="1084199"/>
            <a:chOff x="4602" y="966"/>
            <a:chExt cx="4290" cy="2275"/>
          </a:xfrm>
        </p:grpSpPr>
        <p:sp>
          <p:nvSpPr>
            <p:cNvPr id="5" name="矩形 4"/>
            <p:cNvSpPr/>
            <p:nvPr/>
          </p:nvSpPr>
          <p:spPr>
            <a:xfrm rot="5400000">
              <a:off x="6901" y="1714"/>
              <a:ext cx="1134" cy="1702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8439" name="文本框 7"/>
            <p:cNvSpPr txBox="1">
              <a:spLocks noChangeArrowheads="1"/>
            </p:cNvSpPr>
            <p:nvPr/>
          </p:nvSpPr>
          <p:spPr bwMode="auto">
            <a:xfrm>
              <a:off x="4602" y="2079"/>
              <a:ext cx="2177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latin typeface="Times New Roman" panose="02020603050405020304" pitchFamily="18" charset="0"/>
                </a:rPr>
                <a:t>2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  <p:sp>
          <p:nvSpPr>
            <p:cNvPr id="18440" name="文本框 8"/>
            <p:cNvSpPr txBox="1">
              <a:spLocks noChangeArrowheads="1"/>
            </p:cNvSpPr>
            <p:nvPr/>
          </p:nvSpPr>
          <p:spPr bwMode="auto">
            <a:xfrm>
              <a:off x="5985" y="966"/>
              <a:ext cx="2907" cy="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</a:rPr>
                <a:t>3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26199" y="292894"/>
            <a:ext cx="8105353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在边长为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 dm 的正方形上画一画，铺满这个正方形正好需要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 块砖，如图。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 rot="5400000">
            <a:off x="5037691" y="1560277"/>
            <a:ext cx="540544" cy="829941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 rot="5400000">
            <a:off x="5867632" y="1560277"/>
            <a:ext cx="540544" cy="829941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231889" y="2245519"/>
            <a:ext cx="3320986" cy="539354"/>
            <a:chOff x="6620" y="4714"/>
            <a:chExt cx="6803" cy="1134"/>
          </a:xfrm>
        </p:grpSpPr>
        <p:sp>
          <p:nvSpPr>
            <p:cNvPr id="28" name="矩形 27"/>
            <p:cNvSpPr/>
            <p:nvPr/>
          </p:nvSpPr>
          <p:spPr>
            <a:xfrm rot="5400000">
              <a:off x="6896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9" name="矩形 28"/>
            <p:cNvSpPr/>
            <p:nvPr/>
          </p:nvSpPr>
          <p:spPr>
            <a:xfrm rot="5400000">
              <a:off x="86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0" name="矩形 29"/>
            <p:cNvSpPr/>
            <p:nvPr/>
          </p:nvSpPr>
          <p:spPr>
            <a:xfrm rot="5400000">
              <a:off x="103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11998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3231889" y="2784872"/>
            <a:ext cx="3320986" cy="540544"/>
            <a:chOff x="6620" y="4714"/>
            <a:chExt cx="6803" cy="1134"/>
          </a:xfrm>
        </p:grpSpPr>
        <p:sp>
          <p:nvSpPr>
            <p:cNvPr id="33" name="矩形 32"/>
            <p:cNvSpPr/>
            <p:nvPr/>
          </p:nvSpPr>
          <p:spPr>
            <a:xfrm rot="5400000">
              <a:off x="6896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4" name="矩形 33"/>
            <p:cNvSpPr/>
            <p:nvPr/>
          </p:nvSpPr>
          <p:spPr>
            <a:xfrm rot="5400000">
              <a:off x="86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5" name="矩形 34"/>
            <p:cNvSpPr/>
            <p:nvPr/>
          </p:nvSpPr>
          <p:spPr>
            <a:xfrm rot="5400000">
              <a:off x="103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6" name="矩形 35"/>
            <p:cNvSpPr/>
            <p:nvPr/>
          </p:nvSpPr>
          <p:spPr>
            <a:xfrm rot="5400000">
              <a:off x="11998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3231889" y="3325416"/>
            <a:ext cx="3320986" cy="539353"/>
            <a:chOff x="6620" y="4714"/>
            <a:chExt cx="6803" cy="1134"/>
          </a:xfrm>
        </p:grpSpPr>
        <p:sp>
          <p:nvSpPr>
            <p:cNvPr id="38" name="矩形 37"/>
            <p:cNvSpPr/>
            <p:nvPr/>
          </p:nvSpPr>
          <p:spPr>
            <a:xfrm rot="5400000">
              <a:off x="6896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39" name="矩形 38"/>
            <p:cNvSpPr/>
            <p:nvPr/>
          </p:nvSpPr>
          <p:spPr>
            <a:xfrm rot="5400000">
              <a:off x="86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0" name="矩形 39"/>
            <p:cNvSpPr/>
            <p:nvPr/>
          </p:nvSpPr>
          <p:spPr>
            <a:xfrm rot="5400000">
              <a:off x="103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1" name="矩形 40"/>
            <p:cNvSpPr/>
            <p:nvPr/>
          </p:nvSpPr>
          <p:spPr>
            <a:xfrm rot="5400000">
              <a:off x="11998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3231889" y="3864769"/>
            <a:ext cx="3320986" cy="540544"/>
            <a:chOff x="6620" y="4714"/>
            <a:chExt cx="6803" cy="1134"/>
          </a:xfrm>
        </p:grpSpPr>
        <p:sp>
          <p:nvSpPr>
            <p:cNvPr id="43" name="矩形 42"/>
            <p:cNvSpPr/>
            <p:nvPr/>
          </p:nvSpPr>
          <p:spPr>
            <a:xfrm rot="5400000">
              <a:off x="6896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4" name="矩形 43"/>
            <p:cNvSpPr/>
            <p:nvPr/>
          </p:nvSpPr>
          <p:spPr>
            <a:xfrm rot="5400000">
              <a:off x="86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5" name="矩形 44"/>
            <p:cNvSpPr/>
            <p:nvPr/>
          </p:nvSpPr>
          <p:spPr>
            <a:xfrm rot="5400000">
              <a:off x="103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6" name="矩形 45"/>
            <p:cNvSpPr/>
            <p:nvPr/>
          </p:nvSpPr>
          <p:spPr>
            <a:xfrm rot="5400000">
              <a:off x="11998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3231889" y="4405313"/>
            <a:ext cx="3320986" cy="540544"/>
            <a:chOff x="6620" y="4714"/>
            <a:chExt cx="6803" cy="1134"/>
          </a:xfrm>
        </p:grpSpPr>
        <p:sp>
          <p:nvSpPr>
            <p:cNvPr id="48" name="矩形 47"/>
            <p:cNvSpPr/>
            <p:nvPr/>
          </p:nvSpPr>
          <p:spPr>
            <a:xfrm rot="5400000">
              <a:off x="6896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49" name="矩形 48"/>
            <p:cNvSpPr/>
            <p:nvPr/>
          </p:nvSpPr>
          <p:spPr>
            <a:xfrm rot="5400000">
              <a:off x="86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10303" y="4431"/>
              <a:ext cx="1134" cy="1700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1" name="矩形 50"/>
            <p:cNvSpPr/>
            <p:nvPr/>
          </p:nvSpPr>
          <p:spPr>
            <a:xfrm rot="5400000">
              <a:off x="11998" y="4423"/>
              <a:ext cx="1134" cy="170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/>
      <p:bldP spid="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1890558" y="1704976"/>
            <a:ext cx="4663537" cy="3232547"/>
            <a:chOff x="3873" y="1999"/>
            <a:chExt cx="9551" cy="6786"/>
          </a:xfrm>
        </p:grpSpPr>
        <p:sp>
          <p:nvSpPr>
            <p:cNvPr id="3" name="矩形 2"/>
            <p:cNvSpPr/>
            <p:nvPr/>
          </p:nvSpPr>
          <p:spPr>
            <a:xfrm>
              <a:off x="6620" y="1999"/>
              <a:ext cx="6804" cy="6786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9459" name="文本框 3"/>
            <p:cNvSpPr txBox="1">
              <a:spLocks noChangeArrowheads="1"/>
            </p:cNvSpPr>
            <p:nvPr/>
          </p:nvSpPr>
          <p:spPr bwMode="auto">
            <a:xfrm>
              <a:off x="3873" y="4747"/>
              <a:ext cx="2907" cy="1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700" b="1">
                  <a:latin typeface="Times New Roman" panose="02020603050405020304" pitchFamily="18" charset="0"/>
                </a:rPr>
                <a:t>18 cm</a:t>
              </a:r>
              <a:endParaRPr lang="en-US" altLang="zh-CN" sz="37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179816" y="1213247"/>
            <a:ext cx="2608213" cy="1275173"/>
            <a:chOff x="4453" y="966"/>
            <a:chExt cx="5343" cy="2676"/>
          </a:xfrm>
        </p:grpSpPr>
        <p:sp>
          <p:nvSpPr>
            <p:cNvPr id="5" name="矩形 4"/>
            <p:cNvSpPr/>
            <p:nvPr/>
          </p:nvSpPr>
          <p:spPr>
            <a:xfrm rot="5400000">
              <a:off x="6806" y="1803"/>
              <a:ext cx="755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9462" name="文本框 7"/>
            <p:cNvSpPr txBox="1">
              <a:spLocks noChangeArrowheads="1"/>
            </p:cNvSpPr>
            <p:nvPr/>
          </p:nvSpPr>
          <p:spPr bwMode="auto">
            <a:xfrm>
              <a:off x="4453" y="2479"/>
              <a:ext cx="2907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latin typeface="Times New Roman" panose="02020603050405020304" pitchFamily="18" charset="0"/>
                </a:rPr>
                <a:t>2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  <p:sp>
          <p:nvSpPr>
            <p:cNvPr id="19463" name="文本框 8"/>
            <p:cNvSpPr txBox="1">
              <a:spLocks noChangeArrowheads="1"/>
            </p:cNvSpPr>
            <p:nvPr/>
          </p:nvSpPr>
          <p:spPr bwMode="auto">
            <a:xfrm>
              <a:off x="6889" y="966"/>
              <a:ext cx="2907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</a:rPr>
                <a:t>3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26199" y="292894"/>
            <a:ext cx="8105353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在边长为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 dm 的正方形上画一画，铺满这个正方形正好需要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54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 块砖，如图。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 rot="5400000">
            <a:off x="3883267" y="1607706"/>
            <a:ext cx="359569" cy="554108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 rot="5400000">
            <a:off x="4436764" y="1608316"/>
            <a:ext cx="359569" cy="552888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7" name="矩形 16"/>
          <p:cNvSpPr/>
          <p:nvPr/>
        </p:nvSpPr>
        <p:spPr>
          <a:xfrm rot="5400000">
            <a:off x="4990262" y="1607706"/>
            <a:ext cx="359569" cy="554108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8" name="矩形 17"/>
          <p:cNvSpPr/>
          <p:nvPr/>
        </p:nvSpPr>
        <p:spPr>
          <a:xfrm rot="5400000">
            <a:off x="5543760" y="1608316"/>
            <a:ext cx="359569" cy="552887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9" name="矩形 18"/>
          <p:cNvSpPr/>
          <p:nvPr/>
        </p:nvSpPr>
        <p:spPr>
          <a:xfrm rot="5400000">
            <a:off x="6097257" y="1607706"/>
            <a:ext cx="359569" cy="554108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231889" y="2064544"/>
            <a:ext cx="3322206" cy="359569"/>
            <a:chOff x="6621" y="4335"/>
            <a:chExt cx="6803" cy="754"/>
          </a:xfrm>
        </p:grpSpPr>
        <p:sp>
          <p:nvSpPr>
            <p:cNvPr id="20" name="矩形 19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472" name="组合 25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21" name="矩形 20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2" name="矩形 21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3" name="矩形 22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28" name="组合 27"/>
          <p:cNvGrpSpPr/>
          <p:nvPr/>
        </p:nvGrpSpPr>
        <p:grpSpPr bwMode="auto">
          <a:xfrm>
            <a:off x="3233110" y="2424112"/>
            <a:ext cx="3320985" cy="358379"/>
            <a:chOff x="6621" y="4335"/>
            <a:chExt cx="6803" cy="754"/>
          </a:xfrm>
        </p:grpSpPr>
        <p:sp>
          <p:nvSpPr>
            <p:cNvPr id="29" name="矩形 28"/>
            <p:cNvSpPr/>
            <p:nvPr/>
          </p:nvSpPr>
          <p:spPr>
            <a:xfrm rot="5400000">
              <a:off x="6807" y="4139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480" name="组合 29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31" name="矩形 30"/>
              <p:cNvSpPr/>
              <p:nvPr/>
            </p:nvSpPr>
            <p:spPr>
              <a:xfrm rot="5400000">
                <a:off x="8138" y="3585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5400000">
                <a:off x="9271" y="3587"/>
                <a:ext cx="754" cy="1133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5400000">
                <a:off x="10405" y="3585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11540" y="3585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5400000">
                <a:off x="12673" y="3585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36" name="组合 35"/>
          <p:cNvGrpSpPr/>
          <p:nvPr/>
        </p:nvGrpSpPr>
        <p:grpSpPr bwMode="auto">
          <a:xfrm>
            <a:off x="3231889" y="2782491"/>
            <a:ext cx="3322206" cy="359569"/>
            <a:chOff x="6621" y="4335"/>
            <a:chExt cx="6803" cy="754"/>
          </a:xfrm>
        </p:grpSpPr>
        <p:sp>
          <p:nvSpPr>
            <p:cNvPr id="37" name="矩形 36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488" name="组合 37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39" name="矩形 38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3" name="矩形 42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44" name="组合 43"/>
          <p:cNvGrpSpPr/>
          <p:nvPr/>
        </p:nvGrpSpPr>
        <p:grpSpPr bwMode="auto">
          <a:xfrm>
            <a:off x="3231889" y="3142060"/>
            <a:ext cx="3322206" cy="358378"/>
            <a:chOff x="6621" y="4335"/>
            <a:chExt cx="6803" cy="754"/>
          </a:xfrm>
        </p:grpSpPr>
        <p:sp>
          <p:nvSpPr>
            <p:cNvPr id="45" name="矩形 44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496" name="组合 45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47" name="矩形 46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8" name="矩形 47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9" name="矩形 48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0" name="矩形 49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1" name="矩形 50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52" name="组合 51"/>
          <p:cNvGrpSpPr/>
          <p:nvPr/>
        </p:nvGrpSpPr>
        <p:grpSpPr bwMode="auto">
          <a:xfrm>
            <a:off x="3231889" y="3500438"/>
            <a:ext cx="3322206" cy="359569"/>
            <a:chOff x="6621" y="4335"/>
            <a:chExt cx="6803" cy="754"/>
          </a:xfrm>
        </p:grpSpPr>
        <p:sp>
          <p:nvSpPr>
            <p:cNvPr id="53" name="矩形 52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504" name="组合 53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55" name="矩形 54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6" name="矩形 55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7" name="矩形 56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8" name="矩形 57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60" name="组合 59"/>
          <p:cNvGrpSpPr/>
          <p:nvPr/>
        </p:nvGrpSpPr>
        <p:grpSpPr bwMode="auto">
          <a:xfrm>
            <a:off x="3231889" y="3860007"/>
            <a:ext cx="3322206" cy="359569"/>
            <a:chOff x="6621" y="4335"/>
            <a:chExt cx="6803" cy="754"/>
          </a:xfrm>
        </p:grpSpPr>
        <p:sp>
          <p:nvSpPr>
            <p:cNvPr id="61" name="矩形 60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512" name="组合 61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63" name="矩形 62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4" name="矩形 63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5" name="矩形 64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6" name="矩形 65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68" name="组合 67"/>
          <p:cNvGrpSpPr/>
          <p:nvPr/>
        </p:nvGrpSpPr>
        <p:grpSpPr bwMode="auto">
          <a:xfrm>
            <a:off x="3231889" y="4219575"/>
            <a:ext cx="3322206" cy="358379"/>
            <a:chOff x="6621" y="4335"/>
            <a:chExt cx="6803" cy="754"/>
          </a:xfrm>
        </p:grpSpPr>
        <p:sp>
          <p:nvSpPr>
            <p:cNvPr id="69" name="矩形 68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520" name="组合 69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71" name="矩形 70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3" name="矩形 72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4" name="矩形 73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76" name="组合 75"/>
          <p:cNvGrpSpPr/>
          <p:nvPr/>
        </p:nvGrpSpPr>
        <p:grpSpPr bwMode="auto">
          <a:xfrm>
            <a:off x="3231889" y="4577954"/>
            <a:ext cx="3322206" cy="359569"/>
            <a:chOff x="6621" y="4335"/>
            <a:chExt cx="6803" cy="754"/>
          </a:xfrm>
        </p:grpSpPr>
        <p:sp>
          <p:nvSpPr>
            <p:cNvPr id="77" name="矩形 76"/>
            <p:cNvSpPr/>
            <p:nvPr/>
          </p:nvSpPr>
          <p:spPr>
            <a:xfrm rot="5400000">
              <a:off x="6804" y="4140"/>
              <a:ext cx="754" cy="1135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grpSp>
          <p:nvGrpSpPr>
            <p:cNvPr id="19528" name="组合 77"/>
            <p:cNvGrpSpPr/>
            <p:nvPr/>
          </p:nvGrpSpPr>
          <p:grpSpPr bwMode="auto">
            <a:xfrm>
              <a:off x="7754" y="4335"/>
              <a:ext cx="5670" cy="754"/>
              <a:chOff x="7955" y="3781"/>
              <a:chExt cx="5670" cy="754"/>
            </a:xfrm>
          </p:grpSpPr>
          <p:sp>
            <p:nvSpPr>
              <p:cNvPr id="79" name="矩形 78"/>
              <p:cNvSpPr/>
              <p:nvPr/>
            </p:nvSpPr>
            <p:spPr>
              <a:xfrm rot="5400000">
                <a:off x="8137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5400000">
                <a:off x="9272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1" name="矩形 80"/>
              <p:cNvSpPr/>
              <p:nvPr/>
            </p:nvSpPr>
            <p:spPr>
              <a:xfrm rot="5400000">
                <a:off x="10413" y="3592"/>
                <a:ext cx="754" cy="1132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5400000">
                <a:off x="11539" y="3586"/>
                <a:ext cx="754" cy="1135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3" name="矩形 82"/>
              <p:cNvSpPr/>
              <p:nvPr/>
            </p:nvSpPr>
            <p:spPr>
              <a:xfrm rot="5400000">
                <a:off x="12674" y="3584"/>
                <a:ext cx="754" cy="1137"/>
              </a:xfrm>
              <a:prstGeom prst="rect">
                <a:avLst/>
              </a:pr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"/>
          <p:cNvGrpSpPr/>
          <p:nvPr/>
        </p:nvGrpSpPr>
        <p:grpSpPr bwMode="auto">
          <a:xfrm>
            <a:off x="1352316" y="1122760"/>
            <a:ext cx="6889733" cy="2118122"/>
            <a:chOff x="1028" y="2123"/>
            <a:chExt cx="14111" cy="4451"/>
          </a:xfrm>
        </p:grpSpPr>
        <p:pic>
          <p:nvPicPr>
            <p:cNvPr id="20482" name="图片 3" descr="C:\Users\Administrator\Desktop\图片29.png图片29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 l="-499" r="-5579"/>
            <a:stretch>
              <a:fillRect/>
            </a:stretch>
          </p:blipFill>
          <p:spPr bwMode="auto">
            <a:xfrm>
              <a:off x="11935" y="2123"/>
              <a:ext cx="3204" cy="4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5"/>
            <p:cNvSpPr/>
            <p:nvPr/>
          </p:nvSpPr>
          <p:spPr>
            <a:xfrm>
              <a:off x="1028" y="3482"/>
              <a:ext cx="10906" cy="2399"/>
            </a:xfrm>
            <a:prstGeom prst="wedgeRoundRectCallout">
              <a:avLst>
                <a:gd name="adj1" fmla="val 53561"/>
                <a:gd name="adj2" fmla="val -25408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sz="2700" b="1" noProof="1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解决这个问题的关键是把铺砖问题转化成求公倍数的问题。</a:t>
              </a:r>
              <a:endParaRPr sz="2700" b="1" noProof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"/>
          <p:cNvGrpSpPr/>
          <p:nvPr/>
        </p:nvGrpSpPr>
        <p:grpSpPr bwMode="auto">
          <a:xfrm>
            <a:off x="866556" y="736998"/>
            <a:ext cx="2076074" cy="563165"/>
            <a:chOff x="1995" y="2420"/>
            <a:chExt cx="4252" cy="1182"/>
          </a:xfrm>
        </p:grpSpPr>
        <p:pic>
          <p:nvPicPr>
            <p:cNvPr id="22530" name="图片 1" descr="标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95" y="2420"/>
              <a:ext cx="4252" cy="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1" name="文本框 2"/>
            <p:cNvSpPr txBox="1">
              <a:spLocks noChangeArrowheads="1"/>
            </p:cNvSpPr>
            <p:nvPr/>
          </p:nvSpPr>
          <p:spPr bwMode="auto">
            <a:xfrm>
              <a:off x="2552" y="2527"/>
              <a:ext cx="3247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文本框 1"/>
          <p:cNvSpPr txBox="1">
            <a:spLocks noChangeArrowheads="1"/>
          </p:cNvSpPr>
          <p:nvPr/>
        </p:nvSpPr>
        <p:spPr bwMode="auto">
          <a:xfrm>
            <a:off x="919039" y="1727598"/>
            <a:ext cx="7305924" cy="16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</a:t>
            </a:r>
            <a:r>
              <a:rPr lang="zh-CN" altLang="zh-CN" sz="27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解决这类实际问题，要认真分析题意，关键是把实际问题转化成求公倍数和最小公倍数的问题。</a:t>
            </a:r>
            <a:endParaRPr lang="zh-CN" altLang="zh-CN" sz="27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/>
          <p:nvPr/>
        </p:nvGrpSpPr>
        <p:grpSpPr bwMode="auto">
          <a:xfrm>
            <a:off x="914157" y="575073"/>
            <a:ext cx="2214478" cy="578644"/>
            <a:chOff x="630" y="530"/>
            <a:chExt cx="4535" cy="1214"/>
          </a:xfrm>
        </p:grpSpPr>
        <p:pic>
          <p:nvPicPr>
            <p:cNvPr id="23554" name="图片 4" descr="标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0" y="557"/>
              <a:ext cx="453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5" name="文本框 5"/>
            <p:cNvSpPr txBox="1">
              <a:spLocks noChangeArrowheads="1"/>
            </p:cNvSpPr>
            <p:nvPr/>
          </p:nvSpPr>
          <p:spPr bwMode="auto">
            <a:xfrm>
              <a:off x="1437" y="530"/>
              <a:ext cx="3247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6" name="文本框 1"/>
          <p:cNvSpPr txBox="1">
            <a:spLocks noChangeArrowheads="1"/>
          </p:cNvSpPr>
          <p:nvPr/>
        </p:nvSpPr>
        <p:spPr bwMode="auto">
          <a:xfrm>
            <a:off x="4175338" y="608410"/>
            <a:ext cx="3355159" cy="52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P71  T6</a:t>
            </a:r>
            <a:r>
              <a:rPr lang="zh-CN" altLang="en-US" sz="270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9233" y="1153716"/>
            <a:ext cx="7796566" cy="1065609"/>
          </a:xfrm>
          <a:prstGeom prst="rect">
            <a:avLst/>
          </a:prstGeom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李阿姨 </a:t>
            </a: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 </a:t>
            </a:r>
            <a:r>
              <a: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 </a:t>
            </a: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日给月季和君子兰同时浇了水，下一次再给这两种花同时浇水应是 </a:t>
            </a: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 </a:t>
            </a:r>
            <a:r>
              <a:rPr lang="zh-CN" altLang="en-US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月几日？</a:t>
            </a:r>
            <a:r>
              <a:rPr lang="en-US" altLang="zh-CN" sz="27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7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2203" y="2219325"/>
            <a:ext cx="4257111" cy="203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14156" y="2494360"/>
            <a:ext cx="4209511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的最小公倍数是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　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13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所以下一次再给这两种花同时浇水应是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月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13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日。</a:t>
            </a:r>
            <a:endParaRPr lang="en-US" altLang="zh-CN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 descr="图片6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591944" y="2772968"/>
            <a:ext cx="8105353" cy="1588044"/>
            <a:chOff x="1378" y="6295"/>
            <a:chExt cx="16602" cy="3336"/>
          </a:xfrm>
        </p:grpSpPr>
        <p:pic>
          <p:nvPicPr>
            <p:cNvPr id="24579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8" y="6563"/>
              <a:ext cx="2940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文本框 5"/>
            <p:cNvSpPr txBox="1">
              <a:spLocks noChangeArrowheads="1"/>
            </p:cNvSpPr>
            <p:nvPr/>
          </p:nvSpPr>
          <p:spPr bwMode="auto">
            <a:xfrm>
              <a:off x="1378" y="6295"/>
              <a:ext cx="16602" cy="3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         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        此题</a:t>
              </a:r>
              <a:r>
                <a:rPr lang="zh-CN" altLang="zh-CN" sz="27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错在没有真正理解最简分数的意义，最简分数的分子和分母有公因数 1。</a:t>
              </a:r>
              <a:endParaRPr lang="zh-CN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358406" y="1521619"/>
            <a:ext cx="892186" cy="75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0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58406" y="1521619"/>
            <a:ext cx="893407" cy="75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文本框 3"/>
          <p:cNvSpPr txBox="1">
            <a:spLocks noChangeArrowheads="1"/>
          </p:cNvSpPr>
          <p:nvPr/>
        </p:nvSpPr>
        <p:spPr bwMode="auto">
          <a:xfrm>
            <a:off x="779901" y="852488"/>
            <a:ext cx="7917395" cy="13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例 </a:t>
            </a:r>
            <a:r>
              <a:rPr lang="zh-CN" altLang="en-US" sz="3000">
                <a:latin typeface="Times New Roman" panose="02020603050405020304" pitchFamily="18" charset="0"/>
                <a:ea typeface="楷体" panose="02010609060101010101" pitchFamily="49" charset="-122"/>
              </a:rPr>
              <a:t> 判断：两个数的公倍数一定比这两个数都大。                                                      （       ）                        </a:t>
            </a:r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18480000">
            <a:off x="6955844" y="1475194"/>
            <a:ext cx="1864519" cy="1116789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3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解答错误</a:t>
            </a:r>
            <a:endParaRPr lang="zh-CN" altLang="en-US" sz="3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3" grpId="0" bldLvl="0" animBg="1"/>
      <p:bldP spid="3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" descr="图片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9882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Text Box 22"/>
          <p:cNvSpPr txBox="1">
            <a:spLocks noChangeArrowheads="1"/>
          </p:cNvSpPr>
          <p:nvPr/>
        </p:nvSpPr>
        <p:spPr bwMode="auto">
          <a:xfrm>
            <a:off x="740845" y="748904"/>
            <a:ext cx="7794125" cy="88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1.这两路公共汽车同时发车后，过多少分钟两路车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次同时发车？</a:t>
            </a:r>
            <a:r>
              <a:rPr lang="zh-CN" altLang="en-US" sz="24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4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P72   </a:t>
            </a:r>
            <a:r>
              <a:rPr lang="zh-CN" altLang="en-US" sz="24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T10</a:t>
            </a:r>
            <a:r>
              <a:rPr lang="zh-CN" altLang="en-US" sz="24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4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25603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1641" y="1731169"/>
            <a:ext cx="7645224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21642" y="4048125"/>
            <a:ext cx="713139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的最小公倍数是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，过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分钟两路车第二次同时发车。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2"/>
          <p:cNvSpPr txBox="1">
            <a:spLocks noChangeArrowheads="1"/>
          </p:cNvSpPr>
          <p:nvPr/>
        </p:nvSpPr>
        <p:spPr bwMode="auto">
          <a:xfrm>
            <a:off x="740845" y="748904"/>
            <a:ext cx="7794125" cy="52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（选自教材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P72   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T11</a:t>
            </a:r>
            <a:r>
              <a:rPr lang="zh-CN" altLang="en-US" sz="2700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7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379" y="1347788"/>
            <a:ext cx="7951569" cy="284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2"/>
          <p:cNvSpPr txBox="1">
            <a:spLocks noChangeArrowheads="1"/>
          </p:cNvSpPr>
          <p:nvPr/>
        </p:nvSpPr>
        <p:spPr bwMode="auto">
          <a:xfrm>
            <a:off x="414971" y="470297"/>
            <a:ext cx="7930821" cy="106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）如果爸爸、妈妈同时起跑，至少多少分钟后两人在起点再次相遇？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650" name="Text Box 22"/>
          <p:cNvSpPr txBox="1">
            <a:spLocks noChangeArrowheads="1"/>
          </p:cNvSpPr>
          <p:nvPr/>
        </p:nvSpPr>
        <p:spPr bwMode="auto">
          <a:xfrm>
            <a:off x="414971" y="4019550"/>
            <a:ext cx="6844574" cy="69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）你还能提出其他数学问题并解答吗？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68102" y="4457700"/>
            <a:ext cx="2205364" cy="49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略。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答案不唯一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82647" y="1761661"/>
            <a:ext cx="7089895" cy="217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的最小公倍数是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至少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分钟后两人在起点再次相遇。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爸爸：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12÷3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4(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，妈妈：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12÷4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3(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答：至少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分钟后两人在起点再次相遇。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此时爸爸、妈妈分别跑了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圈、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圈。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2"/>
          <p:cNvSpPr txBox="1">
            <a:spLocks noChangeArrowheads="1"/>
          </p:cNvSpPr>
          <p:nvPr/>
        </p:nvSpPr>
        <p:spPr bwMode="auto">
          <a:xfrm>
            <a:off x="574857" y="748904"/>
            <a:ext cx="7794125" cy="52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3.36可能是哪两个数的最小公倍数？你能找出几组？</a:t>
            </a:r>
            <a:endParaRPr lang="zh-CN" altLang="en-US" sz="2700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01055" y="1526381"/>
            <a:ext cx="7069147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 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 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 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  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 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  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18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能找出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组。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357505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993488" y="1451373"/>
            <a:ext cx="7158244" cy="255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1.用最小公倍数解决简单的实际问题。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（重点）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2.能把实际问题转化成求最小公倍数的问题。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               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2"/>
          <p:cNvSpPr txBox="1">
            <a:spLocks noChangeArrowheads="1"/>
          </p:cNvSpPr>
          <p:nvPr/>
        </p:nvSpPr>
        <p:spPr bwMode="auto">
          <a:xfrm>
            <a:off x="740845" y="748904"/>
            <a:ext cx="77941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zh-CN" sz="2700" dirty="0">
                <a:latin typeface="Times New Roman" panose="02020603050405020304" pitchFamily="18" charset="0"/>
                <a:ea typeface="楷体" panose="02010609060101010101" pitchFamily="49" charset="-122"/>
              </a:rPr>
              <a:t>五年级同学到森林公园去春游，准备乘 9人的面</a:t>
            </a:r>
            <a:endParaRPr lang="zh-CN" altLang="zh-CN" sz="27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dirty="0">
                <a:latin typeface="Times New Roman" panose="02020603050405020304" pitchFamily="18" charset="0"/>
                <a:ea typeface="楷体" panose="02010609060101010101" pitchFamily="49" charset="-122"/>
              </a:rPr>
              <a:t>包车或乘 24 人的中巴客车，不论是限乘 9 人的面</a:t>
            </a:r>
            <a:endParaRPr lang="zh-CN" altLang="zh-CN" sz="27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dirty="0">
                <a:latin typeface="Times New Roman" panose="02020603050405020304" pitchFamily="18" charset="0"/>
                <a:ea typeface="楷体" panose="02010609060101010101" pitchFamily="49" charset="-122"/>
              </a:rPr>
              <a:t>包车还是限乘 24 人的中巴客车都正好坐满。五年</a:t>
            </a:r>
            <a:endParaRPr lang="zh-CN" altLang="zh-CN" sz="27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 dirty="0">
                <a:latin typeface="Times New Roman" panose="02020603050405020304" pitchFamily="18" charset="0"/>
                <a:ea typeface="楷体" panose="02010609060101010101" pitchFamily="49" charset="-122"/>
              </a:rPr>
              <a:t>级至少有多少同学去春游？</a:t>
            </a:r>
            <a:endParaRPr lang="zh-CN" altLang="zh-CN" sz="27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13504" y="2977754"/>
            <a:ext cx="5916993" cy="131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9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的最小公倍数是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72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所以五年级至少有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72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名同学去春游。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2"/>
          <p:cNvSpPr txBox="1">
            <a:spLocks noChangeArrowheads="1"/>
          </p:cNvSpPr>
          <p:nvPr/>
        </p:nvSpPr>
        <p:spPr bwMode="auto">
          <a:xfrm>
            <a:off x="740845" y="565547"/>
            <a:ext cx="77941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5.</a:t>
            </a: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学校科学兴趣小组参加社会实践活动。分组时，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按2 人一组或3 人一组分，都多出1 人。已知这个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小组人数大于20人，小于30 人。这个小组共有学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生多少人？</a:t>
            </a:r>
            <a:endParaRPr lang="zh-CN" altLang="zh-CN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01055" y="2776537"/>
            <a:ext cx="706914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和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的最小公倍数在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20-30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之间的有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24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24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 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所以</a:t>
            </a:r>
            <a:r>
              <a:rPr lang="zh-CN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这个小组共有学生 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 </a:t>
            </a:r>
            <a:r>
              <a:rPr lang="zh-CN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人</a:t>
            </a: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4" descr="图片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3239" y="125017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3" y="928114"/>
            <a:ext cx="5600640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908053" y="1952625"/>
            <a:ext cx="7329114" cy="16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zh-CN" sz="27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解决这类实际问题，要认真分析题意，关键是把实际问题转化成求公倍数和最小公倍数的问题。</a:t>
            </a:r>
            <a:endParaRPr lang="en-US" altLang="zh-CN" sz="2700" b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5" descr="图片9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7251" y="122635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0" name="组合 6"/>
          <p:cNvGrpSpPr/>
          <p:nvPr/>
        </p:nvGrpSpPr>
        <p:grpSpPr bwMode="auto">
          <a:xfrm>
            <a:off x="1039868" y="1245394"/>
            <a:ext cx="7086234" cy="2970610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4" cy="6236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79" y="3417"/>
              <a:ext cx="13724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700" noProof="1"/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55082" y="1881188"/>
            <a:ext cx="532016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完成教材相关练习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55082" y="2805113"/>
            <a:ext cx="580226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完成对应的练习题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3" descr="图片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109538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645646" y="920354"/>
            <a:ext cx="8378745" cy="175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填一填。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40 以内 3 和 12 的公倍数有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     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 ，最小公倍数是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zh-CN" sz="28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81437" y="1521619"/>
            <a:ext cx="2388522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02516" y="2069306"/>
            <a:ext cx="598046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5646" y="2733675"/>
            <a:ext cx="7914954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公倍数的含义：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几个数公有的倍数，叫做这几个数的公倍数，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其中最小的一个公倍数叫做这几个数的最小公倍数。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97" y="862013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783562" y="841773"/>
            <a:ext cx="1519525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知识点 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2403169" y="856060"/>
            <a:ext cx="545686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用求公倍数的方法解决实际问题</a:t>
            </a:r>
            <a:endParaRPr lang="zh-CN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8197" name="组合 1"/>
          <p:cNvGrpSpPr/>
          <p:nvPr/>
        </p:nvGrpSpPr>
        <p:grpSpPr bwMode="auto">
          <a:xfrm>
            <a:off x="720096" y="1396604"/>
            <a:ext cx="757932" cy="653653"/>
            <a:chOff x="631889" y="1065590"/>
            <a:chExt cx="863600" cy="658812"/>
          </a:xfrm>
        </p:grpSpPr>
        <p:pic>
          <p:nvPicPr>
            <p:cNvPr id="8198" name="Picture 46" descr="U1ppt题号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1889" y="1065590"/>
              <a:ext cx="863600" cy="658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文本框 26"/>
            <p:cNvSpPr txBox="1">
              <a:spLocks noChangeArrowheads="1"/>
            </p:cNvSpPr>
            <p:nvPr/>
          </p:nvSpPr>
          <p:spPr bwMode="auto">
            <a:xfrm>
              <a:off x="846743" y="1132815"/>
              <a:ext cx="563735" cy="55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solidFill>
                    <a:srgbClr val="0168B7"/>
                  </a:solidFill>
                  <a:ea typeface="楷体" panose="02010609060101010101" pitchFamily="49" charset="-122"/>
                </a:rPr>
                <a:t>3</a:t>
              </a:r>
              <a:endParaRPr lang="en-US" altLang="zh-CN" sz="3000" b="1">
                <a:solidFill>
                  <a:srgbClr val="0168B7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555725" y="1407319"/>
            <a:ext cx="3255079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如果用这种墙砖铺一个正方形 </a:t>
            </a: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用的墙砖必须都是整块</a:t>
            </a: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),</a:t>
            </a:r>
            <a:r>
              <a:rPr lang="zh-CN" altLang="en-US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正方形的边长可以是多少分米</a:t>
            </a: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 </a:t>
            </a:r>
            <a:r>
              <a:rPr lang="zh-CN" altLang="en-US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最小是多少分米</a:t>
            </a: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201" name="Picture 2" descr="p-8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3562" y="1576387"/>
            <a:ext cx="4882007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5"/>
          <p:cNvSpPr>
            <a:spLocks noChangeArrowheads="1"/>
          </p:cNvSpPr>
          <p:nvPr/>
        </p:nvSpPr>
        <p:spPr bwMode="auto">
          <a:xfrm>
            <a:off x="3319765" y="1396604"/>
            <a:ext cx="1741657" cy="1793081"/>
          </a:xfrm>
          <a:prstGeom prst="wedgeRoundRectCallout">
            <a:avLst>
              <a:gd name="adj1" fmla="val -80407"/>
              <a:gd name="adj2" fmla="val -17306"/>
              <a:gd name="adj3" fmla="val 16667"/>
            </a:avLst>
          </a:prstGeom>
          <a:noFill/>
          <a:ln w="31750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71" tIns="35657" rIns="68571" bIns="35657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这种墙砖长 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3 </a:t>
            </a:r>
            <a:r>
              <a:rPr lang="en-US" altLang="zh-CN" sz="2700" b="1" dirty="0" err="1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dm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，宽 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2 </a:t>
            </a:r>
            <a:r>
              <a:rPr lang="en-US" altLang="zh-CN" sz="2700" b="1" dirty="0" err="1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dm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41087" y="731996"/>
            <a:ext cx="1976725" cy="501015"/>
          </a:xfrm>
          <a:prstGeom prst="roundRect">
            <a:avLst>
              <a:gd name="adj" fmla="val 19185"/>
            </a:avLst>
          </a:prstGeom>
          <a:solidFill>
            <a:srgbClr val="FA8434"/>
          </a:solidFill>
          <a:ln w="12700" cmpd="sng">
            <a:solidFill>
              <a:schemeClr val="bg1">
                <a:lumMod val="95000"/>
              </a:schemeClr>
            </a:solidFill>
            <a:prstDash val="solid"/>
          </a:ln>
          <a:effectLst>
            <a:innerShdw blurRad="114300">
              <a:schemeClr val="bg1">
                <a:lumMod val="6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阅读与理解</a:t>
            </a:r>
            <a:endParaRPr lang="zh-CN" altLang="en-US" sz="27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>
            <a:off x="3263622" y="1095375"/>
            <a:ext cx="5012602" cy="1471613"/>
            <a:chOff x="2226935" y="3847587"/>
            <a:chExt cx="6519100" cy="1962150"/>
          </a:xfrm>
        </p:grpSpPr>
        <p:pic>
          <p:nvPicPr>
            <p:cNvPr id="9219" name="Picture 34" descr="F:\陈慎龙\模板、图片\人物图片\数学PPT模板\5.jpg5"/>
            <p:cNvPicPr>
              <a:picLocks noChangeAspect="1" noChangeArrowheads="1"/>
            </p:cNvPicPr>
            <p:nvPr/>
          </p:nvPicPr>
          <p:blipFill>
            <a:blip r:embed="rId1" cstate="email"/>
            <a:srcRect b="-1630"/>
            <a:stretch>
              <a:fillRect/>
            </a:stretch>
          </p:blipFill>
          <p:spPr bwMode="auto">
            <a:xfrm>
              <a:off x="7512829" y="3847587"/>
              <a:ext cx="1233206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0" name="AutoShape 27"/>
            <p:cNvSpPr>
              <a:spLocks noChangeArrowheads="1"/>
            </p:cNvSpPr>
            <p:nvPr/>
          </p:nvSpPr>
          <p:spPr bwMode="auto">
            <a:xfrm>
              <a:off x="2226935" y="4170802"/>
              <a:ext cx="4981720" cy="690245"/>
            </a:xfrm>
            <a:prstGeom prst="wedgeRoundRectCallout">
              <a:avLst>
                <a:gd name="adj1" fmla="val 55060"/>
                <a:gd name="adj2" fmla="val -897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indent="-260985">
                <a:spcBef>
                  <a:spcPct val="20000"/>
                </a:spcBef>
              </a:pPr>
              <a:r>
                <a:rPr lang="zh-CN" altLang="en-US" sz="3000" b="1" dirty="0">
                  <a:solidFill>
                    <a:srgbClr val="06BA1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你获得了哪些信息？</a:t>
              </a:r>
              <a:endParaRPr lang="zh-CN" altLang="en-US" sz="3000" b="1" dirty="0">
                <a:solidFill>
                  <a:srgbClr val="06BA1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4897" y="2193132"/>
            <a:ext cx="195280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已知条件：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81038" y="2193132"/>
            <a:ext cx="506386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（1）墙砖长 3 dm，宽 2 dm。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81038" y="2769394"/>
            <a:ext cx="64405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）用这样的整块的墙砖铺一个正方形。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24897" y="3351610"/>
            <a:ext cx="195280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所求问题：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47026" y="3351610"/>
            <a:ext cx="6440588" cy="982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7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铺成的正方形的边长可以是多少分米？最小是多少分米？</a:t>
            </a:r>
            <a:endParaRPr lang="zh-CN" altLang="zh-CN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 bwMode="auto">
          <a:xfrm>
            <a:off x="463791" y="1198960"/>
            <a:ext cx="7154582" cy="2322909"/>
            <a:chOff x="-464" y="2313"/>
            <a:chExt cx="14662" cy="4882"/>
          </a:xfrm>
        </p:grpSpPr>
        <p:pic>
          <p:nvPicPr>
            <p:cNvPr id="11266" name="图片 2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464" y="3273"/>
              <a:ext cx="2417" cy="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圆角矩形标注 4"/>
            <p:cNvSpPr/>
            <p:nvPr/>
          </p:nvSpPr>
          <p:spPr>
            <a:xfrm>
              <a:off x="1765" y="2313"/>
              <a:ext cx="12433" cy="3563"/>
            </a:xfrm>
            <a:prstGeom prst="wedgeRoundRectCallout">
              <a:avLst>
                <a:gd name="adj1" fmla="val -56262"/>
                <a:gd name="adj2" fmla="val -12559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sz="2400" b="1" noProof="1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要用整块的长 3dm、宽 2dm 的长方形墙砖铺出一个正方形，正方形的边长必须既是 3的倍数，又是 2 的倍数。</a:t>
              </a:r>
              <a:endParaRPr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4" name="组合 20"/>
          <p:cNvGrpSpPr/>
          <p:nvPr/>
        </p:nvGrpSpPr>
        <p:grpSpPr bwMode="auto">
          <a:xfrm>
            <a:off x="1551259" y="2894410"/>
            <a:ext cx="7130172" cy="2118122"/>
            <a:chOff x="840" y="3059"/>
            <a:chExt cx="14604" cy="4451"/>
          </a:xfrm>
        </p:grpSpPr>
        <p:pic>
          <p:nvPicPr>
            <p:cNvPr id="11269" name="图片 3" descr="C:\Users\Administrator\Desktop\图片1.png图片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09" y="3059"/>
              <a:ext cx="2235" cy="4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5"/>
            <p:cNvSpPr/>
            <p:nvPr/>
          </p:nvSpPr>
          <p:spPr>
            <a:xfrm>
              <a:off x="840" y="3412"/>
              <a:ext cx="12427" cy="3355"/>
            </a:xfrm>
            <a:prstGeom prst="wedgeRoundRectCallout">
              <a:avLst>
                <a:gd name="adj1" fmla="val 53561"/>
                <a:gd name="adj2" fmla="val -25408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  <a:defRPr/>
              </a:pPr>
              <a:r>
                <a:rPr sz="2400" b="1" noProof="1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只要找出 2 和 3 的公倍数和最小公倍数，就能知道所铺的正方形的边长以及最小边长是多少分米。</a:t>
              </a:r>
              <a:endParaRPr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627337" y="606742"/>
            <a:ext cx="1976725" cy="501015"/>
          </a:xfrm>
          <a:prstGeom prst="roundRect">
            <a:avLst>
              <a:gd name="adj" fmla="val 19185"/>
            </a:avLst>
          </a:prstGeom>
          <a:solidFill>
            <a:srgbClr val="FA8434"/>
          </a:solidFill>
          <a:ln w="12700" cmpd="sng">
            <a:solidFill>
              <a:schemeClr val="bg1">
                <a:lumMod val="95000"/>
              </a:schemeClr>
            </a:solidFill>
            <a:prstDash val="solid"/>
          </a:ln>
          <a:effectLst>
            <a:innerShdw blurRad="114300">
              <a:schemeClr val="bg1">
                <a:lumMod val="6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分析与解答</a:t>
            </a:r>
            <a:endParaRPr lang="zh-CN" altLang="en-US" sz="27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45075" y="1195387"/>
            <a:ext cx="719485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     倍数：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15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18</a:t>
            </a:r>
            <a:r>
              <a:rPr lang="zh-CN" altLang="en-US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0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···</a:t>
            </a:r>
            <a:endParaRPr lang="en-US" altLang="zh-CN" sz="3000" b="1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5491" y="1195387"/>
            <a:ext cx="113018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和</a:t>
            </a:r>
            <a:endParaRPr lang="zh-CN" altLang="en-US" sz="3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Oval 29"/>
          <p:cNvSpPr>
            <a:spLocks noChangeArrowheads="1"/>
          </p:cNvSpPr>
          <p:nvPr/>
        </p:nvSpPr>
        <p:spPr bwMode="auto">
          <a:xfrm>
            <a:off x="4177778" y="1195388"/>
            <a:ext cx="629779" cy="523875"/>
          </a:xfrm>
          <a:prstGeom prst="ellipse">
            <a:avLst/>
          </a:prstGeom>
          <a:solidFill>
            <a:srgbClr val="FFFFCC">
              <a:alpha val="0"/>
            </a:srgbClr>
          </a:solidFill>
          <a:ln w="28575">
            <a:solidFill>
              <a:srgbClr val="FF0000"/>
            </a:solidFill>
            <a:round/>
          </a:ln>
        </p:spPr>
        <p:txBody>
          <a:bodyPr wrap="none" lIns="69668" tIns="34834" rIns="69668" bIns="34834" anchor="ctr"/>
          <a:lstStyle/>
          <a:p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Oval 29"/>
          <p:cNvSpPr>
            <a:spLocks noChangeArrowheads="1"/>
          </p:cNvSpPr>
          <p:nvPr/>
        </p:nvSpPr>
        <p:spPr bwMode="auto">
          <a:xfrm>
            <a:off x="5433675" y="1216819"/>
            <a:ext cx="765255" cy="523875"/>
          </a:xfrm>
          <a:prstGeom prst="ellipse">
            <a:avLst/>
          </a:prstGeom>
          <a:solidFill>
            <a:srgbClr val="FFFFCC">
              <a:alpha val="0"/>
            </a:srgbClr>
          </a:solidFill>
          <a:ln w="28575">
            <a:solidFill>
              <a:srgbClr val="FF0000"/>
            </a:solidFill>
            <a:round/>
          </a:ln>
        </p:spPr>
        <p:txBody>
          <a:bodyPr wrap="none" lIns="69668" tIns="34834" rIns="69668" bIns="34834" anchor="ctr"/>
          <a:lstStyle/>
          <a:p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Oval 29"/>
          <p:cNvSpPr>
            <a:spLocks noChangeArrowheads="1"/>
          </p:cNvSpPr>
          <p:nvPr/>
        </p:nvSpPr>
        <p:spPr bwMode="auto">
          <a:xfrm>
            <a:off x="6992256" y="1183482"/>
            <a:ext cx="762813" cy="522685"/>
          </a:xfrm>
          <a:prstGeom prst="ellipse">
            <a:avLst/>
          </a:prstGeom>
          <a:solidFill>
            <a:srgbClr val="FFFFCC">
              <a:alpha val="0"/>
            </a:srgbClr>
          </a:solidFill>
          <a:ln w="28575">
            <a:solidFill>
              <a:srgbClr val="FF0000"/>
            </a:solidFill>
            <a:round/>
          </a:ln>
        </p:spPr>
        <p:txBody>
          <a:bodyPr wrap="none" lIns="69668" tIns="34834" rIns="69668" bIns="34834" anchor="ctr"/>
          <a:lstStyle/>
          <a:p>
            <a:endParaRPr lang="zh-CN" altLang="en-US" sz="3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718870" y="1213247"/>
            <a:ext cx="323433" cy="4893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22285" y="1216819"/>
            <a:ext cx="324653" cy="488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74682" y="1210867"/>
            <a:ext cx="323433" cy="4881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871439" y="2062163"/>
            <a:ext cx="7213166" cy="244815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190" tIns="46378" rIns="89190" bIns="4637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可以铺出边长是 </a:t>
            </a: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 dm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12 dm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18 dm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··· 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的正方形，最小的正方形边长是 </a:t>
            </a:r>
            <a:r>
              <a:rPr lang="en-US" altLang="zh-CN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6 dm</a:t>
            </a:r>
            <a:r>
              <a:rPr lang="zh-CN" altLang="en-US" sz="3400" b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400" b="1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77294" y="1196579"/>
            <a:ext cx="53213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公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ldLvl="0" animBg="1"/>
      <p:bldP spid="10" grpId="0" bldLvl="0" animBg="1"/>
      <p:bldP spid="11" grpId="0" bldLvl="0" animBg="1"/>
      <p:bldP spid="15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"/>
          <p:cNvGrpSpPr/>
          <p:nvPr/>
        </p:nvGrpSpPr>
        <p:grpSpPr bwMode="auto">
          <a:xfrm>
            <a:off x="1015458" y="1821657"/>
            <a:ext cx="7243679" cy="1865710"/>
            <a:chOff x="-661" y="3271"/>
            <a:chExt cx="14843" cy="3922"/>
          </a:xfrm>
        </p:grpSpPr>
        <p:pic>
          <p:nvPicPr>
            <p:cNvPr id="15362" name="图片 2" descr="C:\Users\Administrator\Desktop\图片28.png图片2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6E6"/>
                </a:clrFrom>
                <a:clrTo>
                  <a:srgbClr val="FEF6E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661" y="3271"/>
              <a:ext cx="2774" cy="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圆角矩形标注 4"/>
            <p:cNvSpPr/>
            <p:nvPr/>
          </p:nvSpPr>
          <p:spPr>
            <a:xfrm>
              <a:off x="1952" y="3474"/>
              <a:ext cx="12230" cy="2403"/>
            </a:xfrm>
            <a:prstGeom prst="wedgeRoundRectCallout">
              <a:avLst>
                <a:gd name="adj1" fmla="val -56262"/>
                <a:gd name="adj2" fmla="val -12559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sz="2700" b="1" noProof="1">
                  <a:solidFill>
                    <a:srgbClr val="00B05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在边长是6 dm的正方形上画一画，看我找的对不对。</a:t>
              </a:r>
              <a:endParaRPr sz="2700" b="1" noProof="1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627337" y="606742"/>
            <a:ext cx="1976725" cy="501015"/>
          </a:xfrm>
          <a:prstGeom prst="roundRect">
            <a:avLst>
              <a:gd name="adj" fmla="val 19185"/>
            </a:avLst>
          </a:prstGeom>
          <a:solidFill>
            <a:srgbClr val="FA8434"/>
          </a:solidFill>
          <a:ln w="12700" cmpd="sng">
            <a:solidFill>
              <a:schemeClr val="bg1">
                <a:lumMod val="95000"/>
              </a:schemeClr>
            </a:solidFill>
            <a:prstDash val="solid"/>
          </a:ln>
          <a:effectLst>
            <a:innerShdw blurRad="114300">
              <a:schemeClr val="bg1">
                <a:lumMod val="6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回顾与反思</a:t>
            </a:r>
            <a:endParaRPr lang="zh-CN" altLang="en-US" sz="27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 bwMode="auto">
          <a:xfrm>
            <a:off x="1890558" y="1704975"/>
            <a:ext cx="4662317" cy="3239691"/>
            <a:chOff x="3873" y="1999"/>
            <a:chExt cx="9550" cy="6802"/>
          </a:xfrm>
        </p:grpSpPr>
        <p:sp>
          <p:nvSpPr>
            <p:cNvPr id="3" name="矩形 2"/>
            <p:cNvSpPr/>
            <p:nvPr/>
          </p:nvSpPr>
          <p:spPr>
            <a:xfrm>
              <a:off x="6620" y="1999"/>
              <a:ext cx="6803" cy="6802"/>
            </a:xfrm>
            <a:prstGeom prst="rect">
              <a:avLst/>
            </a:prstGeom>
            <a:noFill/>
            <a:ln w="254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7411" name="文本框 3"/>
            <p:cNvSpPr txBox="1">
              <a:spLocks noChangeArrowheads="1"/>
            </p:cNvSpPr>
            <p:nvPr/>
          </p:nvSpPr>
          <p:spPr bwMode="auto">
            <a:xfrm>
              <a:off x="3873" y="4747"/>
              <a:ext cx="2907" cy="1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700" b="1">
                  <a:latin typeface="Times New Roman" panose="02020603050405020304" pitchFamily="18" charset="0"/>
                </a:rPr>
                <a:t>6 cm</a:t>
              </a:r>
              <a:endParaRPr lang="en-US" altLang="zh-CN" sz="37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5400000">
            <a:off x="5182985" y="1414983"/>
            <a:ext cx="1079897" cy="165988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2173714" y="1213248"/>
            <a:ext cx="2717813" cy="1571386"/>
            <a:chOff x="4453" y="966"/>
            <a:chExt cx="5567" cy="3298"/>
          </a:xfrm>
        </p:grpSpPr>
        <p:sp>
          <p:nvSpPr>
            <p:cNvPr id="5" name="矩形 4"/>
            <p:cNvSpPr/>
            <p:nvPr/>
          </p:nvSpPr>
          <p:spPr>
            <a:xfrm rot="5400000">
              <a:off x="7186" y="1430"/>
              <a:ext cx="2266" cy="3402"/>
            </a:xfrm>
            <a:prstGeom prst="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7415" name="文本框 7"/>
            <p:cNvSpPr txBox="1">
              <a:spLocks noChangeArrowheads="1"/>
            </p:cNvSpPr>
            <p:nvPr/>
          </p:nvSpPr>
          <p:spPr bwMode="auto">
            <a:xfrm>
              <a:off x="4453" y="2479"/>
              <a:ext cx="2907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b="1">
                  <a:latin typeface="Times New Roman" panose="02020603050405020304" pitchFamily="18" charset="0"/>
                </a:rPr>
                <a:t>2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  <p:sp>
          <p:nvSpPr>
            <p:cNvPr id="17416" name="文本框 8"/>
            <p:cNvSpPr txBox="1">
              <a:spLocks noChangeArrowheads="1"/>
            </p:cNvSpPr>
            <p:nvPr/>
          </p:nvSpPr>
          <p:spPr bwMode="auto">
            <a:xfrm>
              <a:off x="6889" y="966"/>
              <a:ext cx="2907" cy="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3000" b="1">
                  <a:latin typeface="Times New Roman" panose="02020603050405020304" pitchFamily="18" charset="0"/>
                </a:rPr>
                <a:t>3 cm</a:t>
              </a:r>
              <a:endParaRPr lang="en-US" altLang="zh-CN" sz="3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5400000">
            <a:off x="3522492" y="2494269"/>
            <a:ext cx="1079897" cy="166110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/>
        </p:nvSpPr>
        <p:spPr>
          <a:xfrm rot="5400000">
            <a:off x="5183596" y="2495460"/>
            <a:ext cx="1079897" cy="166110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/>
        </p:nvSpPr>
        <p:spPr>
          <a:xfrm rot="5400000">
            <a:off x="3522492" y="3574166"/>
            <a:ext cx="1079897" cy="166110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 rot="5400000">
            <a:off x="5183596" y="3574166"/>
            <a:ext cx="1079897" cy="166110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26199" y="292894"/>
            <a:ext cx="8105353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</a:rPr>
              <a:t>在边长为 6 dm 的正方形上画一画，铺满这个正方形正好需要 6 块砖，如图。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/>
    </p:bldLst>
  </p:timing>
</p:sld>
</file>

<file path=ppt/tags/tag1.xml><?xml version="1.0" encoding="utf-8"?>
<p:tagLst xmlns:p="http://schemas.openxmlformats.org/presentationml/2006/main">
  <p:tag name="KSO_WPP_MARK_KEY" val="94c77839-d207-4c3d-9256-c41ec64bc4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全屏显示(16:9)</PresentationFormat>
  <Paragraphs>163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86</cp:revision>
  <dcterms:created xsi:type="dcterms:W3CDTF">2018-10-27T09:08:00Z</dcterms:created>
  <dcterms:modified xsi:type="dcterms:W3CDTF">2023-02-10T05:13:49Z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4E3F5893423D46C7A62AE7511C2B67F0</vt:lpwstr>
  </property>
</Properties>
</file>