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776" r:id="rId3"/>
    <p:sldId id="264" r:id="rId5"/>
    <p:sldId id="263" r:id="rId6"/>
    <p:sldId id="359" r:id="rId7"/>
    <p:sldId id="403" r:id="rId8"/>
    <p:sldId id="734" r:id="rId9"/>
    <p:sldId id="706" r:id="rId10"/>
    <p:sldId id="643" r:id="rId11"/>
    <p:sldId id="707" r:id="rId12"/>
    <p:sldId id="435" r:id="rId13"/>
    <p:sldId id="436" r:id="rId14"/>
    <p:sldId id="717" r:id="rId15"/>
    <p:sldId id="720" r:id="rId16"/>
    <p:sldId id="721" r:id="rId17"/>
    <p:sldId id="722" r:id="rId18"/>
    <p:sldId id="758" r:id="rId19"/>
    <p:sldId id="718" r:id="rId20"/>
    <p:sldId id="719" r:id="rId21"/>
    <p:sldId id="647" r:id="rId22"/>
    <p:sldId id="293" r:id="rId23"/>
    <p:sldId id="767" r:id="rId24"/>
    <p:sldId id="768" r:id="rId25"/>
    <p:sldId id="769" r:id="rId26"/>
    <p:sldId id="770" r:id="rId27"/>
    <p:sldId id="771" r:id="rId28"/>
    <p:sldId id="288" r:id="rId29"/>
    <p:sldId id="755" r:id="rId30"/>
    <p:sldId id="290" r:id="rId31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1" userDrawn="1">
          <p15:clr>
            <a:srgbClr val="A4A3A4"/>
          </p15:clr>
        </p15:guide>
        <p15:guide id="2" pos="299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F07"/>
    <a:srgbClr val="CB0774"/>
    <a:srgbClr val="F7F4EF"/>
    <a:srgbClr val="00EE6A"/>
    <a:srgbClr val="25FB34"/>
    <a:srgbClr val="FFCE5B"/>
    <a:srgbClr val="D0F9FD"/>
    <a:srgbClr val="ECC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511"/>
        <p:guide pos="29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9525584-737C-4DFA-99DF-A61E166E5A9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A369E48-3CF7-4A74-8BE4-27FDA25BF38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8674" name="文本占位符 2"/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30722" name="文本占位符 2"/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E0308B9-B2E1-4F84-8851-010CB93F005C}" type="slidenum">
              <a:rPr lang="en-US" altLang="zh-CN" sz="1200"/>
            </a:fld>
            <a:endParaRPr lang="en-US" altLang="zh-CN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02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873FD30-75A2-4E25-A8EE-CAF548467321}" type="slidenum">
              <a:rPr lang="en-US" altLang="zh-CN" sz="1200"/>
            </a:fld>
            <a:endParaRPr lang="en-US" altLang="zh-CN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69E48-3CF7-4A74-8BE4-27FDA25BF3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689" y="4685110"/>
            <a:ext cx="2133437" cy="358378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85" y="4685110"/>
            <a:ext cx="2895030" cy="358378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75" y="4685110"/>
            <a:ext cx="2133437" cy="358378"/>
          </a:xfrm>
        </p:spPr>
        <p:txBody>
          <a:bodyPr vert="horz" wrap="square" lIns="69668" tIns="34834" rIns="69668" bIns="34834" numCol="1" anchor="t" anchorCtr="0" compatLnSpc="1"/>
          <a:lstStyle>
            <a:lvl1pPr algn="r">
              <a:defRPr sz="800"/>
            </a:lvl1pPr>
          </a:lstStyle>
          <a:p>
            <a:fld id="{7A1D04B4-26F8-48E0-AE68-5FF573A85D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tif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419622"/>
            <a:ext cx="9144000" cy="1086011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algn="ctr" fontAlgn="auto">
              <a:defRPr/>
            </a:pPr>
            <a:r>
              <a:rPr sz="6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   </a:t>
            </a:r>
            <a:r>
              <a:rPr sz="6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endParaRPr sz="66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/>
          <p:nvPr/>
        </p:nvGrpSpPr>
        <p:grpSpPr bwMode="auto">
          <a:xfrm>
            <a:off x="864115" y="941785"/>
            <a:ext cx="2076074" cy="563165"/>
            <a:chOff x="1995" y="2420"/>
            <a:chExt cx="4252" cy="1182"/>
          </a:xfrm>
        </p:grpSpPr>
        <p:pic>
          <p:nvPicPr>
            <p:cNvPr id="17410" name="图片 1" descr="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95" y="2420"/>
              <a:ext cx="4252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1" name="文本框 2"/>
            <p:cNvSpPr txBox="1">
              <a:spLocks noChangeArrowheads="1"/>
            </p:cNvSpPr>
            <p:nvPr/>
          </p:nvSpPr>
          <p:spPr bwMode="auto">
            <a:xfrm>
              <a:off x="2552" y="2527"/>
              <a:ext cx="324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864116" y="1924050"/>
            <a:ext cx="7305924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分母相同、分子不同的两个分数，分子大的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分数就大。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分子相同、分母不同的两个分数，分母小的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分数反而较大。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"/>
          <p:cNvGrpSpPr/>
          <p:nvPr/>
        </p:nvGrpSpPr>
        <p:grpSpPr bwMode="auto">
          <a:xfrm>
            <a:off x="859234" y="467916"/>
            <a:ext cx="2214478" cy="577453"/>
            <a:chOff x="630" y="530"/>
            <a:chExt cx="4535" cy="1214"/>
          </a:xfrm>
        </p:grpSpPr>
        <p:pic>
          <p:nvPicPr>
            <p:cNvPr id="18434" name="图片 4" descr="标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" y="557"/>
              <a:ext cx="453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5" name="文本框 5"/>
            <p:cNvSpPr txBox="1">
              <a:spLocks noChangeArrowheads="1"/>
            </p:cNvSpPr>
            <p:nvPr/>
          </p:nvSpPr>
          <p:spPr bwMode="auto">
            <a:xfrm>
              <a:off x="1437" y="530"/>
              <a:ext cx="3247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6" name="文本框 1"/>
          <p:cNvSpPr txBox="1">
            <a:spLocks noChangeArrowheads="1"/>
          </p:cNvSpPr>
          <p:nvPr/>
        </p:nvSpPr>
        <p:spPr bwMode="auto">
          <a:xfrm>
            <a:off x="4712358" y="1712119"/>
            <a:ext cx="4026435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P73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做一做）</a:t>
            </a:r>
            <a:endParaRPr lang="zh-CN" altLang="en-US"/>
          </a:p>
        </p:txBody>
      </p:sp>
      <p:grpSp>
        <p:nvGrpSpPr>
          <p:cNvPr id="18437" name="组合 3"/>
          <p:cNvGrpSpPr/>
          <p:nvPr/>
        </p:nvGrpSpPr>
        <p:grpSpPr bwMode="auto">
          <a:xfrm>
            <a:off x="859234" y="1187055"/>
            <a:ext cx="5660685" cy="549365"/>
            <a:chOff x="1760" y="2493"/>
            <a:chExt cx="11594" cy="1153"/>
          </a:xfrm>
        </p:grpSpPr>
        <p:sp>
          <p:nvSpPr>
            <p:cNvPr id="18438" name="文本框 2"/>
            <p:cNvSpPr txBox="1">
              <a:spLocks noChangeArrowheads="1"/>
            </p:cNvSpPr>
            <p:nvPr/>
          </p:nvSpPr>
          <p:spPr bwMode="auto">
            <a:xfrm>
              <a:off x="1760" y="2493"/>
              <a:ext cx="11594" cy="1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6858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6858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700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在     中填上“＞”“＜”或“</a:t>
              </a:r>
              <a:r>
                <a:rPr lang="en-US" altLang="zh-CN" sz="2700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zh-CN" altLang="en-US" sz="2700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”。</a:t>
              </a: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Oval 87"/>
            <p:cNvSpPr>
              <a:spLocks noChangeArrowheads="1"/>
            </p:cNvSpPr>
            <p:nvPr/>
          </p:nvSpPr>
          <p:spPr bwMode="auto">
            <a:xfrm>
              <a:off x="2777" y="2705"/>
              <a:ext cx="680" cy="68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5" name="Group 6"/>
          <p:cNvGrpSpPr/>
          <p:nvPr/>
        </p:nvGrpSpPr>
        <p:grpSpPr bwMode="auto">
          <a:xfrm>
            <a:off x="2196903" y="2278856"/>
            <a:ext cx="1257117" cy="925116"/>
            <a:chOff x="2191" y="2643"/>
            <a:chExt cx="1030" cy="777"/>
          </a:xfrm>
        </p:grpSpPr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2571" y="2802"/>
              <a:ext cx="303" cy="303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7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2" name="Group 7"/>
            <p:cNvGrpSpPr/>
            <p:nvPr/>
          </p:nvGrpSpPr>
          <p:grpSpPr bwMode="auto">
            <a:xfrm>
              <a:off x="2191" y="2643"/>
              <a:ext cx="291" cy="777"/>
              <a:chOff x="1701" y="1408"/>
              <a:chExt cx="335" cy="777"/>
            </a:xfrm>
          </p:grpSpPr>
          <p:sp>
            <p:nvSpPr>
              <p:cNvPr id="18443" name="Rectangle 8"/>
              <p:cNvSpPr>
                <a:spLocks noChangeArrowheads="1"/>
              </p:cNvSpPr>
              <p:nvPr/>
            </p:nvSpPr>
            <p:spPr bwMode="auto">
              <a:xfrm>
                <a:off x="1701" y="1408"/>
                <a:ext cx="335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9"/>
              <p:cNvSpPr>
                <a:spLocks noChangeShapeType="1"/>
              </p:cNvSpPr>
              <p:nvPr/>
            </p:nvSpPr>
            <p:spPr bwMode="auto">
              <a:xfrm>
                <a:off x="1738" y="1750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  <p:grpSp>
          <p:nvGrpSpPr>
            <p:cNvPr id="18445" name="Group 10"/>
            <p:cNvGrpSpPr/>
            <p:nvPr/>
          </p:nvGrpSpPr>
          <p:grpSpPr bwMode="auto">
            <a:xfrm>
              <a:off x="2930" y="2643"/>
              <a:ext cx="291" cy="777"/>
              <a:chOff x="1786" y="1408"/>
              <a:chExt cx="335" cy="777"/>
            </a:xfrm>
          </p:grpSpPr>
          <p:sp>
            <p:nvSpPr>
              <p:cNvPr id="18446" name="Rectangle 11"/>
              <p:cNvSpPr>
                <a:spLocks noChangeArrowheads="1"/>
              </p:cNvSpPr>
              <p:nvPr/>
            </p:nvSpPr>
            <p:spPr bwMode="auto">
              <a:xfrm>
                <a:off x="1786" y="1408"/>
                <a:ext cx="335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12"/>
              <p:cNvSpPr>
                <a:spLocks noChangeShapeType="1"/>
              </p:cNvSpPr>
              <p:nvPr/>
            </p:nvSpPr>
            <p:spPr bwMode="auto">
              <a:xfrm>
                <a:off x="1823" y="1744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 bwMode="auto">
          <a:xfrm>
            <a:off x="4936932" y="2278856"/>
            <a:ext cx="1430428" cy="925116"/>
            <a:chOff x="2118" y="2643"/>
            <a:chExt cx="1172" cy="777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2571" y="2802"/>
              <a:ext cx="303" cy="303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7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50" name="Group 7"/>
            <p:cNvGrpSpPr/>
            <p:nvPr/>
          </p:nvGrpSpPr>
          <p:grpSpPr bwMode="auto">
            <a:xfrm>
              <a:off x="2118" y="2643"/>
              <a:ext cx="432" cy="777"/>
              <a:chOff x="1620" y="1408"/>
              <a:chExt cx="498" cy="777"/>
            </a:xfrm>
          </p:grpSpPr>
          <p:sp>
            <p:nvSpPr>
              <p:cNvPr id="18451" name="Rectangle 8"/>
              <p:cNvSpPr>
                <a:spLocks noChangeArrowheads="1"/>
              </p:cNvSpPr>
              <p:nvPr/>
            </p:nvSpPr>
            <p:spPr bwMode="auto">
              <a:xfrm>
                <a:off x="1620" y="1408"/>
                <a:ext cx="498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16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9"/>
              <p:cNvSpPr>
                <a:spLocks noChangeShapeType="1"/>
              </p:cNvSpPr>
              <p:nvPr/>
            </p:nvSpPr>
            <p:spPr bwMode="auto">
              <a:xfrm>
                <a:off x="1741" y="1750"/>
                <a:ext cx="257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  <p:grpSp>
          <p:nvGrpSpPr>
            <p:cNvPr id="18453" name="Group 10"/>
            <p:cNvGrpSpPr/>
            <p:nvPr/>
          </p:nvGrpSpPr>
          <p:grpSpPr bwMode="auto">
            <a:xfrm>
              <a:off x="2858" y="2643"/>
              <a:ext cx="432" cy="777"/>
              <a:chOff x="1705" y="1408"/>
              <a:chExt cx="498" cy="777"/>
            </a:xfrm>
          </p:grpSpPr>
          <p:sp>
            <p:nvSpPr>
              <p:cNvPr id="32" name="Rectangle 11"/>
              <p:cNvSpPr>
                <a:spLocks noChangeArrowheads="1"/>
              </p:cNvSpPr>
              <p:nvPr/>
            </p:nvSpPr>
            <p:spPr bwMode="auto">
              <a:xfrm>
                <a:off x="1705" y="1408"/>
                <a:ext cx="498" cy="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11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16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1824" y="1744"/>
                <a:ext cx="25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</p:grpSp>
      <p:grpSp>
        <p:nvGrpSpPr>
          <p:cNvPr id="10" name="Group 6"/>
          <p:cNvGrpSpPr/>
          <p:nvPr/>
        </p:nvGrpSpPr>
        <p:grpSpPr bwMode="auto">
          <a:xfrm>
            <a:off x="2196904" y="3344466"/>
            <a:ext cx="1334009" cy="925116"/>
            <a:chOff x="2191" y="2643"/>
            <a:chExt cx="1093" cy="777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2571" y="2802"/>
              <a:ext cx="303" cy="303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7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58" name="Group 7"/>
            <p:cNvGrpSpPr/>
            <p:nvPr/>
          </p:nvGrpSpPr>
          <p:grpSpPr bwMode="auto">
            <a:xfrm>
              <a:off x="2191" y="2643"/>
              <a:ext cx="291" cy="777"/>
              <a:chOff x="1701" y="1408"/>
              <a:chExt cx="335" cy="777"/>
            </a:xfrm>
          </p:grpSpPr>
          <p:sp>
            <p:nvSpPr>
              <p:cNvPr id="18459" name="Rectangle 8"/>
              <p:cNvSpPr>
                <a:spLocks noChangeArrowheads="1"/>
              </p:cNvSpPr>
              <p:nvPr/>
            </p:nvSpPr>
            <p:spPr bwMode="auto">
              <a:xfrm>
                <a:off x="1701" y="1408"/>
                <a:ext cx="335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9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9"/>
              <p:cNvSpPr>
                <a:spLocks noChangeShapeType="1"/>
              </p:cNvSpPr>
              <p:nvPr/>
            </p:nvSpPr>
            <p:spPr bwMode="auto">
              <a:xfrm>
                <a:off x="1738" y="1750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  <p:grpSp>
          <p:nvGrpSpPr>
            <p:cNvPr id="18461" name="Group 10"/>
            <p:cNvGrpSpPr/>
            <p:nvPr/>
          </p:nvGrpSpPr>
          <p:grpSpPr bwMode="auto">
            <a:xfrm>
              <a:off x="2993" y="2643"/>
              <a:ext cx="291" cy="777"/>
              <a:chOff x="1858" y="1408"/>
              <a:chExt cx="335" cy="777"/>
            </a:xfrm>
          </p:grpSpPr>
          <p:sp>
            <p:nvSpPr>
              <p:cNvPr id="18462" name="Rectangle 11"/>
              <p:cNvSpPr>
                <a:spLocks noChangeArrowheads="1"/>
              </p:cNvSpPr>
              <p:nvPr/>
            </p:nvSpPr>
            <p:spPr bwMode="auto">
              <a:xfrm>
                <a:off x="1858" y="1408"/>
                <a:ext cx="335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12"/>
              <p:cNvSpPr>
                <a:spLocks noChangeShapeType="1"/>
              </p:cNvSpPr>
              <p:nvPr/>
            </p:nvSpPr>
            <p:spPr bwMode="auto">
              <a:xfrm>
                <a:off x="1887" y="1744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</p:grpSp>
      <p:grpSp>
        <p:nvGrpSpPr>
          <p:cNvPr id="13" name="Group 6"/>
          <p:cNvGrpSpPr/>
          <p:nvPr/>
        </p:nvGrpSpPr>
        <p:grpSpPr bwMode="auto">
          <a:xfrm>
            <a:off x="4936932" y="3344466"/>
            <a:ext cx="1429208" cy="925116"/>
            <a:chOff x="2119" y="2643"/>
            <a:chExt cx="1171" cy="777"/>
          </a:xfrm>
        </p:grpSpPr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2571" y="2802"/>
              <a:ext cx="303" cy="303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7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66" name="Group 7"/>
            <p:cNvGrpSpPr/>
            <p:nvPr/>
          </p:nvGrpSpPr>
          <p:grpSpPr bwMode="auto">
            <a:xfrm>
              <a:off x="2119" y="2643"/>
              <a:ext cx="432" cy="777"/>
              <a:chOff x="1621" y="1408"/>
              <a:chExt cx="498" cy="777"/>
            </a:xfrm>
          </p:grpSpPr>
          <p:sp>
            <p:nvSpPr>
              <p:cNvPr id="50" name="Rectangle 8"/>
              <p:cNvSpPr>
                <a:spLocks noChangeArrowheads="1"/>
              </p:cNvSpPr>
              <p:nvPr/>
            </p:nvSpPr>
            <p:spPr bwMode="auto">
              <a:xfrm>
                <a:off x="1621" y="1408"/>
                <a:ext cx="498" cy="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15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17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51" name="Line 9"/>
              <p:cNvSpPr>
                <a:spLocks noChangeShapeType="1"/>
              </p:cNvSpPr>
              <p:nvPr/>
            </p:nvSpPr>
            <p:spPr bwMode="auto">
              <a:xfrm>
                <a:off x="1739" y="1750"/>
                <a:ext cx="25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  <p:grpSp>
          <p:nvGrpSpPr>
            <p:cNvPr id="18469" name="Group 10"/>
            <p:cNvGrpSpPr/>
            <p:nvPr/>
          </p:nvGrpSpPr>
          <p:grpSpPr bwMode="auto">
            <a:xfrm>
              <a:off x="2858" y="2643"/>
              <a:ext cx="432" cy="777"/>
              <a:chOff x="1705" y="1408"/>
              <a:chExt cx="498" cy="777"/>
            </a:xfrm>
          </p:grpSpPr>
          <p:sp>
            <p:nvSpPr>
              <p:cNvPr id="48" name="Rectangle 11"/>
              <p:cNvSpPr>
                <a:spLocks noChangeArrowheads="1"/>
              </p:cNvSpPr>
              <p:nvPr/>
            </p:nvSpPr>
            <p:spPr bwMode="auto">
              <a:xfrm>
                <a:off x="1705" y="1408"/>
                <a:ext cx="498" cy="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15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en-US" altLang="zh-CN" sz="27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22</a:t>
                </a:r>
                <a:endPara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49" name="Line 12"/>
              <p:cNvSpPr>
                <a:spLocks noChangeShapeType="1"/>
              </p:cNvSpPr>
              <p:nvPr/>
            </p:nvSpPr>
            <p:spPr bwMode="auto">
              <a:xfrm>
                <a:off x="1824" y="1744"/>
                <a:ext cx="25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</a:endParaRPr>
              </a:p>
            </p:txBody>
          </p:sp>
        </p:grpSp>
      </p:grpSp>
      <p:sp>
        <p:nvSpPr>
          <p:cNvPr id="52" name="Rectangle 14"/>
          <p:cNvSpPr>
            <a:spLocks noChangeArrowheads="1"/>
          </p:cNvSpPr>
          <p:nvPr/>
        </p:nvSpPr>
        <p:spPr bwMode="auto">
          <a:xfrm flipH="1" flipV="1">
            <a:off x="2616756" y="2395538"/>
            <a:ext cx="48820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" name="Rectangle 14"/>
          <p:cNvSpPr>
            <a:spLocks noChangeArrowheads="1"/>
          </p:cNvSpPr>
          <p:nvPr/>
        </p:nvSpPr>
        <p:spPr bwMode="auto">
          <a:xfrm>
            <a:off x="5427573" y="2433638"/>
            <a:ext cx="48942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Rectangle 14"/>
          <p:cNvSpPr>
            <a:spLocks noChangeArrowheads="1"/>
          </p:cNvSpPr>
          <p:nvPr/>
        </p:nvSpPr>
        <p:spPr bwMode="auto">
          <a:xfrm>
            <a:off x="2592346" y="3492104"/>
            <a:ext cx="48942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 flipH="1" flipV="1">
            <a:off x="5445879" y="3469482"/>
            <a:ext cx="48820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97" y="862013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5"/>
          <p:cNvSpPr txBox="1">
            <a:spLocks noChangeArrowheads="1"/>
          </p:cNvSpPr>
          <p:nvPr/>
        </p:nvSpPr>
        <p:spPr bwMode="auto">
          <a:xfrm>
            <a:off x="783562" y="841773"/>
            <a:ext cx="151952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知识点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460" name="文本框 7"/>
          <p:cNvSpPr txBox="1">
            <a:spLocks noChangeArrowheads="1"/>
          </p:cNvSpPr>
          <p:nvPr/>
        </p:nvSpPr>
        <p:spPr bwMode="auto">
          <a:xfrm>
            <a:off x="2403169" y="856060"/>
            <a:ext cx="162082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通  分</a:t>
            </a:r>
            <a:endParaRPr lang="zh-CN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20096" y="1396604"/>
            <a:ext cx="757932" cy="653653"/>
            <a:chOff x="631889" y="1065590"/>
            <a:chExt cx="863600" cy="658812"/>
          </a:xfrm>
        </p:grpSpPr>
        <p:pic>
          <p:nvPicPr>
            <p:cNvPr id="19462" name="Picture 46" descr="U1ppt题号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3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55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solidFill>
                    <a:srgbClr val="0168B7"/>
                  </a:solidFill>
                  <a:ea typeface="楷体" panose="02010609060101010101" pitchFamily="49" charset="-122"/>
                </a:rPr>
                <a:t>5</a:t>
              </a:r>
              <a:endParaRPr lang="en-US" altLang="zh-CN" sz="3000" b="1">
                <a:solidFill>
                  <a:srgbClr val="0168B7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460941" y="1443037"/>
            <a:ext cx="720584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豆类食品含有较高的蛋白质，经常食用有益于人体健康。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9465" name="Picture 2" descr="p-9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2339" y="3007519"/>
            <a:ext cx="4767280" cy="161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Rectangle 17"/>
          <p:cNvSpPr>
            <a:spLocks noChangeArrowheads="1"/>
          </p:cNvSpPr>
          <p:nvPr/>
        </p:nvSpPr>
        <p:spPr bwMode="auto">
          <a:xfrm>
            <a:off x="1695278" y="3625453"/>
            <a:ext cx="93734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黄豆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467" name="Rectangle 18"/>
          <p:cNvSpPr>
            <a:spLocks noChangeArrowheads="1"/>
          </p:cNvSpPr>
          <p:nvPr/>
        </p:nvSpPr>
        <p:spPr bwMode="auto">
          <a:xfrm>
            <a:off x="6832370" y="3632597"/>
            <a:ext cx="9715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蚕豆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449956" y="4495800"/>
            <a:ext cx="621113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黄豆和蚕豆哪个的蛋白质含量比较高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469" name="组合 37"/>
          <p:cNvGrpSpPr/>
          <p:nvPr/>
        </p:nvGrpSpPr>
        <p:grpSpPr bwMode="auto">
          <a:xfrm>
            <a:off x="527257" y="2389584"/>
            <a:ext cx="4432863" cy="831079"/>
            <a:chOff x="-866632" y="1313843"/>
            <a:chExt cx="5765649" cy="1107124"/>
          </a:xfrm>
        </p:grpSpPr>
        <p:sp>
          <p:nvSpPr>
            <p:cNvPr id="29" name="圆角矩形标注 28"/>
            <p:cNvSpPr/>
            <p:nvPr/>
          </p:nvSpPr>
          <p:spPr bwMode="auto">
            <a:xfrm>
              <a:off x="-866632" y="1313843"/>
              <a:ext cx="5765649" cy="975447"/>
            </a:xfrm>
            <a:prstGeom prst="wedgeRoundRectCallout">
              <a:avLst>
                <a:gd name="adj1" fmla="val 18149"/>
                <a:gd name="adj2" fmla="val 74705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4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7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我的蛋白质含量大约占     。</a:t>
              </a:r>
              <a:endPara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19471" name="Group 7"/>
            <p:cNvGrpSpPr/>
            <p:nvPr/>
          </p:nvGrpSpPr>
          <p:grpSpPr bwMode="auto">
            <a:xfrm>
              <a:off x="3897701" y="1409729"/>
              <a:ext cx="461214" cy="1011238"/>
              <a:chOff x="1303" y="1312"/>
              <a:chExt cx="334" cy="637"/>
            </a:xfrm>
          </p:grpSpPr>
          <p:sp>
            <p:nvSpPr>
              <p:cNvPr id="19472" name="Rectangle 8"/>
              <p:cNvSpPr>
                <a:spLocks noChangeArrowheads="1"/>
              </p:cNvSpPr>
              <p:nvPr/>
            </p:nvSpPr>
            <p:spPr bwMode="auto">
              <a:xfrm>
                <a:off x="1303" y="1312"/>
                <a:ext cx="334" cy="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altLang="zh-CN" sz="27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altLang="zh-CN" sz="27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Line 9"/>
              <p:cNvSpPr>
                <a:spLocks noChangeShapeType="1"/>
              </p:cNvSpPr>
              <p:nvPr/>
            </p:nvSpPr>
            <p:spPr bwMode="auto">
              <a:xfrm>
                <a:off x="1342" y="1595"/>
                <a:ext cx="25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1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474" name="组合 32"/>
          <p:cNvGrpSpPr/>
          <p:nvPr/>
        </p:nvGrpSpPr>
        <p:grpSpPr bwMode="auto">
          <a:xfrm>
            <a:off x="5268907" y="1981201"/>
            <a:ext cx="3131808" cy="1332329"/>
            <a:chOff x="3853199" y="1379245"/>
            <a:chExt cx="4072783" cy="1775127"/>
          </a:xfrm>
        </p:grpSpPr>
        <p:sp>
          <p:nvSpPr>
            <p:cNvPr id="34" name="圆角矩形标注 33"/>
            <p:cNvSpPr/>
            <p:nvPr/>
          </p:nvSpPr>
          <p:spPr bwMode="auto">
            <a:xfrm>
              <a:off x="3853199" y="1379245"/>
              <a:ext cx="4072783" cy="1668817"/>
            </a:xfrm>
            <a:prstGeom prst="wedgeRoundRectCallout">
              <a:avLst>
                <a:gd name="adj1" fmla="val -18740"/>
                <a:gd name="adj2" fmla="val 61601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7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我的蛋白质含量大约占     。</a:t>
              </a:r>
              <a:endPara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19476" name="Group 10"/>
            <p:cNvGrpSpPr/>
            <p:nvPr/>
          </p:nvGrpSpPr>
          <p:grpSpPr bwMode="auto">
            <a:xfrm>
              <a:off x="4986866" y="2143134"/>
              <a:ext cx="461214" cy="1011238"/>
              <a:chOff x="795" y="1408"/>
              <a:chExt cx="334" cy="637"/>
            </a:xfrm>
          </p:grpSpPr>
          <p:sp>
            <p:nvSpPr>
              <p:cNvPr id="19477" name="Rectangle 11"/>
              <p:cNvSpPr>
                <a:spLocks noChangeArrowheads="1"/>
              </p:cNvSpPr>
              <p:nvPr/>
            </p:nvSpPr>
            <p:spPr bwMode="auto">
              <a:xfrm>
                <a:off x="795" y="1408"/>
                <a:ext cx="334" cy="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altLang="zh-CN" sz="27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altLang="zh-CN" sz="27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12"/>
              <p:cNvSpPr>
                <a:spLocks noChangeShapeType="1"/>
              </p:cNvSpPr>
              <p:nvPr/>
            </p:nvSpPr>
            <p:spPr bwMode="auto">
              <a:xfrm>
                <a:off x="835" y="1705"/>
                <a:ext cx="25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1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 bwMode="auto">
          <a:xfrm>
            <a:off x="2051664" y="1902619"/>
            <a:ext cx="6460116" cy="1577579"/>
            <a:chOff x="386124" y="3561214"/>
            <a:chExt cx="8403196" cy="2104140"/>
          </a:xfrm>
        </p:grpSpPr>
        <p:pic>
          <p:nvPicPr>
            <p:cNvPr id="20482" name="Picture 34" descr="F:\0.菜单\人教人物图片\图片1.png图片1"/>
            <p:cNvPicPr>
              <a:picLocks noChangeAspect="1" noChangeArrowheads="1"/>
            </p:cNvPicPr>
            <p:nvPr/>
          </p:nvPicPr>
          <p:blipFill>
            <a:blip r:embed="rId1" cstate="email"/>
            <a:srcRect l="8241" r="8241"/>
            <a:stretch>
              <a:fillRect/>
            </a:stretch>
          </p:blipFill>
          <p:spPr bwMode="auto">
            <a:xfrm>
              <a:off x="7212674" y="3642516"/>
              <a:ext cx="1576646" cy="202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3" name="AutoShape 27"/>
            <p:cNvSpPr>
              <a:spLocks noChangeArrowheads="1"/>
            </p:cNvSpPr>
            <p:nvPr/>
          </p:nvSpPr>
          <p:spPr bwMode="auto">
            <a:xfrm>
              <a:off x="386124" y="3561214"/>
              <a:ext cx="6826704" cy="1395879"/>
            </a:xfrm>
            <a:prstGeom prst="wedgeRoundRectCallout">
              <a:avLst>
                <a:gd name="adj1" fmla="val 53310"/>
                <a:gd name="adj2" fmla="val -1757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260985">
                <a:spcBef>
                  <a:spcPct val="20000"/>
                </a:spcBef>
              </a:pPr>
              <a:r>
                <a:rPr lang="zh-CN" altLang="en-US" sz="2700" b="1" dirty="0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这两个分数的分子、分母都不相同，怎么比较呢？</a:t>
              </a:r>
              <a:endPara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67"/>
          <p:cNvGrpSpPr/>
          <p:nvPr/>
        </p:nvGrpSpPr>
        <p:grpSpPr bwMode="auto">
          <a:xfrm>
            <a:off x="3576272" y="733425"/>
            <a:ext cx="1296997" cy="1025463"/>
            <a:chOff x="3757992" y="500494"/>
            <a:chExt cx="1685169" cy="1366357"/>
          </a:xfrm>
        </p:grpSpPr>
        <p:sp>
          <p:nvSpPr>
            <p:cNvPr id="20485" name="Text Box 2"/>
            <p:cNvSpPr txBox="1">
              <a:spLocks noChangeArrowheads="1"/>
            </p:cNvSpPr>
            <p:nvPr/>
          </p:nvSpPr>
          <p:spPr bwMode="auto">
            <a:xfrm>
              <a:off x="4295313" y="762254"/>
              <a:ext cx="610525" cy="861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和</a:t>
              </a:r>
              <a:endPara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20486" name="组合 61"/>
            <p:cNvGrpSpPr/>
            <p:nvPr/>
          </p:nvGrpSpPr>
          <p:grpSpPr bwMode="auto">
            <a:xfrm>
              <a:off x="4957075" y="500494"/>
              <a:ext cx="486086" cy="1356205"/>
              <a:chOff x="7787439" y="1443441"/>
              <a:chExt cx="486086" cy="1356205"/>
            </a:xfrm>
          </p:grpSpPr>
          <p:sp>
            <p:nvSpPr>
              <p:cNvPr id="20487" name="Rectangle 11"/>
              <p:cNvSpPr>
                <a:spLocks noChangeArrowheads="1"/>
              </p:cNvSpPr>
              <p:nvPr/>
            </p:nvSpPr>
            <p:spPr bwMode="auto">
              <a:xfrm>
                <a:off x="7787439" y="1443441"/>
                <a:ext cx="486086" cy="1356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Line 12"/>
              <p:cNvSpPr>
                <a:spLocks noChangeShapeType="1"/>
              </p:cNvSpPr>
              <p:nvPr/>
            </p:nvSpPr>
            <p:spPr bwMode="auto">
              <a:xfrm>
                <a:off x="7853550" y="2090702"/>
                <a:ext cx="3583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7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489" name="组合 64"/>
            <p:cNvGrpSpPr/>
            <p:nvPr/>
          </p:nvGrpSpPr>
          <p:grpSpPr bwMode="auto">
            <a:xfrm>
              <a:off x="3757992" y="510646"/>
              <a:ext cx="486086" cy="1356205"/>
              <a:chOff x="7786961" y="1453593"/>
              <a:chExt cx="486086" cy="1356205"/>
            </a:xfrm>
          </p:grpSpPr>
          <p:sp>
            <p:nvSpPr>
              <p:cNvPr id="20490" name="Rectangle 11"/>
              <p:cNvSpPr>
                <a:spLocks noChangeArrowheads="1"/>
              </p:cNvSpPr>
              <p:nvPr/>
            </p:nvSpPr>
            <p:spPr bwMode="auto">
              <a:xfrm>
                <a:off x="7786961" y="1453593"/>
                <a:ext cx="486086" cy="1356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Line 12"/>
              <p:cNvSpPr>
                <a:spLocks noChangeShapeType="1"/>
              </p:cNvSpPr>
              <p:nvPr/>
            </p:nvSpPr>
            <p:spPr bwMode="auto">
              <a:xfrm>
                <a:off x="7853305" y="2114499"/>
                <a:ext cx="3583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7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7"/>
          <p:cNvGrpSpPr/>
          <p:nvPr/>
        </p:nvGrpSpPr>
        <p:grpSpPr bwMode="auto">
          <a:xfrm>
            <a:off x="746947" y="3373041"/>
            <a:ext cx="6552875" cy="1365647"/>
            <a:chOff x="-1283657" y="3721947"/>
            <a:chExt cx="8523214" cy="1822064"/>
          </a:xfrm>
        </p:grpSpPr>
        <p:pic>
          <p:nvPicPr>
            <p:cNvPr id="20493" name="Picture 34" descr="C:\Users\Administrator\Desktop\图片27.png图片2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-1283657" y="3721947"/>
              <a:ext cx="1696768" cy="182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4" name="AutoShape 27"/>
            <p:cNvSpPr>
              <a:spLocks noChangeArrowheads="1"/>
            </p:cNvSpPr>
            <p:nvPr/>
          </p:nvSpPr>
          <p:spPr bwMode="auto">
            <a:xfrm>
              <a:off x="413366" y="3864916"/>
              <a:ext cx="6826191" cy="752972"/>
            </a:xfrm>
            <a:prstGeom prst="wedgeRoundRectCallout">
              <a:avLst>
                <a:gd name="adj1" fmla="val -52912"/>
                <a:gd name="adj2" fmla="val -1694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260985">
                <a:lnSpc>
                  <a:spcPct val="110000"/>
                </a:lnSpc>
                <a:spcBef>
                  <a:spcPct val="20000"/>
                </a:spcBef>
              </a:pPr>
              <a:r>
                <a:rPr lang="zh-CN" altLang="en-US" sz="2700" b="1" dirty="0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可以把它们化成分母相同的分数。</a:t>
              </a:r>
              <a:endPara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3"/>
          <p:cNvGrpSpPr/>
          <p:nvPr/>
        </p:nvGrpSpPr>
        <p:grpSpPr bwMode="auto">
          <a:xfrm>
            <a:off x="1362367" y="2014538"/>
            <a:ext cx="374118" cy="1017844"/>
            <a:chOff x="2882131" y="1036173"/>
            <a:chExt cx="485580" cy="1356348"/>
          </a:xfrm>
        </p:grpSpPr>
        <p:sp>
          <p:nvSpPr>
            <p:cNvPr id="21506" name="Rectangle 10"/>
            <p:cNvSpPr>
              <a:spLocks noChangeArrowheads="1"/>
            </p:cNvSpPr>
            <p:nvPr/>
          </p:nvSpPr>
          <p:spPr bwMode="auto">
            <a:xfrm>
              <a:off x="2882131" y="1036173"/>
              <a:ext cx="485580" cy="135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2978389" y="1688262"/>
              <a:ext cx="31048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sp>
        <p:nvSpPr>
          <p:cNvPr id="16" name="流程图: 接点 4"/>
          <p:cNvSpPr/>
          <p:nvPr/>
        </p:nvSpPr>
        <p:spPr>
          <a:xfrm>
            <a:off x="1906424" y="2337197"/>
            <a:ext cx="410089" cy="400050"/>
          </a:xfrm>
          <a:prstGeom prst="flowChartConnector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2510253" y="2014538"/>
            <a:ext cx="374118" cy="1017844"/>
            <a:chOff x="2881455" y="1036173"/>
            <a:chExt cx="486931" cy="1357217"/>
          </a:xfrm>
        </p:grpSpPr>
        <p:sp>
          <p:nvSpPr>
            <p:cNvPr id="21510" name="Rectangle 10"/>
            <p:cNvSpPr>
              <a:spLocks noChangeArrowheads="1"/>
            </p:cNvSpPr>
            <p:nvPr/>
          </p:nvSpPr>
          <p:spPr bwMode="auto">
            <a:xfrm>
              <a:off x="2881455" y="1036173"/>
              <a:ext cx="486931" cy="135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>
              <a:off x="2966066" y="1683917"/>
              <a:ext cx="30817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5" name="组合 19"/>
          <p:cNvGrpSpPr/>
          <p:nvPr/>
        </p:nvGrpSpPr>
        <p:grpSpPr bwMode="auto">
          <a:xfrm>
            <a:off x="1367252" y="2014538"/>
            <a:ext cx="374118" cy="1017844"/>
            <a:chOff x="2881164" y="1036173"/>
            <a:chExt cx="487505" cy="1356348"/>
          </a:xfrm>
        </p:grpSpPr>
        <p:sp>
          <p:nvSpPr>
            <p:cNvPr id="21513" name="Rectangle 10"/>
            <p:cNvSpPr>
              <a:spLocks noChangeArrowheads="1"/>
            </p:cNvSpPr>
            <p:nvPr/>
          </p:nvSpPr>
          <p:spPr bwMode="auto">
            <a:xfrm>
              <a:off x="2881164" y="1036173"/>
              <a:ext cx="487505" cy="135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2" name="Line 11"/>
            <p:cNvSpPr>
              <a:spLocks noChangeShapeType="1"/>
            </p:cNvSpPr>
            <p:nvPr/>
          </p:nvSpPr>
          <p:spPr bwMode="auto">
            <a:xfrm>
              <a:off x="2965080" y="1678742"/>
              <a:ext cx="3101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21515" name="组合 12"/>
          <p:cNvGrpSpPr/>
          <p:nvPr/>
        </p:nvGrpSpPr>
        <p:grpSpPr bwMode="auto">
          <a:xfrm>
            <a:off x="2509643" y="2014538"/>
            <a:ext cx="374118" cy="1017844"/>
            <a:chOff x="2881279" y="1036173"/>
            <a:chExt cx="487287" cy="1358845"/>
          </a:xfrm>
        </p:grpSpPr>
        <p:sp>
          <p:nvSpPr>
            <p:cNvPr id="21516" name="Rectangle 10"/>
            <p:cNvSpPr>
              <a:spLocks noChangeArrowheads="1"/>
            </p:cNvSpPr>
            <p:nvPr/>
          </p:nvSpPr>
          <p:spPr bwMode="auto">
            <a:xfrm>
              <a:off x="2881279" y="1036173"/>
              <a:ext cx="487287" cy="135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5" name="Line 11"/>
            <p:cNvSpPr>
              <a:spLocks noChangeShapeType="1"/>
            </p:cNvSpPr>
            <p:nvPr/>
          </p:nvSpPr>
          <p:spPr bwMode="auto">
            <a:xfrm>
              <a:off x="2965157" y="1699000"/>
              <a:ext cx="3099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7" name="组合 25"/>
          <p:cNvGrpSpPr/>
          <p:nvPr/>
        </p:nvGrpSpPr>
        <p:grpSpPr bwMode="auto">
          <a:xfrm>
            <a:off x="1831025" y="2984898"/>
            <a:ext cx="1460674" cy="1017844"/>
            <a:chOff x="3679460" y="1467456"/>
            <a:chExt cx="1900021" cy="1357217"/>
          </a:xfrm>
        </p:grpSpPr>
        <p:sp>
          <p:nvSpPr>
            <p:cNvPr id="21519" name="文本框 11"/>
            <p:cNvSpPr txBox="1">
              <a:spLocks noChangeArrowheads="1"/>
            </p:cNvSpPr>
            <p:nvPr/>
          </p:nvSpPr>
          <p:spPr bwMode="auto">
            <a:xfrm>
              <a:off x="3679460" y="1734619"/>
              <a:ext cx="522096" cy="741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1520" name="组合 15"/>
            <p:cNvGrpSpPr/>
            <p:nvPr/>
          </p:nvGrpSpPr>
          <p:grpSpPr bwMode="auto">
            <a:xfrm>
              <a:off x="4226838" y="1467456"/>
              <a:ext cx="1352643" cy="1357217"/>
              <a:chOff x="2966143" y="1036173"/>
              <a:chExt cx="308208" cy="1357217"/>
            </a:xfrm>
          </p:grpSpPr>
          <p:sp>
            <p:nvSpPr>
              <p:cNvPr id="21521" name="Rectangle 10"/>
              <p:cNvSpPr>
                <a:spLocks noChangeArrowheads="1"/>
              </p:cNvSpPr>
              <p:nvPr/>
            </p:nvSpPr>
            <p:spPr bwMode="auto">
              <a:xfrm>
                <a:off x="2983748" y="1036173"/>
                <a:ext cx="282403" cy="1357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2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×4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5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×4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2966143" y="1682328"/>
                <a:ext cx="3082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9" name="组合 30"/>
          <p:cNvGrpSpPr/>
          <p:nvPr/>
        </p:nvGrpSpPr>
        <p:grpSpPr bwMode="auto">
          <a:xfrm>
            <a:off x="3319927" y="2980135"/>
            <a:ext cx="913995" cy="1017844"/>
            <a:chOff x="5617042" y="1460971"/>
            <a:chExt cx="1188806" cy="1357217"/>
          </a:xfrm>
        </p:grpSpPr>
        <p:sp>
          <p:nvSpPr>
            <p:cNvPr id="21524" name="文本框 18"/>
            <p:cNvSpPr txBox="1">
              <a:spLocks noChangeArrowheads="1"/>
            </p:cNvSpPr>
            <p:nvPr/>
          </p:nvSpPr>
          <p:spPr bwMode="auto">
            <a:xfrm>
              <a:off x="5617042" y="1734487"/>
              <a:ext cx="522050" cy="741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1525" name="组合 19"/>
            <p:cNvGrpSpPr/>
            <p:nvPr/>
          </p:nvGrpSpPr>
          <p:grpSpPr bwMode="auto">
            <a:xfrm>
              <a:off x="5819981" y="1460971"/>
              <a:ext cx="985867" cy="1357217"/>
              <a:chOff x="2613202" y="1036173"/>
              <a:chExt cx="985867" cy="1357217"/>
            </a:xfrm>
          </p:grpSpPr>
          <p:sp>
            <p:nvSpPr>
              <p:cNvPr id="21526" name="Rectangle 10"/>
              <p:cNvSpPr>
                <a:spLocks noChangeArrowheads="1"/>
              </p:cNvSpPr>
              <p:nvPr/>
            </p:nvSpPr>
            <p:spPr bwMode="auto">
              <a:xfrm>
                <a:off x="2613202" y="1036173"/>
                <a:ext cx="985867" cy="1357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20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11"/>
              <p:cNvSpPr>
                <a:spLocks noChangeShapeType="1"/>
              </p:cNvSpPr>
              <p:nvPr/>
            </p:nvSpPr>
            <p:spPr bwMode="auto">
              <a:xfrm>
                <a:off x="2949794" y="1653752"/>
                <a:ext cx="40798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1" name="组合 38"/>
          <p:cNvGrpSpPr/>
          <p:nvPr/>
        </p:nvGrpSpPr>
        <p:grpSpPr bwMode="auto">
          <a:xfrm>
            <a:off x="1850553" y="3923110"/>
            <a:ext cx="1460674" cy="1017844"/>
            <a:chOff x="3679460" y="1467456"/>
            <a:chExt cx="1900021" cy="1358847"/>
          </a:xfrm>
        </p:grpSpPr>
        <p:sp>
          <p:nvSpPr>
            <p:cNvPr id="21529" name="文本框 28"/>
            <p:cNvSpPr txBox="1">
              <a:spLocks noChangeArrowheads="1"/>
            </p:cNvSpPr>
            <p:nvPr/>
          </p:nvSpPr>
          <p:spPr bwMode="auto">
            <a:xfrm>
              <a:off x="3679460" y="1734620"/>
              <a:ext cx="522096" cy="742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1530" name="组合 40"/>
            <p:cNvGrpSpPr/>
            <p:nvPr/>
          </p:nvGrpSpPr>
          <p:grpSpPr bwMode="auto">
            <a:xfrm>
              <a:off x="4226838" y="1467456"/>
              <a:ext cx="1352643" cy="1358847"/>
              <a:chOff x="2966143" y="1036173"/>
              <a:chExt cx="308208" cy="1358847"/>
            </a:xfrm>
          </p:grpSpPr>
          <p:sp>
            <p:nvSpPr>
              <p:cNvPr id="21531" name="Rectangle 10"/>
              <p:cNvSpPr>
                <a:spLocks noChangeArrowheads="1"/>
              </p:cNvSpPr>
              <p:nvPr/>
            </p:nvSpPr>
            <p:spPr bwMode="auto">
              <a:xfrm>
                <a:off x="2983748" y="1036173"/>
                <a:ext cx="282403" cy="1358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×5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4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×5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43" name="Line 11"/>
              <p:cNvSpPr>
                <a:spLocks noChangeShapeType="1"/>
              </p:cNvSpPr>
              <p:nvPr/>
            </p:nvSpPr>
            <p:spPr bwMode="auto">
              <a:xfrm>
                <a:off x="2966143" y="1681515"/>
                <a:ext cx="3082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3" name="组合 43"/>
          <p:cNvGrpSpPr/>
          <p:nvPr/>
        </p:nvGrpSpPr>
        <p:grpSpPr bwMode="auto">
          <a:xfrm>
            <a:off x="3320020" y="3890963"/>
            <a:ext cx="1011542" cy="1017844"/>
            <a:chOff x="5617178" y="1365034"/>
            <a:chExt cx="1314998" cy="1358845"/>
          </a:xfrm>
        </p:grpSpPr>
        <p:sp>
          <p:nvSpPr>
            <p:cNvPr id="21534" name="文本框 33"/>
            <p:cNvSpPr txBox="1">
              <a:spLocks noChangeArrowheads="1"/>
            </p:cNvSpPr>
            <p:nvPr/>
          </p:nvSpPr>
          <p:spPr bwMode="auto">
            <a:xfrm>
              <a:off x="5617178" y="1662693"/>
              <a:ext cx="521778" cy="74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1535" name="组合 45"/>
            <p:cNvGrpSpPr/>
            <p:nvPr/>
          </p:nvGrpSpPr>
          <p:grpSpPr bwMode="auto">
            <a:xfrm>
              <a:off x="5773005" y="1365034"/>
              <a:ext cx="1159171" cy="1358845"/>
              <a:chOff x="2566226" y="940236"/>
              <a:chExt cx="1159171" cy="1358845"/>
            </a:xfrm>
          </p:grpSpPr>
          <p:sp>
            <p:nvSpPr>
              <p:cNvPr id="21536" name="Rectangle 10"/>
              <p:cNvSpPr>
                <a:spLocks noChangeArrowheads="1"/>
              </p:cNvSpPr>
              <p:nvPr/>
            </p:nvSpPr>
            <p:spPr bwMode="auto">
              <a:xfrm>
                <a:off x="2566226" y="940236"/>
                <a:ext cx="1159171" cy="13588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20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1"/>
              <p:cNvSpPr>
                <a:spLocks noChangeShapeType="1"/>
              </p:cNvSpPr>
              <p:nvPr/>
            </p:nvSpPr>
            <p:spPr bwMode="auto">
              <a:xfrm>
                <a:off x="2947941" y="1580810"/>
                <a:ext cx="410941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0" name="组合 48"/>
          <p:cNvGrpSpPr/>
          <p:nvPr/>
        </p:nvGrpSpPr>
        <p:grpSpPr bwMode="auto">
          <a:xfrm>
            <a:off x="3505281" y="2980135"/>
            <a:ext cx="688363" cy="1017844"/>
            <a:chOff x="4972682" y="2778867"/>
            <a:chExt cx="894236" cy="1354967"/>
          </a:xfrm>
        </p:grpSpPr>
        <p:sp>
          <p:nvSpPr>
            <p:cNvPr id="21539" name="Rectangle 10"/>
            <p:cNvSpPr>
              <a:spLocks noChangeArrowheads="1"/>
            </p:cNvSpPr>
            <p:nvPr/>
          </p:nvSpPr>
          <p:spPr bwMode="auto">
            <a:xfrm>
              <a:off x="4972682" y="2778867"/>
              <a:ext cx="894236" cy="1354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20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1" name="Line 11"/>
            <p:cNvSpPr>
              <a:spLocks noChangeShapeType="1"/>
            </p:cNvSpPr>
            <p:nvPr/>
          </p:nvSpPr>
          <p:spPr bwMode="auto">
            <a:xfrm>
              <a:off x="5262834" y="3395422"/>
              <a:ext cx="40906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23" name="组合 51"/>
          <p:cNvGrpSpPr/>
          <p:nvPr/>
        </p:nvGrpSpPr>
        <p:grpSpPr bwMode="auto">
          <a:xfrm>
            <a:off x="3580953" y="3892154"/>
            <a:ext cx="602928" cy="1017844"/>
            <a:chOff x="3916873" y="3609585"/>
            <a:chExt cx="785122" cy="1357217"/>
          </a:xfrm>
        </p:grpSpPr>
        <p:sp>
          <p:nvSpPr>
            <p:cNvPr id="21542" name="Rectangle 10"/>
            <p:cNvSpPr>
              <a:spLocks noChangeArrowheads="1"/>
            </p:cNvSpPr>
            <p:nvPr/>
          </p:nvSpPr>
          <p:spPr bwMode="auto">
            <a:xfrm>
              <a:off x="3916873" y="3609585"/>
              <a:ext cx="785122" cy="135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20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4" name="Line 11"/>
            <p:cNvSpPr>
              <a:spLocks noChangeShapeType="1"/>
            </p:cNvSpPr>
            <p:nvPr/>
          </p:nvSpPr>
          <p:spPr bwMode="auto">
            <a:xfrm>
              <a:off x="4118717" y="4247803"/>
              <a:ext cx="40845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5" name="流程图: 接点 44"/>
          <p:cNvSpPr/>
          <p:nvPr/>
        </p:nvSpPr>
        <p:spPr>
          <a:xfrm>
            <a:off x="6046366" y="3277791"/>
            <a:ext cx="410089" cy="400050"/>
          </a:xfrm>
          <a:prstGeom prst="flowChartConnector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45"/>
          <p:cNvSpPr txBox="1">
            <a:spLocks noChangeArrowheads="1"/>
          </p:cNvSpPr>
          <p:nvPr/>
        </p:nvSpPr>
        <p:spPr bwMode="auto">
          <a:xfrm>
            <a:off x="6012192" y="3223022"/>
            <a:ext cx="51383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>
            <a:off x="6012192" y="3223022"/>
            <a:ext cx="51383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6" name="组合 58"/>
          <p:cNvGrpSpPr/>
          <p:nvPr/>
        </p:nvGrpSpPr>
        <p:grpSpPr bwMode="auto">
          <a:xfrm>
            <a:off x="876321" y="175023"/>
            <a:ext cx="7662311" cy="1993106"/>
            <a:chOff x="-582822" y="233029"/>
            <a:chExt cx="9966959" cy="2658218"/>
          </a:xfrm>
        </p:grpSpPr>
        <p:sp>
          <p:nvSpPr>
            <p:cNvPr id="21548" name="AutoShape 27"/>
            <p:cNvSpPr>
              <a:spLocks noChangeArrowheads="1"/>
            </p:cNvSpPr>
            <p:nvPr/>
          </p:nvSpPr>
          <p:spPr bwMode="auto">
            <a:xfrm>
              <a:off x="-582822" y="714175"/>
              <a:ext cx="7918954" cy="1460908"/>
            </a:xfrm>
            <a:prstGeom prst="wedgeRoundRectCallout">
              <a:avLst>
                <a:gd name="adj1" fmla="val 55444"/>
                <a:gd name="adj2" fmla="val -13852"/>
                <a:gd name="adj3" fmla="val 16667"/>
              </a:avLst>
            </a:prstGeom>
            <a:noFill/>
            <a:ln w="25400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lnSpc>
                  <a:spcPct val="110000"/>
                </a:lnSpc>
              </a:pP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5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和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4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的最小公倍数是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20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，所以可以把这两个分数化为分母为</a:t>
              </a:r>
              <a:r>
                <a:rPr lang="en-US" altLang="zh-CN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20</a:t>
              </a: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的分数。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1549" name="图片 1" descr="C:\Users\Administrator\Desktop\图片29.png图片29"/>
            <p:cNvPicPr>
              <a:picLocks noChangeAspect="1" noChangeArrowheads="1"/>
            </p:cNvPicPr>
            <p:nvPr/>
          </p:nvPicPr>
          <p:blipFill>
            <a:blip r:embed="rId1" cstate="email"/>
            <a:srcRect b="-950"/>
            <a:stretch>
              <a:fillRect/>
            </a:stretch>
          </p:blipFill>
          <p:spPr bwMode="auto">
            <a:xfrm>
              <a:off x="7559782" y="233029"/>
              <a:ext cx="1824355" cy="2658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64198E-7 L 0.00173 0.184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-0.121890 0.358333 " pathEditMode="relative" rAng="0" ptsTypes="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69136E-6 L 0.19583 0.001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3 -0.000185 L 0.335771 -0.174722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4 -0.000093 L -0.458035 -0.188704 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/>
      <p:bldP spid="57" grpId="0"/>
      <p:bldP spid="5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599669" y="1316832"/>
            <a:ext cx="5522771" cy="1832372"/>
          </a:xfrm>
          <a:prstGeom prst="wedgeRoundRectCallout">
            <a:avLst>
              <a:gd name="adj1" fmla="val -57583"/>
              <a:gd name="adj2" fmla="val -2061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9668" tIns="34834" rIns="69668" bIns="34834"/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像这样，把异分母分数化成和原来分数相等的同分母分数，叫做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通分</a:t>
            </a:r>
            <a:r>
              <a:rPr lang="zh-CN" altLang="en-US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Picture 43" descr="F:\0.菜单\人教人物图片\图片3.png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6955" y="1572816"/>
            <a:ext cx="131326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 bwMode="auto">
          <a:xfrm>
            <a:off x="1331568" y="558404"/>
            <a:ext cx="6820164" cy="1577578"/>
            <a:chOff x="-81902" y="3561214"/>
            <a:chExt cx="8871222" cy="2104140"/>
          </a:xfrm>
        </p:grpSpPr>
        <p:pic>
          <p:nvPicPr>
            <p:cNvPr id="23554" name="Picture 34" descr="F:\0.菜单\人教人物图片\图片1.png图片1"/>
            <p:cNvPicPr>
              <a:picLocks noChangeAspect="1" noChangeArrowheads="1"/>
            </p:cNvPicPr>
            <p:nvPr/>
          </p:nvPicPr>
          <p:blipFill>
            <a:blip r:embed="rId1" cstate="email"/>
            <a:srcRect l="8241" r="8241"/>
            <a:stretch>
              <a:fillRect/>
            </a:stretch>
          </p:blipFill>
          <p:spPr bwMode="auto">
            <a:xfrm>
              <a:off x="7212674" y="3642516"/>
              <a:ext cx="1576646" cy="202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5" name="AutoShape 27"/>
            <p:cNvSpPr>
              <a:spLocks noChangeArrowheads="1"/>
            </p:cNvSpPr>
            <p:nvPr/>
          </p:nvSpPr>
          <p:spPr bwMode="auto">
            <a:xfrm>
              <a:off x="-81902" y="3561214"/>
              <a:ext cx="7294786" cy="1394291"/>
            </a:xfrm>
            <a:prstGeom prst="wedgeRoundRectCallout">
              <a:avLst>
                <a:gd name="adj1" fmla="val 53310"/>
                <a:gd name="adj2" fmla="val -1757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260985">
                <a:lnSpc>
                  <a:spcPct val="110000"/>
                </a:lnSpc>
                <a:spcBef>
                  <a:spcPct val="2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想一想，除了通分，你还有其他的方法比较这两个分数的大小吗？</a:t>
              </a:r>
              <a:endPara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3556" name="组合 3"/>
          <p:cNvGrpSpPr/>
          <p:nvPr/>
        </p:nvGrpSpPr>
        <p:grpSpPr bwMode="auto">
          <a:xfrm>
            <a:off x="1362367" y="2014538"/>
            <a:ext cx="374118" cy="1017844"/>
            <a:chOff x="2882131" y="1036173"/>
            <a:chExt cx="485580" cy="1356348"/>
          </a:xfrm>
        </p:grpSpPr>
        <p:sp>
          <p:nvSpPr>
            <p:cNvPr id="23557" name="Rectangle 10"/>
            <p:cNvSpPr>
              <a:spLocks noChangeArrowheads="1"/>
            </p:cNvSpPr>
            <p:nvPr/>
          </p:nvSpPr>
          <p:spPr bwMode="auto">
            <a:xfrm>
              <a:off x="2882131" y="1036173"/>
              <a:ext cx="485580" cy="135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2978389" y="1688262"/>
              <a:ext cx="31048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sp>
        <p:nvSpPr>
          <p:cNvPr id="16" name="流程图: 接点 4"/>
          <p:cNvSpPr/>
          <p:nvPr/>
        </p:nvSpPr>
        <p:spPr>
          <a:xfrm>
            <a:off x="1906424" y="2337197"/>
            <a:ext cx="410089" cy="400050"/>
          </a:xfrm>
          <a:prstGeom prst="flowChartConnector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2510253" y="2014538"/>
            <a:ext cx="374118" cy="1017844"/>
            <a:chOff x="2881455" y="1036173"/>
            <a:chExt cx="486931" cy="1357217"/>
          </a:xfrm>
        </p:grpSpPr>
        <p:sp>
          <p:nvSpPr>
            <p:cNvPr id="23561" name="Rectangle 10"/>
            <p:cNvSpPr>
              <a:spLocks noChangeArrowheads="1"/>
            </p:cNvSpPr>
            <p:nvPr/>
          </p:nvSpPr>
          <p:spPr bwMode="auto">
            <a:xfrm>
              <a:off x="2881455" y="1036173"/>
              <a:ext cx="486931" cy="135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>
              <a:off x="2966066" y="1683917"/>
              <a:ext cx="30817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5" name="组合 19"/>
          <p:cNvGrpSpPr/>
          <p:nvPr/>
        </p:nvGrpSpPr>
        <p:grpSpPr bwMode="auto">
          <a:xfrm>
            <a:off x="1367252" y="2014538"/>
            <a:ext cx="374118" cy="1017844"/>
            <a:chOff x="2881164" y="1036173"/>
            <a:chExt cx="487505" cy="1356348"/>
          </a:xfrm>
        </p:grpSpPr>
        <p:sp>
          <p:nvSpPr>
            <p:cNvPr id="23564" name="Rectangle 10"/>
            <p:cNvSpPr>
              <a:spLocks noChangeArrowheads="1"/>
            </p:cNvSpPr>
            <p:nvPr/>
          </p:nvSpPr>
          <p:spPr bwMode="auto">
            <a:xfrm>
              <a:off x="2881164" y="1036173"/>
              <a:ext cx="487505" cy="135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2" name="Line 11"/>
            <p:cNvSpPr>
              <a:spLocks noChangeShapeType="1"/>
            </p:cNvSpPr>
            <p:nvPr/>
          </p:nvSpPr>
          <p:spPr bwMode="auto">
            <a:xfrm>
              <a:off x="2965080" y="1678742"/>
              <a:ext cx="3101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23566" name="组合 12"/>
          <p:cNvGrpSpPr/>
          <p:nvPr/>
        </p:nvGrpSpPr>
        <p:grpSpPr bwMode="auto">
          <a:xfrm>
            <a:off x="2509643" y="2014538"/>
            <a:ext cx="374118" cy="1017844"/>
            <a:chOff x="2881279" y="1036173"/>
            <a:chExt cx="487287" cy="1358845"/>
          </a:xfrm>
        </p:grpSpPr>
        <p:sp>
          <p:nvSpPr>
            <p:cNvPr id="23567" name="Rectangle 10"/>
            <p:cNvSpPr>
              <a:spLocks noChangeArrowheads="1"/>
            </p:cNvSpPr>
            <p:nvPr/>
          </p:nvSpPr>
          <p:spPr bwMode="auto">
            <a:xfrm>
              <a:off x="2881279" y="1036173"/>
              <a:ext cx="487287" cy="135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5" name="Line 11"/>
            <p:cNvSpPr>
              <a:spLocks noChangeShapeType="1"/>
            </p:cNvSpPr>
            <p:nvPr/>
          </p:nvSpPr>
          <p:spPr bwMode="auto">
            <a:xfrm>
              <a:off x="2965157" y="1699000"/>
              <a:ext cx="3099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  <a:ea typeface="+mj-ea"/>
              </a:endParaRPr>
            </a:p>
          </p:txBody>
        </p:sp>
      </p:grpSp>
      <p:grpSp>
        <p:nvGrpSpPr>
          <p:cNvPr id="9" name="组合 30"/>
          <p:cNvGrpSpPr/>
          <p:nvPr/>
        </p:nvGrpSpPr>
        <p:grpSpPr bwMode="auto">
          <a:xfrm>
            <a:off x="1850443" y="2980135"/>
            <a:ext cx="913995" cy="1017844"/>
            <a:chOff x="5617042" y="1460971"/>
            <a:chExt cx="1188806" cy="1356566"/>
          </a:xfrm>
        </p:grpSpPr>
        <p:sp>
          <p:nvSpPr>
            <p:cNvPr id="23570" name="文本框 18"/>
            <p:cNvSpPr txBox="1">
              <a:spLocks noChangeArrowheads="1"/>
            </p:cNvSpPr>
            <p:nvPr/>
          </p:nvSpPr>
          <p:spPr bwMode="auto">
            <a:xfrm>
              <a:off x="5617042" y="1734488"/>
              <a:ext cx="522050" cy="741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3571" name="组合 19"/>
            <p:cNvGrpSpPr/>
            <p:nvPr/>
          </p:nvGrpSpPr>
          <p:grpSpPr bwMode="auto">
            <a:xfrm>
              <a:off x="5819981" y="1460971"/>
              <a:ext cx="985867" cy="1356566"/>
              <a:chOff x="2613202" y="1036173"/>
              <a:chExt cx="985867" cy="1356566"/>
            </a:xfrm>
          </p:grpSpPr>
          <p:sp>
            <p:nvSpPr>
              <p:cNvPr id="23572" name="Rectangle 10"/>
              <p:cNvSpPr>
                <a:spLocks noChangeArrowheads="1"/>
              </p:cNvSpPr>
              <p:nvPr/>
            </p:nvSpPr>
            <p:spPr bwMode="auto">
              <a:xfrm>
                <a:off x="2613202" y="1036173"/>
                <a:ext cx="985867" cy="1356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11"/>
              <p:cNvSpPr>
                <a:spLocks noChangeShapeType="1"/>
              </p:cNvSpPr>
              <p:nvPr/>
            </p:nvSpPr>
            <p:spPr bwMode="auto">
              <a:xfrm>
                <a:off x="2949794" y="1653455"/>
                <a:ext cx="40798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1" name="组合 38"/>
          <p:cNvGrpSpPr/>
          <p:nvPr/>
        </p:nvGrpSpPr>
        <p:grpSpPr bwMode="auto">
          <a:xfrm>
            <a:off x="1850553" y="3923110"/>
            <a:ext cx="1460674" cy="1017844"/>
            <a:chOff x="3679460" y="1467456"/>
            <a:chExt cx="1900021" cy="1358195"/>
          </a:xfrm>
        </p:grpSpPr>
        <p:sp>
          <p:nvSpPr>
            <p:cNvPr id="23575" name="文本框 28"/>
            <p:cNvSpPr txBox="1">
              <a:spLocks noChangeArrowheads="1"/>
            </p:cNvSpPr>
            <p:nvPr/>
          </p:nvSpPr>
          <p:spPr bwMode="auto">
            <a:xfrm>
              <a:off x="3679460" y="1734620"/>
              <a:ext cx="522096" cy="742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3576" name="组合 40"/>
            <p:cNvGrpSpPr/>
            <p:nvPr/>
          </p:nvGrpSpPr>
          <p:grpSpPr bwMode="auto">
            <a:xfrm>
              <a:off x="4226838" y="1467456"/>
              <a:ext cx="1352643" cy="1358195"/>
              <a:chOff x="2966143" y="1036173"/>
              <a:chExt cx="308208" cy="1358195"/>
            </a:xfrm>
          </p:grpSpPr>
          <p:sp>
            <p:nvSpPr>
              <p:cNvPr id="23577" name="Rectangle 10"/>
              <p:cNvSpPr>
                <a:spLocks noChangeArrowheads="1"/>
              </p:cNvSpPr>
              <p:nvPr/>
            </p:nvSpPr>
            <p:spPr bwMode="auto">
              <a:xfrm>
                <a:off x="2983748" y="1036173"/>
                <a:ext cx="282403" cy="135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×2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4</a:t>
                </a: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+mn-ea"/>
                  </a:rPr>
                  <a:t>×2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43" name="Line 11"/>
              <p:cNvSpPr>
                <a:spLocks noChangeShapeType="1"/>
              </p:cNvSpPr>
              <p:nvPr/>
            </p:nvSpPr>
            <p:spPr bwMode="auto">
              <a:xfrm>
                <a:off x="2966143" y="1681206"/>
                <a:ext cx="3082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3" name="组合 43"/>
          <p:cNvGrpSpPr/>
          <p:nvPr/>
        </p:nvGrpSpPr>
        <p:grpSpPr bwMode="auto">
          <a:xfrm>
            <a:off x="3320020" y="3890963"/>
            <a:ext cx="1011542" cy="1017844"/>
            <a:chOff x="5617178" y="1365034"/>
            <a:chExt cx="1314998" cy="1358194"/>
          </a:xfrm>
        </p:grpSpPr>
        <p:sp>
          <p:nvSpPr>
            <p:cNvPr id="23580" name="文本框 33"/>
            <p:cNvSpPr txBox="1">
              <a:spLocks noChangeArrowheads="1"/>
            </p:cNvSpPr>
            <p:nvPr/>
          </p:nvSpPr>
          <p:spPr bwMode="auto">
            <a:xfrm>
              <a:off x="5617178" y="1662693"/>
              <a:ext cx="521778" cy="742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3581" name="组合 45"/>
            <p:cNvGrpSpPr/>
            <p:nvPr/>
          </p:nvGrpSpPr>
          <p:grpSpPr bwMode="auto">
            <a:xfrm>
              <a:off x="5773005" y="1365034"/>
              <a:ext cx="1159171" cy="1358194"/>
              <a:chOff x="2566226" y="940236"/>
              <a:chExt cx="1159171" cy="1358194"/>
            </a:xfrm>
          </p:grpSpPr>
          <p:sp>
            <p:nvSpPr>
              <p:cNvPr id="23582" name="Rectangle 10"/>
              <p:cNvSpPr>
                <a:spLocks noChangeArrowheads="1"/>
              </p:cNvSpPr>
              <p:nvPr/>
            </p:nvSpPr>
            <p:spPr bwMode="auto">
              <a:xfrm>
                <a:off x="2566226" y="940236"/>
                <a:ext cx="1159171" cy="1358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1"/>
              <p:cNvSpPr>
                <a:spLocks noChangeShapeType="1"/>
              </p:cNvSpPr>
              <p:nvPr/>
            </p:nvSpPr>
            <p:spPr bwMode="auto">
              <a:xfrm>
                <a:off x="2947941" y="1582091"/>
                <a:ext cx="410941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tailEnd type="none" w="lg" len="lg"/>
              </a:ln>
            </p:spPr>
            <p:txBody>
              <a:bodyPr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" name="组合 48"/>
          <p:cNvGrpSpPr/>
          <p:nvPr/>
        </p:nvGrpSpPr>
        <p:grpSpPr bwMode="auto">
          <a:xfrm>
            <a:off x="2035797" y="2980135"/>
            <a:ext cx="688363" cy="1017844"/>
            <a:chOff x="4972044" y="2778867"/>
            <a:chExt cx="894236" cy="1354317"/>
          </a:xfrm>
        </p:grpSpPr>
        <p:sp>
          <p:nvSpPr>
            <p:cNvPr id="23585" name="Rectangle 10"/>
            <p:cNvSpPr>
              <a:spLocks noChangeArrowheads="1"/>
            </p:cNvSpPr>
            <p:nvPr/>
          </p:nvSpPr>
          <p:spPr bwMode="auto">
            <a:xfrm>
              <a:off x="4972044" y="2778867"/>
              <a:ext cx="894236" cy="1354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1" name="Line 11"/>
            <p:cNvSpPr>
              <a:spLocks noChangeShapeType="1"/>
            </p:cNvSpPr>
            <p:nvPr/>
          </p:nvSpPr>
          <p:spPr bwMode="auto">
            <a:xfrm>
              <a:off x="5262196" y="3395126"/>
              <a:ext cx="4106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23" name="组合 51"/>
          <p:cNvGrpSpPr/>
          <p:nvPr/>
        </p:nvGrpSpPr>
        <p:grpSpPr bwMode="auto">
          <a:xfrm>
            <a:off x="3583394" y="3899298"/>
            <a:ext cx="602928" cy="1017844"/>
            <a:chOff x="3920688" y="3619748"/>
            <a:chExt cx="785122" cy="1356566"/>
          </a:xfrm>
        </p:grpSpPr>
        <p:sp>
          <p:nvSpPr>
            <p:cNvPr id="23588" name="Rectangle 10"/>
            <p:cNvSpPr>
              <a:spLocks noChangeArrowheads="1"/>
            </p:cNvSpPr>
            <p:nvPr/>
          </p:nvSpPr>
          <p:spPr bwMode="auto">
            <a:xfrm>
              <a:off x="3920688" y="3619748"/>
              <a:ext cx="785122" cy="1356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4" name="Line 11"/>
            <p:cNvSpPr>
              <a:spLocks noChangeShapeType="1"/>
            </p:cNvSpPr>
            <p:nvPr/>
          </p:nvSpPr>
          <p:spPr bwMode="auto">
            <a:xfrm>
              <a:off x="4117763" y="4248139"/>
              <a:ext cx="40845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none" w="lg" len="lg"/>
            </a:ln>
          </p:spPr>
          <p:txBody>
            <a:bodyPr lIns="90000" tIns="46800" rIns="90000" bIns="46800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5" name="流程图: 接点 44"/>
          <p:cNvSpPr/>
          <p:nvPr/>
        </p:nvSpPr>
        <p:spPr>
          <a:xfrm>
            <a:off x="6046366" y="3277791"/>
            <a:ext cx="410089" cy="400050"/>
          </a:xfrm>
          <a:prstGeom prst="flowChartConnector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45"/>
          <p:cNvSpPr txBox="1">
            <a:spLocks noChangeArrowheads="1"/>
          </p:cNvSpPr>
          <p:nvPr/>
        </p:nvSpPr>
        <p:spPr bwMode="auto">
          <a:xfrm>
            <a:off x="6012192" y="3223022"/>
            <a:ext cx="51383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>
            <a:off x="6012192" y="3223022"/>
            <a:ext cx="51383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64198E-7 L 0.00173 0.184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-0.121890 0.358333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0.348639 0.002593 " pathEditMode="relative" rAng="0" ptsTypes="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3 -0.000185 L 0.335771 -0.174722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4 -0.000093 L -0.458035 -0.188704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/>
      <p:bldP spid="57" grpId="0"/>
      <p:bldP spid="5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/>
          <p:nvPr/>
        </p:nvGrpSpPr>
        <p:grpSpPr bwMode="auto">
          <a:xfrm>
            <a:off x="818958" y="726281"/>
            <a:ext cx="2076073" cy="563166"/>
            <a:chOff x="1995" y="2420"/>
            <a:chExt cx="4252" cy="1182"/>
          </a:xfrm>
        </p:grpSpPr>
        <p:pic>
          <p:nvPicPr>
            <p:cNvPr id="24578" name="图片 1" descr="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95" y="2420"/>
              <a:ext cx="4252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79" name="文本框 2"/>
            <p:cNvSpPr txBox="1">
              <a:spLocks noChangeArrowheads="1"/>
            </p:cNvSpPr>
            <p:nvPr/>
          </p:nvSpPr>
          <p:spPr bwMode="auto">
            <a:xfrm>
              <a:off x="2552" y="2527"/>
              <a:ext cx="324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821399" y="1500188"/>
            <a:ext cx="7305924" cy="3308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通分的意义：把异分母分数分别化成和原来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分数相等的同分母分数，叫做通分。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通分的方法：通分时，用原分母的公倍数作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公分母（为了计算简便，通常选用最小公倍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数作公分母），然后把每个分数都化成用这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个公倍数作分母的分数。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"/>
          <p:cNvGrpSpPr/>
          <p:nvPr/>
        </p:nvGrpSpPr>
        <p:grpSpPr bwMode="auto">
          <a:xfrm>
            <a:off x="914157" y="521494"/>
            <a:ext cx="2214478" cy="578644"/>
            <a:chOff x="630" y="530"/>
            <a:chExt cx="4535" cy="1214"/>
          </a:xfrm>
        </p:grpSpPr>
        <p:pic>
          <p:nvPicPr>
            <p:cNvPr id="25602" name="图片 4" descr="标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" y="557"/>
              <a:ext cx="453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3" name="文本框 5"/>
            <p:cNvSpPr txBox="1">
              <a:spLocks noChangeArrowheads="1"/>
            </p:cNvSpPr>
            <p:nvPr/>
          </p:nvSpPr>
          <p:spPr bwMode="auto">
            <a:xfrm>
              <a:off x="1437" y="530"/>
              <a:ext cx="3247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4" name="文本框 1"/>
          <p:cNvSpPr txBox="1">
            <a:spLocks noChangeArrowheads="1"/>
          </p:cNvSpPr>
          <p:nvPr/>
        </p:nvSpPr>
        <p:spPr bwMode="auto">
          <a:xfrm>
            <a:off x="4662317" y="645319"/>
            <a:ext cx="3355160" cy="52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P74  T1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955654" y="1240631"/>
            <a:ext cx="6920246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在     中填上“＞”“＜”或“＝”。</a:t>
            </a:r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5606" name="组合 29"/>
          <p:cNvGrpSpPr/>
          <p:nvPr/>
        </p:nvGrpSpPr>
        <p:grpSpPr bwMode="auto">
          <a:xfrm>
            <a:off x="1002032" y="1829992"/>
            <a:ext cx="1318142" cy="696515"/>
            <a:chOff x="0" y="0"/>
            <a:chExt cx="1714512" cy="928694"/>
          </a:xfrm>
        </p:grpSpPr>
        <p:grpSp>
          <p:nvGrpSpPr>
            <p:cNvPr id="25607" name="组合 22"/>
            <p:cNvGrpSpPr/>
            <p:nvPr/>
          </p:nvGrpSpPr>
          <p:grpSpPr bwMode="auto">
            <a:xfrm>
              <a:off x="0" y="0"/>
              <a:ext cx="642942" cy="928694"/>
              <a:chOff x="0" y="0"/>
              <a:chExt cx="642942" cy="928694"/>
            </a:xfrm>
          </p:grpSpPr>
          <p:sp>
            <p:nvSpPr>
              <p:cNvPr id="25608" name="TextBox 1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1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09" name="直接连接符 13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5610" name="组合 25"/>
            <p:cNvGrpSpPr/>
            <p:nvPr/>
          </p:nvGrpSpPr>
          <p:grpSpPr bwMode="auto">
            <a:xfrm>
              <a:off x="1071570" y="0"/>
              <a:ext cx="642942" cy="928694"/>
              <a:chOff x="0" y="0"/>
              <a:chExt cx="642942" cy="928694"/>
            </a:xfrm>
          </p:grpSpPr>
          <p:sp>
            <p:nvSpPr>
              <p:cNvPr id="25611" name="TextBox 26"/>
              <p:cNvSpPr txBox="1">
                <a:spLocks noChangeArrowheads="1"/>
              </p:cNvSpPr>
              <p:nvPr/>
            </p:nvSpPr>
            <p:spPr bwMode="auto">
              <a:xfrm>
                <a:off x="-1" y="0"/>
                <a:ext cx="642942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12" name="直接连接符 11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" name="椭圆 9"/>
            <p:cNvSpPr>
              <a:spLocks noChangeArrowheads="1"/>
            </p:cNvSpPr>
            <p:nvPr/>
          </p:nvSpPr>
          <p:spPr bwMode="auto">
            <a:xfrm>
              <a:off x="571504" y="214314"/>
              <a:ext cx="571504" cy="571504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270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14" name="组合 30"/>
          <p:cNvGrpSpPr/>
          <p:nvPr/>
        </p:nvGrpSpPr>
        <p:grpSpPr bwMode="auto">
          <a:xfrm>
            <a:off x="2704632" y="1829992"/>
            <a:ext cx="1318142" cy="696515"/>
            <a:chOff x="0" y="0"/>
            <a:chExt cx="1714512" cy="928694"/>
          </a:xfrm>
        </p:grpSpPr>
        <p:grpSp>
          <p:nvGrpSpPr>
            <p:cNvPr id="25615" name="组合 31"/>
            <p:cNvGrpSpPr/>
            <p:nvPr/>
          </p:nvGrpSpPr>
          <p:grpSpPr bwMode="auto">
            <a:xfrm>
              <a:off x="0" y="0"/>
              <a:ext cx="642942" cy="928694"/>
              <a:chOff x="0" y="0"/>
              <a:chExt cx="642942" cy="928694"/>
            </a:xfrm>
          </p:grpSpPr>
          <p:sp>
            <p:nvSpPr>
              <p:cNvPr id="25616" name="TextBox 2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2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6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17" name="直接连接符 21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5618" name="组合 32"/>
            <p:cNvGrpSpPr/>
            <p:nvPr/>
          </p:nvGrpSpPr>
          <p:grpSpPr bwMode="auto">
            <a:xfrm>
              <a:off x="1071570" y="0"/>
              <a:ext cx="642942" cy="928694"/>
              <a:chOff x="0" y="0"/>
              <a:chExt cx="642942" cy="928694"/>
            </a:xfrm>
          </p:grpSpPr>
          <p:sp>
            <p:nvSpPr>
              <p:cNvPr id="25619" name="TextBox 1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1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20" name="直接连接符 19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9" name="椭圆 33"/>
            <p:cNvSpPr>
              <a:spLocks noChangeArrowheads="1"/>
            </p:cNvSpPr>
            <p:nvPr/>
          </p:nvSpPr>
          <p:spPr bwMode="auto">
            <a:xfrm>
              <a:off x="571504" y="214314"/>
              <a:ext cx="571504" cy="571504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270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22" name="组合 38"/>
          <p:cNvGrpSpPr/>
          <p:nvPr/>
        </p:nvGrpSpPr>
        <p:grpSpPr bwMode="auto">
          <a:xfrm>
            <a:off x="4462155" y="1829992"/>
            <a:ext cx="1318142" cy="696515"/>
            <a:chOff x="0" y="0"/>
            <a:chExt cx="1714512" cy="928694"/>
          </a:xfrm>
        </p:grpSpPr>
        <p:grpSp>
          <p:nvGrpSpPr>
            <p:cNvPr id="25623" name="组合 39"/>
            <p:cNvGrpSpPr/>
            <p:nvPr/>
          </p:nvGrpSpPr>
          <p:grpSpPr bwMode="auto">
            <a:xfrm>
              <a:off x="0" y="0"/>
              <a:ext cx="642942" cy="928694"/>
              <a:chOff x="0" y="0"/>
              <a:chExt cx="642942" cy="928694"/>
            </a:xfrm>
          </p:grpSpPr>
          <p:sp>
            <p:nvSpPr>
              <p:cNvPr id="25624" name="TextBox 2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2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25" name="直接连接符 29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5626" name="组合 40"/>
            <p:cNvGrpSpPr/>
            <p:nvPr/>
          </p:nvGrpSpPr>
          <p:grpSpPr bwMode="auto">
            <a:xfrm>
              <a:off x="1071570" y="0"/>
              <a:ext cx="642942" cy="928694"/>
              <a:chOff x="0" y="0"/>
              <a:chExt cx="642942" cy="928694"/>
            </a:xfrm>
          </p:grpSpPr>
          <p:sp>
            <p:nvSpPr>
              <p:cNvPr id="25627" name="TextBox 2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1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28" name="直接连接符 27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7" name="椭圆 25"/>
            <p:cNvSpPr>
              <a:spLocks noChangeArrowheads="1"/>
            </p:cNvSpPr>
            <p:nvPr/>
          </p:nvSpPr>
          <p:spPr bwMode="auto">
            <a:xfrm>
              <a:off x="571504" y="214314"/>
              <a:ext cx="571504" cy="571504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270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30" name="组合 46"/>
          <p:cNvGrpSpPr/>
          <p:nvPr/>
        </p:nvGrpSpPr>
        <p:grpSpPr bwMode="auto">
          <a:xfrm>
            <a:off x="6227001" y="1829992"/>
            <a:ext cx="1318142" cy="696515"/>
            <a:chOff x="0" y="0"/>
            <a:chExt cx="1714512" cy="928694"/>
          </a:xfrm>
        </p:grpSpPr>
        <p:grpSp>
          <p:nvGrpSpPr>
            <p:cNvPr id="25631" name="组合 47"/>
            <p:cNvGrpSpPr/>
            <p:nvPr/>
          </p:nvGrpSpPr>
          <p:grpSpPr bwMode="auto">
            <a:xfrm>
              <a:off x="0" y="0"/>
              <a:ext cx="642942" cy="928694"/>
              <a:chOff x="0" y="0"/>
              <a:chExt cx="642942" cy="928694"/>
            </a:xfrm>
          </p:grpSpPr>
          <p:sp>
            <p:nvSpPr>
              <p:cNvPr id="25632" name="TextBox 3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2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30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33" name="直接连接符 37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5634" name="组合 48"/>
            <p:cNvGrpSpPr/>
            <p:nvPr/>
          </p:nvGrpSpPr>
          <p:grpSpPr bwMode="auto">
            <a:xfrm>
              <a:off x="1071570" y="0"/>
              <a:ext cx="642942" cy="928694"/>
              <a:chOff x="0" y="0"/>
              <a:chExt cx="642942" cy="928694"/>
            </a:xfrm>
          </p:grpSpPr>
          <p:sp>
            <p:nvSpPr>
              <p:cNvPr id="25635" name="TextBox 3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41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36" name="直接连接符 35"/>
              <p:cNvCxnSpPr>
                <a:cxnSpLocks noChangeShapeType="1"/>
              </p:cNvCxnSpPr>
              <p:nvPr/>
            </p:nvCxnSpPr>
            <p:spPr bwMode="auto">
              <a:xfrm>
                <a:off x="142876" y="500066"/>
                <a:ext cx="35719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5" name="椭圆 33"/>
            <p:cNvSpPr>
              <a:spLocks noChangeArrowheads="1"/>
            </p:cNvSpPr>
            <p:nvPr/>
          </p:nvSpPr>
          <p:spPr bwMode="auto">
            <a:xfrm>
              <a:off x="571504" y="214314"/>
              <a:ext cx="571504" cy="571504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270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TextBox 38"/>
          <p:cNvSpPr txBox="1">
            <a:spLocks noChangeArrowheads="1"/>
          </p:cNvSpPr>
          <p:nvPr/>
        </p:nvSpPr>
        <p:spPr bwMode="auto">
          <a:xfrm>
            <a:off x="1386491" y="1990725"/>
            <a:ext cx="38445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TextBox 39"/>
          <p:cNvSpPr txBox="1">
            <a:spLocks noChangeArrowheads="1"/>
          </p:cNvSpPr>
          <p:nvPr/>
        </p:nvSpPr>
        <p:spPr bwMode="auto">
          <a:xfrm>
            <a:off x="3144013" y="1990725"/>
            <a:ext cx="38445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2" name="TextBox 40"/>
          <p:cNvSpPr txBox="1">
            <a:spLocks noChangeArrowheads="1"/>
          </p:cNvSpPr>
          <p:nvPr/>
        </p:nvSpPr>
        <p:spPr bwMode="auto">
          <a:xfrm>
            <a:off x="4901536" y="2002631"/>
            <a:ext cx="38445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" name="TextBox 41"/>
          <p:cNvSpPr txBox="1">
            <a:spLocks noChangeArrowheads="1"/>
          </p:cNvSpPr>
          <p:nvPr/>
        </p:nvSpPr>
        <p:spPr bwMode="auto">
          <a:xfrm>
            <a:off x="6659059" y="1990725"/>
            <a:ext cx="38445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" name="椭圆 42"/>
          <p:cNvSpPr>
            <a:spLocks noChangeArrowheads="1"/>
          </p:cNvSpPr>
          <p:nvPr/>
        </p:nvSpPr>
        <p:spPr bwMode="auto">
          <a:xfrm>
            <a:off x="1442633" y="1297781"/>
            <a:ext cx="331977" cy="32385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9668" tIns="34834" rIns="69668" bIns="34834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700">
              <a:solidFill>
                <a:srgbClr val="FFFF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3"/>
          <p:cNvSpPr txBox="1">
            <a:spLocks noChangeArrowheads="1"/>
          </p:cNvSpPr>
          <p:nvPr/>
        </p:nvSpPr>
        <p:spPr bwMode="auto">
          <a:xfrm>
            <a:off x="844587" y="2849167"/>
            <a:ext cx="6693232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说一说，应该怎样比较分数的大小？</a:t>
            </a:r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0" hangingPunct="0"/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6" name="TextBox 44"/>
          <p:cNvSpPr txBox="1">
            <a:spLocks noChangeArrowheads="1"/>
          </p:cNvSpPr>
          <p:nvPr/>
        </p:nvSpPr>
        <p:spPr bwMode="auto">
          <a:xfrm>
            <a:off x="969079" y="3438526"/>
            <a:ext cx="7425533" cy="1222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>
              <a:lnSpc>
                <a:spcPct val="110000"/>
              </a:lnSpc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分母相同的，分子大的比较大；分子相同的，分母小的比较大。分母不同的，通分后再进行比较。 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3" descr="图片6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591944" y="2772968"/>
            <a:ext cx="8105353" cy="1588044"/>
            <a:chOff x="1378" y="6295"/>
            <a:chExt cx="16602" cy="3336"/>
          </a:xfrm>
        </p:grpSpPr>
        <p:pic>
          <p:nvPicPr>
            <p:cNvPr id="26627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8" y="6563"/>
              <a:ext cx="2940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8" name="文本框 5"/>
            <p:cNvSpPr txBox="1">
              <a:spLocks noChangeArrowheads="1"/>
            </p:cNvSpPr>
            <p:nvPr/>
          </p:nvSpPr>
          <p:spPr bwMode="auto">
            <a:xfrm>
              <a:off x="1378" y="6295"/>
              <a:ext cx="16602" cy="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</a:t>
              </a:r>
              <a:r>
                <a:rPr lang="zh-CN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此题错在没有按照通分的方法通分，改变了原分数的大小。</a:t>
              </a:r>
              <a:endParaRPr lang="zh-CN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358406" y="1521619"/>
            <a:ext cx="892186" cy="75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0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58406" y="1521619"/>
            <a:ext cx="893407" cy="75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1" name="文本框 3"/>
          <p:cNvSpPr txBox="1">
            <a:spLocks noChangeArrowheads="1"/>
          </p:cNvSpPr>
          <p:nvPr/>
        </p:nvSpPr>
        <p:spPr bwMode="auto">
          <a:xfrm>
            <a:off x="779901" y="852488"/>
            <a:ext cx="7917395" cy="13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 </a:t>
            </a:r>
            <a:r>
              <a:rPr lang="zh-CN" altLang="en-US" sz="300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                        </a:t>
            </a: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              （       ）                        </a:t>
            </a: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18480000">
            <a:off x="6955844" y="1475194"/>
            <a:ext cx="1864519" cy="1116789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3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解答错误</a:t>
            </a:r>
            <a:endParaRPr lang="zh-CN" altLang="en-US" sz="3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6633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18223" y="1002506"/>
            <a:ext cx="6414958" cy="63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3" grpId="0" bldLvl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24949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943449" y="1438275"/>
            <a:ext cx="7467030" cy="255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1.掌握比较同分母、同分子分数大小的方法。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（重点）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2.正确熟练地比较同分母、同分子分数的大小。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5" descr="图片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9882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ext Box 22"/>
          <p:cNvSpPr txBox="1">
            <a:spLocks noChangeArrowheads="1"/>
          </p:cNvSpPr>
          <p:nvPr/>
        </p:nvSpPr>
        <p:spPr bwMode="auto">
          <a:xfrm>
            <a:off x="822618" y="748904"/>
            <a:ext cx="6517480" cy="982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把下面每组中的两个分数通分。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P74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T2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7651" name="TextBox 46"/>
          <p:cNvSpPr txBox="1">
            <a:spLocks noChangeArrowheads="1"/>
          </p:cNvSpPr>
          <p:nvPr/>
        </p:nvSpPr>
        <p:spPr bwMode="auto">
          <a:xfrm>
            <a:off x="1202195" y="1771650"/>
            <a:ext cx="494303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7652" name="直接连接符 47"/>
          <p:cNvCxnSpPr>
            <a:cxnSpLocks noChangeShapeType="1"/>
          </p:cNvCxnSpPr>
          <p:nvPr/>
        </p:nvCxnSpPr>
        <p:spPr bwMode="auto">
          <a:xfrm>
            <a:off x="1312040" y="2255044"/>
            <a:ext cx="274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3" name="TextBox 48"/>
          <p:cNvSpPr txBox="1">
            <a:spLocks noChangeArrowheads="1"/>
          </p:cNvSpPr>
          <p:nvPr/>
        </p:nvSpPr>
        <p:spPr bwMode="auto">
          <a:xfrm>
            <a:off x="1586652" y="2033588"/>
            <a:ext cx="439381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3000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3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4" name="TextBox 49"/>
          <p:cNvSpPr txBox="1">
            <a:spLocks noChangeArrowheads="1"/>
          </p:cNvSpPr>
          <p:nvPr/>
        </p:nvSpPr>
        <p:spPr bwMode="auto">
          <a:xfrm>
            <a:off x="1945480" y="1769269"/>
            <a:ext cx="494304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algn="ctr" eaLnBrk="0" hangingPunct="0"/>
            <a:r>
              <a:rPr lang="en-US" altLang="zh-CN" sz="3000" dirty="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en-US" altLang="zh-CN" sz="3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0" hangingPunct="0"/>
            <a:r>
              <a:rPr lang="en-US" altLang="zh-CN" sz="3000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3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7655" name="直接连接符 50"/>
          <p:cNvCxnSpPr>
            <a:cxnSpLocks noChangeShapeType="1"/>
          </p:cNvCxnSpPr>
          <p:nvPr/>
        </p:nvCxnSpPr>
        <p:spPr bwMode="auto">
          <a:xfrm>
            <a:off x="2066310" y="2255044"/>
            <a:ext cx="274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656" name="组合 52"/>
          <p:cNvGrpSpPr/>
          <p:nvPr/>
        </p:nvGrpSpPr>
        <p:grpSpPr bwMode="auto">
          <a:xfrm>
            <a:off x="2685104" y="1771650"/>
            <a:ext cx="1209518" cy="696516"/>
            <a:chOff x="0" y="-143512"/>
            <a:chExt cx="1572272" cy="928694"/>
          </a:xfrm>
        </p:grpSpPr>
        <p:sp>
          <p:nvSpPr>
            <p:cNvPr id="27657" name="TextBox 53"/>
            <p:cNvSpPr txBox="1">
              <a:spLocks noChangeArrowheads="1"/>
            </p:cNvSpPr>
            <p:nvPr/>
          </p:nvSpPr>
          <p:spPr bwMode="auto">
            <a:xfrm>
              <a:off x="0" y="-143512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58" name="直接连接符 54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59" name="TextBox 55"/>
            <p:cNvSpPr txBox="1">
              <a:spLocks noChangeArrowheads="1"/>
            </p:cNvSpPr>
            <p:nvPr/>
          </p:nvSpPr>
          <p:spPr bwMode="auto">
            <a:xfrm>
              <a:off x="453076" y="166371"/>
              <a:ext cx="571504" cy="57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7660" name="TextBox 56"/>
            <p:cNvSpPr txBox="1">
              <a:spLocks noChangeArrowheads="1"/>
            </p:cNvSpPr>
            <p:nvPr/>
          </p:nvSpPr>
          <p:spPr bwMode="auto">
            <a:xfrm>
              <a:off x="929329" y="-143512"/>
              <a:ext cx="642943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61" name="直接连接符 57"/>
            <p:cNvCxnSpPr>
              <a:cxnSpLocks noChangeShapeType="1"/>
            </p:cNvCxnSpPr>
            <p:nvPr/>
          </p:nvCxnSpPr>
          <p:spPr bwMode="auto">
            <a:xfrm>
              <a:off x="107220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7662" name="组合 58"/>
          <p:cNvGrpSpPr/>
          <p:nvPr/>
        </p:nvGrpSpPr>
        <p:grpSpPr bwMode="auto">
          <a:xfrm>
            <a:off x="4332782" y="1771650"/>
            <a:ext cx="1293732" cy="696516"/>
            <a:chOff x="0" y="-143512"/>
            <a:chExt cx="1682127" cy="928694"/>
          </a:xfrm>
        </p:grpSpPr>
        <p:sp>
          <p:nvSpPr>
            <p:cNvPr id="27663" name="TextBox 59"/>
            <p:cNvSpPr txBox="1">
              <a:spLocks noChangeArrowheads="1"/>
            </p:cNvSpPr>
            <p:nvPr/>
          </p:nvSpPr>
          <p:spPr bwMode="auto">
            <a:xfrm>
              <a:off x="0" y="-143512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64" name="直接连接符 60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65" name="TextBox 61"/>
            <p:cNvSpPr txBox="1">
              <a:spLocks noChangeArrowheads="1"/>
            </p:cNvSpPr>
            <p:nvPr/>
          </p:nvSpPr>
          <p:spPr bwMode="auto">
            <a:xfrm>
              <a:off x="434344" y="147320"/>
              <a:ext cx="539119" cy="58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7666" name="TextBox 62"/>
            <p:cNvSpPr txBox="1">
              <a:spLocks noChangeArrowheads="1"/>
            </p:cNvSpPr>
            <p:nvPr/>
          </p:nvSpPr>
          <p:spPr bwMode="auto">
            <a:xfrm>
              <a:off x="929012" y="-143512"/>
              <a:ext cx="753115" cy="9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18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67" name="直接连接符 63"/>
            <p:cNvCxnSpPr>
              <a:cxnSpLocks noChangeShapeType="1"/>
            </p:cNvCxnSpPr>
            <p:nvPr/>
          </p:nvCxnSpPr>
          <p:spPr bwMode="auto">
            <a:xfrm>
              <a:off x="1072206" y="500066"/>
              <a:ext cx="46800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7668" name="组合 64"/>
          <p:cNvGrpSpPr/>
          <p:nvPr/>
        </p:nvGrpSpPr>
        <p:grpSpPr bwMode="auto">
          <a:xfrm>
            <a:off x="5980459" y="1763316"/>
            <a:ext cx="1264440" cy="704850"/>
            <a:chOff x="0" y="-155576"/>
            <a:chExt cx="1644028" cy="940758"/>
          </a:xfrm>
        </p:grpSpPr>
        <p:sp>
          <p:nvSpPr>
            <p:cNvPr id="27669" name="TextBox 65"/>
            <p:cNvSpPr txBox="1">
              <a:spLocks noChangeArrowheads="1"/>
            </p:cNvSpPr>
            <p:nvPr/>
          </p:nvSpPr>
          <p:spPr bwMode="auto">
            <a:xfrm>
              <a:off x="0" y="-155576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70" name="直接连接符 66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71" name="TextBox 67"/>
            <p:cNvSpPr txBox="1">
              <a:spLocks noChangeArrowheads="1"/>
            </p:cNvSpPr>
            <p:nvPr/>
          </p:nvSpPr>
          <p:spPr bwMode="auto">
            <a:xfrm>
              <a:off x="529912" y="135257"/>
              <a:ext cx="571504" cy="57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7672" name="TextBox 68"/>
            <p:cNvSpPr txBox="1">
              <a:spLocks noChangeArrowheads="1"/>
            </p:cNvSpPr>
            <p:nvPr/>
          </p:nvSpPr>
          <p:spPr bwMode="auto">
            <a:xfrm>
              <a:off x="1001085" y="-143512"/>
              <a:ext cx="642943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7673" name="直接连接符 69"/>
            <p:cNvCxnSpPr>
              <a:cxnSpLocks noChangeShapeType="1"/>
            </p:cNvCxnSpPr>
            <p:nvPr/>
          </p:nvCxnSpPr>
          <p:spPr bwMode="auto">
            <a:xfrm>
              <a:off x="1143962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66"/>
          <p:cNvGrpSpPr/>
          <p:nvPr/>
        </p:nvGrpSpPr>
        <p:grpSpPr bwMode="auto">
          <a:xfrm>
            <a:off x="1172903" y="2757489"/>
            <a:ext cx="5962151" cy="822126"/>
            <a:chOff x="533506" y="2794944"/>
            <a:chExt cx="7754735" cy="1097127"/>
          </a:xfrm>
        </p:grpSpPr>
        <p:grpSp>
          <p:nvGrpSpPr>
            <p:cNvPr id="27675" name="组合 51"/>
            <p:cNvGrpSpPr/>
            <p:nvPr/>
          </p:nvGrpSpPr>
          <p:grpSpPr bwMode="auto">
            <a:xfrm>
              <a:off x="533506" y="2823835"/>
              <a:ext cx="3548918" cy="1039662"/>
              <a:chOff x="533506" y="2823835"/>
              <a:chExt cx="3548918" cy="1039662"/>
            </a:xfrm>
          </p:grpSpPr>
          <p:grpSp>
            <p:nvGrpSpPr>
              <p:cNvPr id="27676" name="组合 45"/>
              <p:cNvGrpSpPr/>
              <p:nvPr/>
            </p:nvGrpSpPr>
            <p:grpSpPr bwMode="auto">
              <a:xfrm>
                <a:off x="1333585" y="2823835"/>
                <a:ext cx="1600158" cy="928667"/>
                <a:chOff x="1676485" y="2957185"/>
                <a:chExt cx="1600158" cy="928667"/>
              </a:xfrm>
            </p:grpSpPr>
            <p:sp>
              <p:nvSpPr>
                <p:cNvPr id="27677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676485" y="2957185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 ×4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6 ×4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78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861263" y="3606137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7679" name="组合 50"/>
              <p:cNvGrpSpPr/>
              <p:nvPr/>
            </p:nvGrpSpPr>
            <p:grpSpPr bwMode="auto">
              <a:xfrm>
                <a:off x="533506" y="2838123"/>
                <a:ext cx="642921" cy="928666"/>
                <a:chOff x="533506" y="2866698"/>
                <a:chExt cx="642921" cy="928666"/>
              </a:xfrm>
            </p:grpSpPr>
            <p:sp>
              <p:nvSpPr>
                <p:cNvPr id="27680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06" y="2866698"/>
                  <a:ext cx="642921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6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81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519779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7682" name="TextBox 41"/>
              <p:cNvSpPr txBox="1">
                <a:spLocks noChangeArrowheads="1"/>
              </p:cNvSpPr>
              <p:nvPr/>
            </p:nvSpPr>
            <p:spPr bwMode="auto">
              <a:xfrm>
                <a:off x="962117" y="3124186"/>
                <a:ext cx="685783" cy="739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683" name="TextBox 46"/>
              <p:cNvSpPr txBox="1">
                <a:spLocks noChangeArrowheads="1"/>
              </p:cNvSpPr>
              <p:nvPr/>
            </p:nvSpPr>
            <p:spPr bwMode="auto">
              <a:xfrm>
                <a:off x="2628991" y="3124186"/>
                <a:ext cx="685783" cy="739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7684" name="组合 49"/>
              <p:cNvGrpSpPr/>
              <p:nvPr/>
            </p:nvGrpSpPr>
            <p:grpSpPr bwMode="auto">
              <a:xfrm>
                <a:off x="3039781" y="2853678"/>
                <a:ext cx="1042643" cy="928984"/>
                <a:chOff x="3144556" y="2977503"/>
                <a:chExt cx="1042643" cy="928984"/>
              </a:xfrm>
            </p:grpSpPr>
            <p:sp>
              <p:nvSpPr>
                <p:cNvPr id="27685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144556" y="2977503"/>
                  <a:ext cx="1042643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20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86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379501" y="3594709"/>
                  <a:ext cx="539986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27687" name="组合 52"/>
            <p:cNvGrpSpPr/>
            <p:nvPr/>
          </p:nvGrpSpPr>
          <p:grpSpPr bwMode="auto">
            <a:xfrm>
              <a:off x="4643436" y="2794944"/>
              <a:ext cx="3644805" cy="1097127"/>
              <a:chOff x="533521" y="2766369"/>
              <a:chExt cx="3644805" cy="1097127"/>
            </a:xfrm>
          </p:grpSpPr>
          <p:grpSp>
            <p:nvGrpSpPr>
              <p:cNvPr id="27688" name="组合 53"/>
              <p:cNvGrpSpPr/>
              <p:nvPr/>
            </p:nvGrpSpPr>
            <p:grpSpPr bwMode="auto">
              <a:xfrm>
                <a:off x="1347570" y="2781924"/>
                <a:ext cx="1600158" cy="928667"/>
                <a:chOff x="1690470" y="2915274"/>
                <a:chExt cx="1600158" cy="928667"/>
              </a:xfrm>
            </p:grpSpPr>
            <p:sp>
              <p:nvSpPr>
                <p:cNvPr id="27689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690470" y="2915274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 ×3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8 ×3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90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891106" y="3590264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7691" name="组合 54"/>
              <p:cNvGrpSpPr/>
              <p:nvPr/>
            </p:nvGrpSpPr>
            <p:grpSpPr bwMode="auto">
              <a:xfrm>
                <a:off x="533521" y="2766369"/>
                <a:ext cx="642920" cy="928666"/>
                <a:chOff x="533521" y="2794944"/>
                <a:chExt cx="642920" cy="928666"/>
              </a:xfrm>
            </p:grpSpPr>
            <p:sp>
              <p:nvSpPr>
                <p:cNvPr id="27692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21" y="2794944"/>
                  <a:ext cx="642920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93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477869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7694" name="TextBox 55"/>
              <p:cNvSpPr txBox="1">
                <a:spLocks noChangeArrowheads="1"/>
              </p:cNvSpPr>
              <p:nvPr/>
            </p:nvSpPr>
            <p:spPr bwMode="auto">
              <a:xfrm>
                <a:off x="962117" y="3124186"/>
                <a:ext cx="685782" cy="739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695" name="TextBox 56"/>
              <p:cNvSpPr txBox="1">
                <a:spLocks noChangeArrowheads="1"/>
              </p:cNvSpPr>
              <p:nvPr/>
            </p:nvSpPr>
            <p:spPr bwMode="auto">
              <a:xfrm>
                <a:off x="2700746" y="3124186"/>
                <a:ext cx="685782" cy="739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7696" name="组合 59"/>
              <p:cNvGrpSpPr/>
              <p:nvPr/>
            </p:nvGrpSpPr>
            <p:grpSpPr bwMode="auto">
              <a:xfrm>
                <a:off x="3095679" y="2780021"/>
                <a:ext cx="1082647" cy="928984"/>
                <a:chOff x="3200454" y="2903846"/>
                <a:chExt cx="1082647" cy="928984"/>
              </a:xfrm>
            </p:grpSpPr>
            <p:sp>
              <p:nvSpPr>
                <p:cNvPr id="27697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200454" y="2903846"/>
                  <a:ext cx="1082647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21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7698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39187" y="3552799"/>
                  <a:ext cx="539986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" name="组合 66"/>
          <p:cNvGrpSpPr/>
          <p:nvPr/>
        </p:nvGrpSpPr>
        <p:grpSpPr bwMode="auto">
          <a:xfrm>
            <a:off x="1209518" y="3862388"/>
            <a:ext cx="5855968" cy="831491"/>
            <a:chOff x="533506" y="2782559"/>
            <a:chExt cx="7616943" cy="1109289"/>
          </a:xfrm>
        </p:grpSpPr>
        <p:grpSp>
          <p:nvGrpSpPr>
            <p:cNvPr id="27700" name="组合 51"/>
            <p:cNvGrpSpPr/>
            <p:nvPr/>
          </p:nvGrpSpPr>
          <p:grpSpPr bwMode="auto">
            <a:xfrm>
              <a:off x="533506" y="2811768"/>
              <a:ext cx="3564794" cy="1051505"/>
              <a:chOff x="533506" y="2811768"/>
              <a:chExt cx="3564794" cy="1051505"/>
            </a:xfrm>
          </p:grpSpPr>
          <p:grpSp>
            <p:nvGrpSpPr>
              <p:cNvPr id="27701" name="组合 45"/>
              <p:cNvGrpSpPr/>
              <p:nvPr/>
            </p:nvGrpSpPr>
            <p:grpSpPr bwMode="auto">
              <a:xfrm>
                <a:off x="1333585" y="2823835"/>
                <a:ext cx="1600158" cy="928667"/>
                <a:chOff x="1676485" y="2957185"/>
                <a:chExt cx="1600158" cy="928667"/>
              </a:xfrm>
            </p:grpSpPr>
            <p:sp>
              <p:nvSpPr>
                <p:cNvPr id="27702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676485" y="2957185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3 ×9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7 ×9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0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891106" y="3592167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7704" name="组合 50"/>
              <p:cNvGrpSpPr/>
              <p:nvPr/>
            </p:nvGrpSpPr>
            <p:grpSpPr bwMode="auto">
              <a:xfrm>
                <a:off x="533506" y="2838123"/>
                <a:ext cx="642921" cy="928666"/>
                <a:chOff x="533506" y="2866698"/>
                <a:chExt cx="642921" cy="928666"/>
              </a:xfrm>
            </p:grpSpPr>
            <p:sp>
              <p:nvSpPr>
                <p:cNvPr id="27705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06" y="2866698"/>
                  <a:ext cx="642921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06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519779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7707" name="TextBox 41"/>
              <p:cNvSpPr txBox="1">
                <a:spLocks noChangeArrowheads="1"/>
              </p:cNvSpPr>
              <p:nvPr/>
            </p:nvSpPr>
            <p:spPr bwMode="auto">
              <a:xfrm>
                <a:off x="962117" y="3124187"/>
                <a:ext cx="685782" cy="739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7708" name="TextBox 46"/>
              <p:cNvSpPr txBox="1">
                <a:spLocks noChangeArrowheads="1"/>
              </p:cNvSpPr>
              <p:nvPr/>
            </p:nvSpPr>
            <p:spPr bwMode="auto">
              <a:xfrm>
                <a:off x="2700745" y="3124187"/>
                <a:ext cx="685782" cy="739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27709" name="组合 49"/>
              <p:cNvGrpSpPr/>
              <p:nvPr/>
            </p:nvGrpSpPr>
            <p:grpSpPr bwMode="auto">
              <a:xfrm>
                <a:off x="3095661" y="2811768"/>
                <a:ext cx="1002639" cy="928984"/>
                <a:chOff x="3200436" y="2935593"/>
                <a:chExt cx="1002639" cy="928984"/>
              </a:xfrm>
            </p:grpSpPr>
            <p:sp>
              <p:nvSpPr>
                <p:cNvPr id="27710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200436" y="2935593"/>
                  <a:ext cx="1002639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63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11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39187" y="3580739"/>
                  <a:ext cx="50398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27712" name="组合 52"/>
            <p:cNvGrpSpPr/>
            <p:nvPr/>
          </p:nvGrpSpPr>
          <p:grpSpPr bwMode="auto">
            <a:xfrm>
              <a:off x="4654865" y="2782559"/>
              <a:ext cx="3495584" cy="1109289"/>
              <a:chOff x="544950" y="2753984"/>
              <a:chExt cx="3495584" cy="1109289"/>
            </a:xfrm>
          </p:grpSpPr>
          <p:grpSp>
            <p:nvGrpSpPr>
              <p:cNvPr id="27713" name="组合 53"/>
              <p:cNvGrpSpPr/>
              <p:nvPr/>
            </p:nvGrpSpPr>
            <p:grpSpPr bwMode="auto">
              <a:xfrm>
                <a:off x="1343760" y="2773670"/>
                <a:ext cx="1600158" cy="928667"/>
                <a:chOff x="1686660" y="2907020"/>
                <a:chExt cx="1600158" cy="928667"/>
              </a:xfrm>
            </p:grpSpPr>
            <p:sp>
              <p:nvSpPr>
                <p:cNvPr id="27714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686660" y="2907020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 ×7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9 ×7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15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875233" y="3576294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7716" name="组合 54"/>
              <p:cNvGrpSpPr/>
              <p:nvPr/>
            </p:nvGrpSpPr>
            <p:grpSpPr bwMode="auto">
              <a:xfrm>
                <a:off x="544950" y="2772719"/>
                <a:ext cx="642920" cy="928666"/>
                <a:chOff x="544950" y="2801294"/>
                <a:chExt cx="642920" cy="928666"/>
              </a:xfrm>
            </p:grpSpPr>
            <p:sp>
              <p:nvSpPr>
                <p:cNvPr id="27717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44950" y="2801294"/>
                  <a:ext cx="642920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18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461996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7719" name="TextBox 55"/>
              <p:cNvSpPr txBox="1">
                <a:spLocks noChangeArrowheads="1"/>
              </p:cNvSpPr>
              <p:nvPr/>
            </p:nvSpPr>
            <p:spPr bwMode="auto">
              <a:xfrm>
                <a:off x="962116" y="3124186"/>
                <a:ext cx="685782" cy="739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7720" name="TextBox 56"/>
              <p:cNvSpPr txBox="1">
                <a:spLocks noChangeArrowheads="1"/>
              </p:cNvSpPr>
              <p:nvPr/>
            </p:nvSpPr>
            <p:spPr bwMode="auto">
              <a:xfrm>
                <a:off x="2714715" y="3110216"/>
                <a:ext cx="685782" cy="739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27721" name="组合 59"/>
              <p:cNvGrpSpPr/>
              <p:nvPr/>
            </p:nvGrpSpPr>
            <p:grpSpPr bwMode="auto">
              <a:xfrm>
                <a:off x="3167432" y="2753984"/>
                <a:ext cx="873102" cy="928984"/>
                <a:chOff x="3272207" y="2877809"/>
                <a:chExt cx="873102" cy="928984"/>
              </a:xfrm>
            </p:grpSpPr>
            <p:sp>
              <p:nvSpPr>
                <p:cNvPr id="27722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272207" y="2877809"/>
                  <a:ext cx="873102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14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63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7723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39187" y="3552799"/>
                  <a:ext cx="575985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2"/>
          <p:cNvSpPr txBox="1">
            <a:spLocks noChangeArrowheads="1"/>
          </p:cNvSpPr>
          <p:nvPr/>
        </p:nvSpPr>
        <p:spPr bwMode="auto">
          <a:xfrm>
            <a:off x="822618" y="748904"/>
            <a:ext cx="6517480" cy="52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把下面每组中的两个分数通分。</a:t>
            </a:r>
            <a:endParaRPr lang="zh-CN" altLang="en-US" sz="27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9698" name="TextBox 46"/>
          <p:cNvSpPr txBox="1">
            <a:spLocks noChangeArrowheads="1"/>
          </p:cNvSpPr>
          <p:nvPr/>
        </p:nvSpPr>
        <p:spPr bwMode="auto">
          <a:xfrm>
            <a:off x="1202195" y="1341835"/>
            <a:ext cx="494303" cy="69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9699" name="直接连接符 47"/>
          <p:cNvCxnSpPr>
            <a:cxnSpLocks noChangeShapeType="1"/>
          </p:cNvCxnSpPr>
          <p:nvPr/>
        </p:nvCxnSpPr>
        <p:spPr bwMode="auto">
          <a:xfrm>
            <a:off x="1312040" y="1824038"/>
            <a:ext cx="274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0" name="TextBox 48"/>
          <p:cNvSpPr txBox="1">
            <a:spLocks noChangeArrowheads="1"/>
          </p:cNvSpPr>
          <p:nvPr/>
        </p:nvSpPr>
        <p:spPr bwMode="auto">
          <a:xfrm>
            <a:off x="1586652" y="1602581"/>
            <a:ext cx="439381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eaLnBrk="0" hangingPunct="0"/>
            <a:r>
              <a:rPr lang="zh-CN" altLang="en-US" sz="300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1" name="TextBox 49"/>
          <p:cNvSpPr txBox="1">
            <a:spLocks noChangeArrowheads="1"/>
          </p:cNvSpPr>
          <p:nvPr/>
        </p:nvSpPr>
        <p:spPr bwMode="auto">
          <a:xfrm>
            <a:off x="1945480" y="1338263"/>
            <a:ext cx="494304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/>
          <a:lstStyle/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0" hangingPunct="0"/>
            <a:r>
              <a:rPr lang="en-US" altLang="zh-CN" sz="3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9702" name="直接连接符 50"/>
          <p:cNvCxnSpPr>
            <a:cxnSpLocks noChangeShapeType="1"/>
          </p:cNvCxnSpPr>
          <p:nvPr/>
        </p:nvCxnSpPr>
        <p:spPr bwMode="auto">
          <a:xfrm>
            <a:off x="2066310" y="1824038"/>
            <a:ext cx="274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3" name="组合 52"/>
          <p:cNvGrpSpPr/>
          <p:nvPr/>
        </p:nvGrpSpPr>
        <p:grpSpPr bwMode="auto">
          <a:xfrm>
            <a:off x="2685104" y="1341835"/>
            <a:ext cx="1209518" cy="696515"/>
            <a:chOff x="0" y="-143512"/>
            <a:chExt cx="1572272" cy="928694"/>
          </a:xfrm>
        </p:grpSpPr>
        <p:sp>
          <p:nvSpPr>
            <p:cNvPr id="29704" name="TextBox 53"/>
            <p:cNvSpPr txBox="1">
              <a:spLocks noChangeArrowheads="1"/>
            </p:cNvSpPr>
            <p:nvPr/>
          </p:nvSpPr>
          <p:spPr bwMode="auto">
            <a:xfrm>
              <a:off x="0" y="-143512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05" name="直接连接符 54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706" name="TextBox 55"/>
            <p:cNvSpPr txBox="1">
              <a:spLocks noChangeArrowheads="1"/>
            </p:cNvSpPr>
            <p:nvPr/>
          </p:nvSpPr>
          <p:spPr bwMode="auto">
            <a:xfrm>
              <a:off x="453076" y="166371"/>
              <a:ext cx="571504" cy="57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707" name="TextBox 56"/>
            <p:cNvSpPr txBox="1">
              <a:spLocks noChangeArrowheads="1"/>
            </p:cNvSpPr>
            <p:nvPr/>
          </p:nvSpPr>
          <p:spPr bwMode="auto">
            <a:xfrm>
              <a:off x="929329" y="-143512"/>
              <a:ext cx="642943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08" name="直接连接符 57"/>
            <p:cNvCxnSpPr>
              <a:cxnSpLocks noChangeShapeType="1"/>
            </p:cNvCxnSpPr>
            <p:nvPr/>
          </p:nvCxnSpPr>
          <p:spPr bwMode="auto">
            <a:xfrm>
              <a:off x="107220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09" name="组合 58"/>
          <p:cNvGrpSpPr/>
          <p:nvPr/>
        </p:nvGrpSpPr>
        <p:grpSpPr bwMode="auto">
          <a:xfrm>
            <a:off x="4332782" y="1341835"/>
            <a:ext cx="1293732" cy="696515"/>
            <a:chOff x="0" y="-143512"/>
            <a:chExt cx="1682127" cy="928694"/>
          </a:xfrm>
        </p:grpSpPr>
        <p:sp>
          <p:nvSpPr>
            <p:cNvPr id="29710" name="TextBox 59"/>
            <p:cNvSpPr txBox="1">
              <a:spLocks noChangeArrowheads="1"/>
            </p:cNvSpPr>
            <p:nvPr/>
          </p:nvSpPr>
          <p:spPr bwMode="auto">
            <a:xfrm>
              <a:off x="0" y="-143512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11" name="直接连接符 60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712" name="TextBox 61"/>
            <p:cNvSpPr txBox="1">
              <a:spLocks noChangeArrowheads="1"/>
            </p:cNvSpPr>
            <p:nvPr/>
          </p:nvSpPr>
          <p:spPr bwMode="auto">
            <a:xfrm>
              <a:off x="434344" y="147320"/>
              <a:ext cx="539119" cy="58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713" name="TextBox 62"/>
            <p:cNvSpPr txBox="1">
              <a:spLocks noChangeArrowheads="1"/>
            </p:cNvSpPr>
            <p:nvPr/>
          </p:nvSpPr>
          <p:spPr bwMode="auto">
            <a:xfrm>
              <a:off x="929012" y="-143512"/>
              <a:ext cx="753115" cy="9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18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14" name="直接连接符 63"/>
            <p:cNvCxnSpPr>
              <a:cxnSpLocks noChangeShapeType="1"/>
            </p:cNvCxnSpPr>
            <p:nvPr/>
          </p:nvCxnSpPr>
          <p:spPr bwMode="auto">
            <a:xfrm>
              <a:off x="1072206" y="500066"/>
              <a:ext cx="46800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15" name="组合 64"/>
          <p:cNvGrpSpPr/>
          <p:nvPr/>
        </p:nvGrpSpPr>
        <p:grpSpPr bwMode="auto">
          <a:xfrm>
            <a:off x="5980459" y="1332310"/>
            <a:ext cx="1264440" cy="706040"/>
            <a:chOff x="0" y="-155576"/>
            <a:chExt cx="1644028" cy="940758"/>
          </a:xfrm>
        </p:grpSpPr>
        <p:sp>
          <p:nvSpPr>
            <p:cNvPr id="29716" name="TextBox 65"/>
            <p:cNvSpPr txBox="1">
              <a:spLocks noChangeArrowheads="1"/>
            </p:cNvSpPr>
            <p:nvPr/>
          </p:nvSpPr>
          <p:spPr bwMode="auto">
            <a:xfrm>
              <a:off x="0" y="-155576"/>
              <a:ext cx="642941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17" name="直接连接符 66"/>
            <p:cNvCxnSpPr>
              <a:cxnSpLocks noChangeShapeType="1"/>
            </p:cNvCxnSpPr>
            <p:nvPr/>
          </p:nvCxnSpPr>
          <p:spPr bwMode="auto">
            <a:xfrm>
              <a:off x="142876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718" name="TextBox 67"/>
            <p:cNvSpPr txBox="1">
              <a:spLocks noChangeArrowheads="1"/>
            </p:cNvSpPr>
            <p:nvPr/>
          </p:nvSpPr>
          <p:spPr bwMode="auto">
            <a:xfrm>
              <a:off x="529912" y="135257"/>
              <a:ext cx="571504" cy="57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zh-CN" altLang="en-US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和</a:t>
              </a:r>
              <a:endParaRPr lang="zh-CN" altLang="en-US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719" name="TextBox 68"/>
            <p:cNvSpPr txBox="1">
              <a:spLocks noChangeArrowheads="1"/>
            </p:cNvSpPr>
            <p:nvPr/>
          </p:nvSpPr>
          <p:spPr bwMode="auto">
            <a:xfrm>
              <a:off x="1001085" y="-143512"/>
              <a:ext cx="642943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30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3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720" name="直接连接符 69"/>
            <p:cNvCxnSpPr>
              <a:cxnSpLocks noChangeShapeType="1"/>
            </p:cNvCxnSpPr>
            <p:nvPr/>
          </p:nvCxnSpPr>
          <p:spPr bwMode="auto">
            <a:xfrm>
              <a:off x="1143962" y="500066"/>
              <a:ext cx="35719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66"/>
          <p:cNvGrpSpPr/>
          <p:nvPr/>
        </p:nvGrpSpPr>
        <p:grpSpPr bwMode="auto">
          <a:xfrm>
            <a:off x="1016679" y="2421731"/>
            <a:ext cx="4521959" cy="799193"/>
            <a:chOff x="533506" y="2797798"/>
            <a:chExt cx="5881854" cy="1065900"/>
          </a:xfrm>
        </p:grpSpPr>
        <p:grpSp>
          <p:nvGrpSpPr>
            <p:cNvPr id="29722" name="组合 51"/>
            <p:cNvGrpSpPr/>
            <p:nvPr/>
          </p:nvGrpSpPr>
          <p:grpSpPr bwMode="auto">
            <a:xfrm>
              <a:off x="533506" y="2797798"/>
              <a:ext cx="3600356" cy="1065266"/>
              <a:chOff x="533506" y="2797798"/>
              <a:chExt cx="3600356" cy="1065266"/>
            </a:xfrm>
          </p:grpSpPr>
          <p:grpSp>
            <p:nvGrpSpPr>
              <p:cNvPr id="29723" name="组合 45"/>
              <p:cNvGrpSpPr/>
              <p:nvPr/>
            </p:nvGrpSpPr>
            <p:grpSpPr bwMode="auto">
              <a:xfrm>
                <a:off x="1361528" y="2797798"/>
                <a:ext cx="1600163" cy="928667"/>
                <a:chOff x="1704428" y="2931148"/>
                <a:chExt cx="1600163" cy="928667"/>
              </a:xfrm>
            </p:grpSpPr>
            <p:sp>
              <p:nvSpPr>
                <p:cNvPr id="29724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704428" y="2931148"/>
                  <a:ext cx="1600163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4 ×2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9 ×2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25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917143" y="3590264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9726" name="组合 50"/>
              <p:cNvGrpSpPr/>
              <p:nvPr/>
            </p:nvGrpSpPr>
            <p:grpSpPr bwMode="auto">
              <a:xfrm>
                <a:off x="533506" y="2812086"/>
                <a:ext cx="642923" cy="928666"/>
                <a:chOff x="533506" y="2840661"/>
                <a:chExt cx="642923" cy="928666"/>
              </a:xfrm>
            </p:grpSpPr>
            <p:sp>
              <p:nvSpPr>
                <p:cNvPr id="29727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06" y="2840661"/>
                  <a:ext cx="642923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28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489936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9729" name="TextBox 41"/>
              <p:cNvSpPr txBox="1">
                <a:spLocks noChangeArrowheads="1"/>
              </p:cNvSpPr>
              <p:nvPr/>
            </p:nvSpPr>
            <p:spPr bwMode="auto">
              <a:xfrm>
                <a:off x="962117" y="3124186"/>
                <a:ext cx="685782" cy="73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730" name="TextBox 46"/>
              <p:cNvSpPr txBox="1">
                <a:spLocks noChangeArrowheads="1"/>
              </p:cNvSpPr>
              <p:nvPr/>
            </p:nvSpPr>
            <p:spPr bwMode="auto">
              <a:xfrm>
                <a:off x="2754722" y="3124186"/>
                <a:ext cx="685782" cy="73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731" name="组合 49"/>
              <p:cNvGrpSpPr/>
              <p:nvPr/>
            </p:nvGrpSpPr>
            <p:grpSpPr bwMode="auto">
              <a:xfrm>
                <a:off x="3095661" y="2839708"/>
                <a:ext cx="1038201" cy="928984"/>
                <a:chOff x="3200436" y="2963533"/>
                <a:chExt cx="1038201" cy="928984"/>
              </a:xfrm>
            </p:grpSpPr>
            <p:sp>
              <p:nvSpPr>
                <p:cNvPr id="29732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200436" y="2963533"/>
                  <a:ext cx="1038201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33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91261" y="3594709"/>
                  <a:ext cx="50398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29734" name="组合 52"/>
            <p:cNvGrpSpPr/>
            <p:nvPr/>
          </p:nvGrpSpPr>
          <p:grpSpPr bwMode="auto">
            <a:xfrm>
              <a:off x="4458033" y="2810500"/>
              <a:ext cx="1957327" cy="1053198"/>
              <a:chOff x="348118" y="2781925"/>
              <a:chExt cx="1957327" cy="1053198"/>
            </a:xfrm>
          </p:grpSpPr>
          <p:grpSp>
            <p:nvGrpSpPr>
              <p:cNvPr id="29735" name="组合 54"/>
              <p:cNvGrpSpPr/>
              <p:nvPr/>
            </p:nvGrpSpPr>
            <p:grpSpPr bwMode="auto">
              <a:xfrm>
                <a:off x="348118" y="2794309"/>
                <a:ext cx="941683" cy="928349"/>
                <a:chOff x="348118" y="2822884"/>
                <a:chExt cx="941683" cy="928349"/>
              </a:xfrm>
            </p:grpSpPr>
            <p:sp>
              <p:nvSpPr>
                <p:cNvPr id="29736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348118" y="2822884"/>
                  <a:ext cx="941683" cy="92834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37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562713" y="3448026"/>
                  <a:ext cx="46798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9738" name="TextBox 55"/>
              <p:cNvSpPr txBox="1">
                <a:spLocks noChangeArrowheads="1"/>
              </p:cNvSpPr>
              <p:nvPr/>
            </p:nvSpPr>
            <p:spPr bwMode="auto">
              <a:xfrm>
                <a:off x="990057" y="3096245"/>
                <a:ext cx="685782" cy="73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739" name="组合 59"/>
              <p:cNvGrpSpPr/>
              <p:nvPr/>
            </p:nvGrpSpPr>
            <p:grpSpPr bwMode="auto">
              <a:xfrm>
                <a:off x="1404401" y="2781925"/>
                <a:ext cx="901044" cy="928984"/>
                <a:chOff x="1509176" y="2905750"/>
                <a:chExt cx="901044" cy="928984"/>
              </a:xfrm>
            </p:grpSpPr>
            <p:sp>
              <p:nvSpPr>
                <p:cNvPr id="29740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1509176" y="2905750"/>
                  <a:ext cx="901044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41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1711104" y="3552799"/>
                  <a:ext cx="53998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4" name="组合 66"/>
          <p:cNvGrpSpPr/>
          <p:nvPr/>
        </p:nvGrpSpPr>
        <p:grpSpPr bwMode="auto">
          <a:xfrm>
            <a:off x="1016679" y="3704035"/>
            <a:ext cx="5978018" cy="822842"/>
            <a:chOff x="533506" y="2794310"/>
            <a:chExt cx="7775671" cy="1097100"/>
          </a:xfrm>
        </p:grpSpPr>
        <p:grpSp>
          <p:nvGrpSpPr>
            <p:cNvPr id="29743" name="组合 51"/>
            <p:cNvGrpSpPr/>
            <p:nvPr/>
          </p:nvGrpSpPr>
          <p:grpSpPr bwMode="auto">
            <a:xfrm>
              <a:off x="533506" y="2794310"/>
              <a:ext cx="3586383" cy="1068525"/>
              <a:chOff x="533506" y="2794310"/>
              <a:chExt cx="3586383" cy="1068525"/>
            </a:xfrm>
          </p:grpSpPr>
          <p:grpSp>
            <p:nvGrpSpPr>
              <p:cNvPr id="29744" name="组合 45"/>
              <p:cNvGrpSpPr/>
              <p:nvPr/>
            </p:nvGrpSpPr>
            <p:grpSpPr bwMode="auto">
              <a:xfrm>
                <a:off x="1375495" y="2825738"/>
                <a:ext cx="1600158" cy="928667"/>
                <a:chOff x="1718395" y="2959088"/>
                <a:chExt cx="1600158" cy="928667"/>
              </a:xfrm>
            </p:grpSpPr>
            <p:sp>
              <p:nvSpPr>
                <p:cNvPr id="29745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718395" y="2959088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3 ×9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8 ×9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46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875233" y="3604234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9747" name="组合 50"/>
              <p:cNvGrpSpPr/>
              <p:nvPr/>
            </p:nvGrpSpPr>
            <p:grpSpPr bwMode="auto">
              <a:xfrm>
                <a:off x="533506" y="2794310"/>
                <a:ext cx="642921" cy="928666"/>
                <a:chOff x="533506" y="2822885"/>
                <a:chExt cx="642921" cy="928666"/>
              </a:xfrm>
            </p:grpSpPr>
            <p:sp>
              <p:nvSpPr>
                <p:cNvPr id="29748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06" y="2822885"/>
                  <a:ext cx="642921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3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49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76376" y="3475966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9750" name="TextBox 41"/>
              <p:cNvSpPr txBox="1">
                <a:spLocks noChangeArrowheads="1"/>
              </p:cNvSpPr>
              <p:nvPr/>
            </p:nvSpPr>
            <p:spPr bwMode="auto">
              <a:xfrm>
                <a:off x="962117" y="3124186"/>
                <a:ext cx="685781" cy="73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751" name="TextBox 46"/>
              <p:cNvSpPr txBox="1">
                <a:spLocks noChangeArrowheads="1"/>
              </p:cNvSpPr>
              <p:nvPr/>
            </p:nvSpPr>
            <p:spPr bwMode="auto">
              <a:xfrm>
                <a:off x="2712811" y="3124186"/>
                <a:ext cx="685781" cy="73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752" name="组合 49"/>
              <p:cNvGrpSpPr/>
              <p:nvPr/>
            </p:nvGrpSpPr>
            <p:grpSpPr bwMode="auto">
              <a:xfrm>
                <a:off x="3081691" y="2825738"/>
                <a:ext cx="1038198" cy="928984"/>
                <a:chOff x="3186466" y="2949563"/>
                <a:chExt cx="1038198" cy="928984"/>
              </a:xfrm>
            </p:grpSpPr>
            <p:sp>
              <p:nvSpPr>
                <p:cNvPr id="29753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186466" y="2949563"/>
                  <a:ext cx="1038198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72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54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11247" y="3596612"/>
                  <a:ext cx="575985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29755" name="组合 52"/>
            <p:cNvGrpSpPr/>
            <p:nvPr/>
          </p:nvGrpSpPr>
          <p:grpSpPr bwMode="auto">
            <a:xfrm>
              <a:off x="4643436" y="2838439"/>
              <a:ext cx="3665741" cy="1052971"/>
              <a:chOff x="533521" y="2809864"/>
              <a:chExt cx="3665741" cy="1052971"/>
            </a:xfrm>
          </p:grpSpPr>
          <p:grpSp>
            <p:nvGrpSpPr>
              <p:cNvPr id="29756" name="组合 53"/>
              <p:cNvGrpSpPr/>
              <p:nvPr/>
            </p:nvGrpSpPr>
            <p:grpSpPr bwMode="auto">
              <a:xfrm>
                <a:off x="1375510" y="2809864"/>
                <a:ext cx="1600158" cy="928667"/>
                <a:chOff x="1718410" y="2943214"/>
                <a:chExt cx="1600158" cy="928667"/>
              </a:xfrm>
            </p:grpSpPr>
            <p:sp>
              <p:nvSpPr>
                <p:cNvPr id="29757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718410" y="2943214"/>
                  <a:ext cx="1600158" cy="928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 ×8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9 ×8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58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1903173" y="3590264"/>
                  <a:ext cx="121916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9759" name="组合 54"/>
              <p:cNvGrpSpPr/>
              <p:nvPr/>
            </p:nvGrpSpPr>
            <p:grpSpPr bwMode="auto">
              <a:xfrm>
                <a:off x="533521" y="2826055"/>
                <a:ext cx="642920" cy="928666"/>
                <a:chOff x="533521" y="2854630"/>
                <a:chExt cx="642920" cy="928666"/>
              </a:xfrm>
            </p:grpSpPr>
            <p:sp>
              <p:nvSpPr>
                <p:cNvPr id="29760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533521" y="2854630"/>
                  <a:ext cx="642920" cy="928666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61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648436" y="3489936"/>
                  <a:ext cx="360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9762" name="TextBox 55"/>
              <p:cNvSpPr txBox="1">
                <a:spLocks noChangeArrowheads="1"/>
              </p:cNvSpPr>
              <p:nvPr/>
            </p:nvSpPr>
            <p:spPr bwMode="auto">
              <a:xfrm>
                <a:off x="962117" y="3124186"/>
                <a:ext cx="685782" cy="73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763" name="TextBox 56"/>
              <p:cNvSpPr txBox="1">
                <a:spLocks noChangeArrowheads="1"/>
              </p:cNvSpPr>
              <p:nvPr/>
            </p:nvSpPr>
            <p:spPr bwMode="auto">
              <a:xfrm>
                <a:off x="2744558" y="3110216"/>
                <a:ext cx="685782" cy="738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＝</a:t>
                </a:r>
                <a:endParaRPr lang="zh-CN" altLang="en-US" sz="3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764" name="组合 59"/>
              <p:cNvGrpSpPr/>
              <p:nvPr/>
            </p:nvGrpSpPr>
            <p:grpSpPr bwMode="auto">
              <a:xfrm>
                <a:off x="3095661" y="2839708"/>
                <a:ext cx="1103601" cy="928984"/>
                <a:chOff x="3200436" y="2963533"/>
                <a:chExt cx="1103601" cy="928984"/>
              </a:xfrm>
            </p:grpSpPr>
            <p:sp>
              <p:nvSpPr>
                <p:cNvPr id="29765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200436" y="2963533"/>
                  <a:ext cx="1103601" cy="928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40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72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9766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467127" y="3594709"/>
                  <a:ext cx="61198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743286" y="671513"/>
            <a:ext cx="7213166" cy="10644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比较每组中两个分数的大小。</a:t>
            </a:r>
            <a:endParaRPr lang="zh-CN" altLang="en-US" sz="27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P75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T1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1746" name="Group 3"/>
          <p:cNvGrpSpPr/>
          <p:nvPr/>
        </p:nvGrpSpPr>
        <p:grpSpPr bwMode="auto">
          <a:xfrm>
            <a:off x="1995522" y="1952625"/>
            <a:ext cx="300243" cy="925116"/>
            <a:chOff x="857" y="2146"/>
            <a:chExt cx="322" cy="777"/>
          </a:xfrm>
        </p:grpSpPr>
        <p:sp>
          <p:nvSpPr>
            <p:cNvPr id="31747" name="Rectangle 4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>
              <a:off x="860" y="248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66" name="Oval 6"/>
          <p:cNvSpPr>
            <a:spLocks noChangeArrowheads="1"/>
          </p:cNvSpPr>
          <p:nvPr/>
        </p:nvSpPr>
        <p:spPr bwMode="auto">
          <a:xfrm>
            <a:off x="2337261" y="214907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750" name="Group 7"/>
          <p:cNvGrpSpPr/>
          <p:nvPr/>
        </p:nvGrpSpPr>
        <p:grpSpPr bwMode="auto">
          <a:xfrm>
            <a:off x="2826683" y="1952625"/>
            <a:ext cx="300243" cy="925116"/>
            <a:chOff x="857" y="2146"/>
            <a:chExt cx="322" cy="777"/>
          </a:xfrm>
        </p:grpSpPr>
        <p:sp>
          <p:nvSpPr>
            <p:cNvPr id="31751" name="Rectangle 8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>
              <a:off x="860" y="248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1753" name="Group 10"/>
          <p:cNvGrpSpPr/>
          <p:nvPr/>
        </p:nvGrpSpPr>
        <p:grpSpPr bwMode="auto">
          <a:xfrm>
            <a:off x="1995522" y="3086100"/>
            <a:ext cx="300243" cy="925116"/>
            <a:chOff x="857" y="2146"/>
            <a:chExt cx="322" cy="777"/>
          </a:xfrm>
        </p:grpSpPr>
        <p:sp>
          <p:nvSpPr>
            <p:cNvPr id="31754" name="Rectangle 11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72" name="Line 12"/>
            <p:cNvSpPr>
              <a:spLocks noChangeShapeType="1"/>
            </p:cNvSpPr>
            <p:nvPr/>
          </p:nvSpPr>
          <p:spPr bwMode="auto">
            <a:xfrm>
              <a:off x="860" y="2479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1756" name="Group 15"/>
          <p:cNvGrpSpPr/>
          <p:nvPr/>
        </p:nvGrpSpPr>
        <p:grpSpPr bwMode="auto">
          <a:xfrm>
            <a:off x="5580135" y="3086100"/>
            <a:ext cx="565093" cy="925116"/>
            <a:chOff x="2430" y="1344"/>
            <a:chExt cx="463" cy="777"/>
          </a:xfrm>
        </p:grpSpPr>
        <p:sp>
          <p:nvSpPr>
            <p:cNvPr id="76" name="Rectangle 16"/>
            <p:cNvSpPr>
              <a:spLocks noChangeArrowheads="1"/>
            </p:cNvSpPr>
            <p:nvPr/>
          </p:nvSpPr>
          <p:spPr bwMode="auto">
            <a:xfrm>
              <a:off x="2430" y="1344"/>
              <a:ext cx="463" cy="77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12</a:t>
              </a:r>
              <a:endParaRPr lang="en-US" altLang="zh-CN" sz="27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19</a:t>
              </a:r>
              <a:endParaRPr lang="en-US" altLang="zh-CN" sz="27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77" name="Line 17"/>
            <p:cNvSpPr>
              <a:spLocks noChangeShapeType="1"/>
            </p:cNvSpPr>
            <p:nvPr/>
          </p:nvSpPr>
          <p:spPr bwMode="auto">
            <a:xfrm>
              <a:off x="2514" y="1677"/>
              <a:ext cx="3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1759" name="Group 18"/>
          <p:cNvGrpSpPr/>
          <p:nvPr/>
        </p:nvGrpSpPr>
        <p:grpSpPr bwMode="auto">
          <a:xfrm>
            <a:off x="4640348" y="1952624"/>
            <a:ext cx="511391" cy="1340644"/>
            <a:chOff x="741" y="2146"/>
            <a:chExt cx="548" cy="1126"/>
          </a:xfrm>
        </p:grpSpPr>
        <p:sp>
          <p:nvSpPr>
            <p:cNvPr id="79" name="Rectangle 19"/>
            <p:cNvSpPr>
              <a:spLocks noChangeArrowheads="1"/>
            </p:cNvSpPr>
            <p:nvPr/>
          </p:nvSpPr>
          <p:spPr bwMode="auto">
            <a:xfrm>
              <a:off x="741" y="2146"/>
              <a:ext cx="548" cy="1126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11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25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0" name="Line 20"/>
            <p:cNvSpPr>
              <a:spLocks noChangeShapeType="1"/>
            </p:cNvSpPr>
            <p:nvPr/>
          </p:nvSpPr>
          <p:spPr bwMode="auto">
            <a:xfrm>
              <a:off x="859" y="2482"/>
              <a:ext cx="3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83" name="Rectangle 23"/>
          <p:cNvSpPr>
            <a:spLocks noChangeArrowheads="1"/>
          </p:cNvSpPr>
          <p:nvPr/>
        </p:nvSpPr>
        <p:spPr bwMode="auto">
          <a:xfrm>
            <a:off x="5515449" y="1952625"/>
            <a:ext cx="690804" cy="90011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71" tIns="35657" rIns="68571" bIns="35657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17</a:t>
            </a:r>
            <a:endParaRPr lang="en-US" altLang="zh-CN" sz="27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25</a:t>
            </a:r>
            <a:endParaRPr lang="en-US" altLang="zh-CN" sz="27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763" name="Line 24"/>
          <p:cNvSpPr>
            <a:spLocks noChangeShapeType="1"/>
          </p:cNvSpPr>
          <p:nvPr/>
        </p:nvSpPr>
        <p:spPr bwMode="auto">
          <a:xfrm>
            <a:off x="5696082" y="2340769"/>
            <a:ext cx="33197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/>
          </a:p>
        </p:txBody>
      </p:sp>
      <p:grpSp>
        <p:nvGrpSpPr>
          <p:cNvPr id="31764" name="Group 25"/>
          <p:cNvGrpSpPr/>
          <p:nvPr/>
        </p:nvGrpSpPr>
        <p:grpSpPr bwMode="auto">
          <a:xfrm>
            <a:off x="2826683" y="3086099"/>
            <a:ext cx="506509" cy="1340644"/>
            <a:chOff x="2430" y="1344"/>
            <a:chExt cx="415" cy="1126"/>
          </a:xfrm>
        </p:grpSpPr>
        <p:sp>
          <p:nvSpPr>
            <p:cNvPr id="31765" name="Rectangle 26"/>
            <p:cNvSpPr>
              <a:spLocks noChangeArrowheads="1"/>
            </p:cNvSpPr>
            <p:nvPr/>
          </p:nvSpPr>
          <p:spPr bwMode="auto">
            <a:xfrm>
              <a:off x="2430" y="1344"/>
              <a:ext cx="415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</a:rPr>
                <a:t>17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7" name="Line 27"/>
            <p:cNvSpPr>
              <a:spLocks noChangeShapeType="1"/>
            </p:cNvSpPr>
            <p:nvPr/>
          </p:nvSpPr>
          <p:spPr bwMode="auto">
            <a:xfrm>
              <a:off x="2490" y="1677"/>
              <a:ext cx="3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1767" name="Group 28"/>
          <p:cNvGrpSpPr/>
          <p:nvPr/>
        </p:nvGrpSpPr>
        <p:grpSpPr bwMode="auto">
          <a:xfrm>
            <a:off x="4654994" y="3086100"/>
            <a:ext cx="519934" cy="1756173"/>
            <a:chOff x="756" y="2146"/>
            <a:chExt cx="558" cy="1475"/>
          </a:xfrm>
        </p:grpSpPr>
        <p:sp>
          <p:nvSpPr>
            <p:cNvPr id="89" name="Rectangle 29"/>
            <p:cNvSpPr>
              <a:spLocks noChangeArrowheads="1"/>
            </p:cNvSpPr>
            <p:nvPr/>
          </p:nvSpPr>
          <p:spPr bwMode="auto">
            <a:xfrm>
              <a:off x="756" y="2146"/>
              <a:ext cx="558" cy="1475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12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70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rPr>
                <a:t>23</a:t>
              </a:r>
              <a:endParaRPr lang="en-US" altLang="zh-CN" sz="27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90" name="Line 30"/>
            <p:cNvSpPr>
              <a:spLocks noChangeShapeType="1"/>
            </p:cNvSpPr>
            <p:nvPr/>
          </p:nvSpPr>
          <p:spPr bwMode="auto">
            <a:xfrm>
              <a:off x="859" y="2479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91" name="Text Box 31"/>
          <p:cNvSpPr txBox="1">
            <a:spLocks noChangeArrowheads="1"/>
          </p:cNvSpPr>
          <p:nvPr/>
        </p:nvSpPr>
        <p:spPr bwMode="auto">
          <a:xfrm>
            <a:off x="2351907" y="2124075"/>
            <a:ext cx="45280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" name="Text Box 32"/>
          <p:cNvSpPr txBox="1">
            <a:spLocks noChangeArrowheads="1"/>
          </p:cNvSpPr>
          <p:nvPr/>
        </p:nvSpPr>
        <p:spPr bwMode="auto">
          <a:xfrm>
            <a:off x="5120006" y="2174082"/>
            <a:ext cx="380797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3" name="Text Box 33"/>
          <p:cNvSpPr txBox="1">
            <a:spLocks noChangeArrowheads="1"/>
          </p:cNvSpPr>
          <p:nvPr/>
        </p:nvSpPr>
        <p:spPr bwMode="auto">
          <a:xfrm>
            <a:off x="2417815" y="3239691"/>
            <a:ext cx="45524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" name="Text Box 32"/>
          <p:cNvSpPr txBox="1">
            <a:spLocks noChangeArrowheads="1"/>
          </p:cNvSpPr>
          <p:nvPr/>
        </p:nvSpPr>
        <p:spPr bwMode="auto">
          <a:xfrm>
            <a:off x="5171267" y="3296841"/>
            <a:ext cx="38079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" name="Oval 6"/>
          <p:cNvSpPr>
            <a:spLocks noChangeArrowheads="1"/>
          </p:cNvSpPr>
          <p:nvPr/>
        </p:nvSpPr>
        <p:spPr bwMode="auto">
          <a:xfrm>
            <a:off x="2395845" y="325397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Oval 6"/>
          <p:cNvSpPr>
            <a:spLocks noChangeArrowheads="1"/>
          </p:cNvSpPr>
          <p:nvPr/>
        </p:nvSpPr>
        <p:spPr bwMode="auto">
          <a:xfrm>
            <a:off x="5207882" y="331112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Oval 6"/>
          <p:cNvSpPr>
            <a:spLocks noChangeArrowheads="1"/>
          </p:cNvSpPr>
          <p:nvPr/>
        </p:nvSpPr>
        <p:spPr bwMode="auto">
          <a:xfrm>
            <a:off x="5149298" y="2181225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743286" y="671513"/>
            <a:ext cx="7213166" cy="10644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比较每组中两个分数的大小。</a:t>
            </a:r>
            <a:endParaRPr lang="zh-CN" altLang="en-US" sz="27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P75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T2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2770" name="Group 3"/>
          <p:cNvGrpSpPr/>
          <p:nvPr/>
        </p:nvGrpSpPr>
        <p:grpSpPr bwMode="auto">
          <a:xfrm>
            <a:off x="1884455" y="1882378"/>
            <a:ext cx="300243" cy="925116"/>
            <a:chOff x="857" y="2146"/>
            <a:chExt cx="322" cy="777"/>
          </a:xfrm>
        </p:grpSpPr>
        <p:sp>
          <p:nvSpPr>
            <p:cNvPr id="32771" name="Rectangle 4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" name="Line 5"/>
            <p:cNvSpPr>
              <a:spLocks noChangeShapeType="1"/>
            </p:cNvSpPr>
            <p:nvPr/>
          </p:nvSpPr>
          <p:spPr bwMode="auto">
            <a:xfrm>
              <a:off x="860" y="248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2226195" y="2078831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774" name="Group 7"/>
          <p:cNvGrpSpPr/>
          <p:nvPr/>
        </p:nvGrpSpPr>
        <p:grpSpPr bwMode="auto">
          <a:xfrm>
            <a:off x="2715618" y="1882378"/>
            <a:ext cx="300243" cy="925116"/>
            <a:chOff x="857" y="2146"/>
            <a:chExt cx="322" cy="777"/>
          </a:xfrm>
        </p:grpSpPr>
        <p:sp>
          <p:nvSpPr>
            <p:cNvPr id="32775" name="Rectangle 8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" name="Line 9"/>
            <p:cNvSpPr>
              <a:spLocks noChangeShapeType="1"/>
            </p:cNvSpPr>
            <p:nvPr/>
          </p:nvSpPr>
          <p:spPr bwMode="auto">
            <a:xfrm>
              <a:off x="860" y="248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2777" name="Group 10"/>
          <p:cNvGrpSpPr/>
          <p:nvPr/>
        </p:nvGrpSpPr>
        <p:grpSpPr bwMode="auto">
          <a:xfrm>
            <a:off x="1884455" y="2800350"/>
            <a:ext cx="300243" cy="925116"/>
            <a:chOff x="857" y="2146"/>
            <a:chExt cx="322" cy="777"/>
          </a:xfrm>
        </p:grpSpPr>
        <p:sp>
          <p:nvSpPr>
            <p:cNvPr id="32778" name="Rectangle 11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" name="Line 12"/>
            <p:cNvSpPr>
              <a:spLocks noChangeShapeType="1"/>
            </p:cNvSpPr>
            <p:nvPr/>
          </p:nvSpPr>
          <p:spPr bwMode="auto">
            <a:xfrm>
              <a:off x="860" y="2479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2780" name="Group 15"/>
          <p:cNvGrpSpPr/>
          <p:nvPr/>
        </p:nvGrpSpPr>
        <p:grpSpPr bwMode="auto">
          <a:xfrm>
            <a:off x="5469069" y="2800350"/>
            <a:ext cx="565092" cy="925116"/>
            <a:chOff x="2430" y="1344"/>
            <a:chExt cx="463" cy="777"/>
          </a:xfrm>
        </p:grpSpPr>
        <p:sp>
          <p:nvSpPr>
            <p:cNvPr id="32781" name="Rectangle 16"/>
            <p:cNvSpPr>
              <a:spLocks noChangeArrowheads="1"/>
            </p:cNvSpPr>
            <p:nvPr/>
          </p:nvSpPr>
          <p:spPr bwMode="auto">
            <a:xfrm>
              <a:off x="2430" y="1344"/>
              <a:ext cx="463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" name="Line 17"/>
            <p:cNvSpPr>
              <a:spLocks noChangeShapeType="1"/>
            </p:cNvSpPr>
            <p:nvPr/>
          </p:nvSpPr>
          <p:spPr bwMode="auto">
            <a:xfrm>
              <a:off x="2514" y="1677"/>
              <a:ext cx="3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2783" name="Group 18"/>
          <p:cNvGrpSpPr/>
          <p:nvPr/>
        </p:nvGrpSpPr>
        <p:grpSpPr bwMode="auto">
          <a:xfrm>
            <a:off x="4529283" y="1882378"/>
            <a:ext cx="511390" cy="925116"/>
            <a:chOff x="741" y="2146"/>
            <a:chExt cx="548" cy="777"/>
          </a:xfrm>
        </p:grpSpPr>
        <p:sp>
          <p:nvSpPr>
            <p:cNvPr id="32784" name="Rectangle 19"/>
            <p:cNvSpPr>
              <a:spLocks noChangeArrowheads="1"/>
            </p:cNvSpPr>
            <p:nvPr/>
          </p:nvSpPr>
          <p:spPr bwMode="auto">
            <a:xfrm>
              <a:off x="741" y="2146"/>
              <a:ext cx="548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" name="Line 20"/>
            <p:cNvSpPr>
              <a:spLocks noChangeShapeType="1"/>
            </p:cNvSpPr>
            <p:nvPr/>
          </p:nvSpPr>
          <p:spPr bwMode="auto">
            <a:xfrm>
              <a:off x="859" y="2482"/>
              <a:ext cx="3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32786" name="Rectangle 23"/>
          <p:cNvSpPr>
            <a:spLocks noChangeArrowheads="1"/>
          </p:cNvSpPr>
          <p:nvPr/>
        </p:nvSpPr>
        <p:spPr bwMode="auto">
          <a:xfrm>
            <a:off x="5404383" y="1882378"/>
            <a:ext cx="690804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algn="ctr" eaLnBrk="0" hangingPunct="0"/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0" hangingPunct="0"/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87" name="Line 24"/>
          <p:cNvSpPr>
            <a:spLocks noChangeShapeType="1"/>
          </p:cNvSpPr>
          <p:nvPr/>
        </p:nvSpPr>
        <p:spPr bwMode="auto">
          <a:xfrm>
            <a:off x="5585016" y="2270522"/>
            <a:ext cx="33197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/>
          </a:p>
        </p:txBody>
      </p:sp>
      <p:grpSp>
        <p:nvGrpSpPr>
          <p:cNvPr id="32788" name="Group 25"/>
          <p:cNvGrpSpPr/>
          <p:nvPr/>
        </p:nvGrpSpPr>
        <p:grpSpPr bwMode="auto">
          <a:xfrm>
            <a:off x="2715617" y="2800349"/>
            <a:ext cx="506508" cy="1340644"/>
            <a:chOff x="2430" y="1344"/>
            <a:chExt cx="415" cy="1126"/>
          </a:xfrm>
        </p:grpSpPr>
        <p:sp>
          <p:nvSpPr>
            <p:cNvPr id="32789" name="Rectangle 26"/>
            <p:cNvSpPr>
              <a:spLocks noChangeArrowheads="1"/>
            </p:cNvSpPr>
            <p:nvPr/>
          </p:nvSpPr>
          <p:spPr bwMode="auto">
            <a:xfrm>
              <a:off x="2430" y="1344"/>
              <a:ext cx="415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" name="Line 27"/>
            <p:cNvSpPr>
              <a:spLocks noChangeShapeType="1"/>
            </p:cNvSpPr>
            <p:nvPr/>
          </p:nvSpPr>
          <p:spPr bwMode="auto">
            <a:xfrm>
              <a:off x="2490" y="1677"/>
              <a:ext cx="3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32791" name="Group 28"/>
          <p:cNvGrpSpPr/>
          <p:nvPr/>
        </p:nvGrpSpPr>
        <p:grpSpPr bwMode="auto">
          <a:xfrm>
            <a:off x="4543929" y="2800350"/>
            <a:ext cx="519934" cy="925116"/>
            <a:chOff x="756" y="2146"/>
            <a:chExt cx="558" cy="777"/>
          </a:xfrm>
        </p:grpSpPr>
        <p:sp>
          <p:nvSpPr>
            <p:cNvPr id="32792" name="Rectangle 29"/>
            <p:cNvSpPr>
              <a:spLocks noChangeArrowheads="1"/>
            </p:cNvSpPr>
            <p:nvPr/>
          </p:nvSpPr>
          <p:spPr bwMode="auto">
            <a:xfrm>
              <a:off x="756" y="2146"/>
              <a:ext cx="558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" name="Line 30"/>
            <p:cNvSpPr>
              <a:spLocks noChangeShapeType="1"/>
            </p:cNvSpPr>
            <p:nvPr/>
          </p:nvSpPr>
          <p:spPr bwMode="auto">
            <a:xfrm>
              <a:off x="859" y="2479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+mj-lt"/>
              </a:endParaRPr>
            </a:p>
          </p:txBody>
        </p:sp>
      </p:grp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2240842" y="2053829"/>
            <a:ext cx="45280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5008939" y="2103835"/>
            <a:ext cx="38079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33"/>
          <p:cNvSpPr txBox="1">
            <a:spLocks noChangeArrowheads="1"/>
          </p:cNvSpPr>
          <p:nvPr/>
        </p:nvSpPr>
        <p:spPr bwMode="auto">
          <a:xfrm>
            <a:off x="2306748" y="2953941"/>
            <a:ext cx="45524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5060201" y="3011091"/>
            <a:ext cx="38079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2284779" y="296822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096816" y="302537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038232" y="2110978"/>
            <a:ext cx="414971" cy="404813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68571" tIns="35657" rIns="68571" bIns="35657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700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1186328" y="3707606"/>
            <a:ext cx="6120817" cy="6917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你是怎样比较的？和同学交流一下。</a:t>
            </a:r>
            <a:endParaRPr lang="zh-CN" altLang="en-US" sz="27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5"/>
          <p:cNvGrpSpPr/>
          <p:nvPr/>
        </p:nvGrpSpPr>
        <p:grpSpPr bwMode="auto">
          <a:xfrm>
            <a:off x="4829527" y="1483521"/>
            <a:ext cx="855571" cy="925117"/>
            <a:chOff x="228711" y="2203473"/>
            <a:chExt cx="1113329" cy="1233488"/>
          </a:xfrm>
        </p:grpSpPr>
        <p:pic>
          <p:nvPicPr>
            <p:cNvPr id="33794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711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795" name="Group 17"/>
            <p:cNvGrpSpPr/>
            <p:nvPr/>
          </p:nvGrpSpPr>
          <p:grpSpPr bwMode="auto">
            <a:xfrm>
              <a:off x="547369" y="2203473"/>
              <a:ext cx="387587" cy="1233488"/>
              <a:chOff x="857" y="2101"/>
              <a:chExt cx="320" cy="777"/>
            </a:xfrm>
          </p:grpSpPr>
          <p:sp>
            <p:nvSpPr>
              <p:cNvPr id="33796" name="Rectangle 18"/>
              <p:cNvSpPr>
                <a:spLocks noChangeArrowheads="1"/>
              </p:cNvSpPr>
              <p:nvPr/>
            </p:nvSpPr>
            <p:spPr bwMode="auto">
              <a:xfrm>
                <a:off x="857" y="2101"/>
                <a:ext cx="32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30" name="Line 19"/>
              <p:cNvSpPr>
                <a:spLocks noChangeShapeType="1"/>
              </p:cNvSpPr>
              <p:nvPr/>
            </p:nvSpPr>
            <p:spPr bwMode="auto">
              <a:xfrm>
                <a:off x="860" y="2474"/>
                <a:ext cx="3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33798" name="组合 147"/>
          <p:cNvGrpSpPr/>
          <p:nvPr/>
        </p:nvGrpSpPr>
        <p:grpSpPr bwMode="auto">
          <a:xfrm>
            <a:off x="2165170" y="3748087"/>
            <a:ext cx="1255897" cy="1297162"/>
            <a:chOff x="381110" y="2571750"/>
            <a:chExt cx="1633581" cy="1729586"/>
          </a:xfrm>
        </p:grpSpPr>
        <p:pic>
          <p:nvPicPr>
            <p:cNvPr id="33799" name="Picture 3" descr="p-95-0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1110" y="2571750"/>
              <a:ext cx="1633581" cy="100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00" name="组合 146"/>
            <p:cNvGrpSpPr/>
            <p:nvPr/>
          </p:nvGrpSpPr>
          <p:grpSpPr bwMode="auto">
            <a:xfrm>
              <a:off x="1409784" y="2710883"/>
              <a:ext cx="333437" cy="1234041"/>
              <a:chOff x="4876792" y="3663357"/>
              <a:chExt cx="333437" cy="1234041"/>
            </a:xfrm>
          </p:grpSpPr>
          <p:sp>
            <p:nvSpPr>
              <p:cNvPr id="33801" name="Rectangle 5"/>
              <p:cNvSpPr>
                <a:spLocks noChangeArrowheads="1"/>
              </p:cNvSpPr>
              <p:nvPr/>
            </p:nvSpPr>
            <p:spPr bwMode="auto">
              <a:xfrm>
                <a:off x="4876845" y="3663357"/>
                <a:ext cx="333384" cy="1234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3802" name="Line 6"/>
              <p:cNvSpPr>
                <a:spLocks noChangeShapeType="1"/>
              </p:cNvSpPr>
              <p:nvPr/>
            </p:nvSpPr>
            <p:spPr bwMode="auto">
              <a:xfrm>
                <a:off x="4876792" y="4276679"/>
                <a:ext cx="32935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03" name="Rectangle 7"/>
            <p:cNvSpPr>
              <a:spLocks noChangeArrowheads="1"/>
            </p:cNvSpPr>
            <p:nvPr/>
          </p:nvSpPr>
          <p:spPr bwMode="auto">
            <a:xfrm>
              <a:off x="416036" y="3067296"/>
              <a:ext cx="1097944" cy="123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0" hangingPunct="0"/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大于  </a:t>
              </a:r>
              <a:endParaRPr lang="zh-CN" altLang="en-US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74" name="Rectangle 14"/>
          <p:cNvSpPr>
            <a:spLocks noChangeArrowheads="1"/>
          </p:cNvSpPr>
          <p:nvPr/>
        </p:nvSpPr>
        <p:spPr bwMode="auto">
          <a:xfrm>
            <a:off x="778680" y="772716"/>
            <a:ext cx="7775818" cy="483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把梨放进相应的筐里。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P75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T3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109"/>
          <p:cNvGrpSpPr/>
          <p:nvPr/>
        </p:nvGrpSpPr>
        <p:grpSpPr bwMode="auto">
          <a:xfrm>
            <a:off x="1208297" y="1490664"/>
            <a:ext cx="855572" cy="925117"/>
            <a:chOff x="228711" y="2203473"/>
            <a:chExt cx="1113329" cy="1233488"/>
          </a:xfrm>
        </p:grpSpPr>
        <p:pic>
          <p:nvPicPr>
            <p:cNvPr id="33806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711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07" name="Group 17"/>
            <p:cNvGrpSpPr/>
            <p:nvPr/>
          </p:nvGrpSpPr>
          <p:grpSpPr bwMode="auto">
            <a:xfrm>
              <a:off x="547369" y="2203473"/>
              <a:ext cx="387587" cy="1233488"/>
              <a:chOff x="857" y="2101"/>
              <a:chExt cx="320" cy="777"/>
            </a:xfrm>
          </p:grpSpPr>
          <p:sp>
            <p:nvSpPr>
              <p:cNvPr id="33808" name="Rectangle 18"/>
              <p:cNvSpPr>
                <a:spLocks noChangeArrowheads="1"/>
              </p:cNvSpPr>
              <p:nvPr/>
            </p:nvSpPr>
            <p:spPr bwMode="auto">
              <a:xfrm>
                <a:off x="857" y="2101"/>
                <a:ext cx="32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Line 19"/>
              <p:cNvSpPr>
                <a:spLocks noChangeShapeType="1"/>
              </p:cNvSpPr>
              <p:nvPr/>
            </p:nvSpPr>
            <p:spPr bwMode="auto">
              <a:xfrm>
                <a:off x="860" y="2474"/>
                <a:ext cx="3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12" name="组合 110"/>
          <p:cNvGrpSpPr/>
          <p:nvPr/>
        </p:nvGrpSpPr>
        <p:grpSpPr bwMode="auto">
          <a:xfrm>
            <a:off x="2146864" y="1490664"/>
            <a:ext cx="855571" cy="925117"/>
            <a:chOff x="300498" y="2203473"/>
            <a:chExt cx="1113329" cy="1233488"/>
          </a:xfrm>
        </p:grpSpPr>
        <p:pic>
          <p:nvPicPr>
            <p:cNvPr id="33811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0498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12" name="Group 17"/>
            <p:cNvGrpSpPr/>
            <p:nvPr/>
          </p:nvGrpSpPr>
          <p:grpSpPr bwMode="auto">
            <a:xfrm>
              <a:off x="427458" y="2203473"/>
              <a:ext cx="685545" cy="1233488"/>
              <a:chOff x="758" y="2101"/>
              <a:chExt cx="566" cy="777"/>
            </a:xfrm>
          </p:grpSpPr>
          <p:sp>
            <p:nvSpPr>
              <p:cNvPr id="33813" name="Rectangle 18"/>
              <p:cNvSpPr>
                <a:spLocks noChangeArrowheads="1"/>
              </p:cNvSpPr>
              <p:nvPr/>
            </p:nvSpPr>
            <p:spPr bwMode="auto">
              <a:xfrm>
                <a:off x="758" y="2101"/>
                <a:ext cx="566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16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Line 19"/>
              <p:cNvSpPr>
                <a:spLocks noChangeShapeType="1"/>
              </p:cNvSpPr>
              <p:nvPr/>
            </p:nvSpPr>
            <p:spPr bwMode="auto">
              <a:xfrm>
                <a:off x="867" y="2474"/>
                <a:ext cx="3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14" name="组合 115"/>
          <p:cNvGrpSpPr/>
          <p:nvPr/>
        </p:nvGrpSpPr>
        <p:grpSpPr bwMode="auto">
          <a:xfrm>
            <a:off x="3028066" y="1497808"/>
            <a:ext cx="855571" cy="925117"/>
            <a:chOff x="228711" y="2203473"/>
            <a:chExt cx="1113329" cy="1233488"/>
          </a:xfrm>
        </p:grpSpPr>
        <p:pic>
          <p:nvPicPr>
            <p:cNvPr id="33816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711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17" name="Group 17"/>
            <p:cNvGrpSpPr/>
            <p:nvPr/>
          </p:nvGrpSpPr>
          <p:grpSpPr bwMode="auto">
            <a:xfrm>
              <a:off x="547369" y="2203473"/>
              <a:ext cx="387587" cy="1233488"/>
              <a:chOff x="857" y="2101"/>
              <a:chExt cx="320" cy="777"/>
            </a:xfrm>
          </p:grpSpPr>
          <p:sp>
            <p:nvSpPr>
              <p:cNvPr id="33818" name="Rectangle 18"/>
              <p:cNvSpPr>
                <a:spLocks noChangeArrowheads="1"/>
              </p:cNvSpPr>
              <p:nvPr/>
            </p:nvSpPr>
            <p:spPr bwMode="auto">
              <a:xfrm>
                <a:off x="857" y="2101"/>
                <a:ext cx="32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Line 19"/>
              <p:cNvSpPr>
                <a:spLocks noChangeShapeType="1"/>
              </p:cNvSpPr>
              <p:nvPr/>
            </p:nvSpPr>
            <p:spPr bwMode="auto">
              <a:xfrm>
                <a:off x="860" y="2474"/>
                <a:ext cx="3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16" name="组合 120"/>
          <p:cNvGrpSpPr/>
          <p:nvPr/>
        </p:nvGrpSpPr>
        <p:grpSpPr bwMode="auto">
          <a:xfrm>
            <a:off x="3970294" y="1504952"/>
            <a:ext cx="856792" cy="925117"/>
            <a:chOff x="300395" y="2203473"/>
            <a:chExt cx="1113329" cy="1233488"/>
          </a:xfrm>
        </p:grpSpPr>
        <p:pic>
          <p:nvPicPr>
            <p:cNvPr id="33821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0395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22" name="Group 17"/>
            <p:cNvGrpSpPr/>
            <p:nvPr/>
          </p:nvGrpSpPr>
          <p:grpSpPr bwMode="auto">
            <a:xfrm>
              <a:off x="414135" y="2203473"/>
              <a:ext cx="764274" cy="1233488"/>
              <a:chOff x="747" y="2101"/>
              <a:chExt cx="631" cy="777"/>
            </a:xfrm>
          </p:grpSpPr>
          <p:sp>
            <p:nvSpPr>
              <p:cNvPr id="33823" name="Rectangle 18"/>
              <p:cNvSpPr>
                <a:spLocks noChangeArrowheads="1"/>
              </p:cNvSpPr>
              <p:nvPr/>
            </p:nvSpPr>
            <p:spPr bwMode="auto">
              <a:xfrm>
                <a:off x="747" y="2101"/>
                <a:ext cx="631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25" name="Line 19"/>
              <p:cNvSpPr>
                <a:spLocks noChangeShapeType="1"/>
              </p:cNvSpPr>
              <p:nvPr/>
            </p:nvSpPr>
            <p:spPr bwMode="auto">
              <a:xfrm>
                <a:off x="891" y="2474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18" name="组合 130"/>
          <p:cNvGrpSpPr/>
          <p:nvPr/>
        </p:nvGrpSpPr>
        <p:grpSpPr bwMode="auto">
          <a:xfrm>
            <a:off x="5722934" y="1490664"/>
            <a:ext cx="855571" cy="925117"/>
            <a:chOff x="228711" y="2203473"/>
            <a:chExt cx="1113329" cy="1233488"/>
          </a:xfrm>
        </p:grpSpPr>
        <p:pic>
          <p:nvPicPr>
            <p:cNvPr id="33826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711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27" name="Group 17"/>
            <p:cNvGrpSpPr/>
            <p:nvPr/>
          </p:nvGrpSpPr>
          <p:grpSpPr bwMode="auto">
            <a:xfrm>
              <a:off x="547369" y="2203473"/>
              <a:ext cx="387587" cy="1233488"/>
              <a:chOff x="857" y="2101"/>
              <a:chExt cx="320" cy="777"/>
            </a:xfrm>
          </p:grpSpPr>
          <p:sp>
            <p:nvSpPr>
              <p:cNvPr id="33828" name="Rectangle 18"/>
              <p:cNvSpPr>
                <a:spLocks noChangeArrowheads="1"/>
              </p:cNvSpPr>
              <p:nvPr/>
            </p:nvSpPr>
            <p:spPr bwMode="auto">
              <a:xfrm>
                <a:off x="857" y="2101"/>
                <a:ext cx="32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9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35" name="Line 19"/>
              <p:cNvSpPr>
                <a:spLocks noChangeShapeType="1"/>
              </p:cNvSpPr>
              <p:nvPr/>
            </p:nvSpPr>
            <p:spPr bwMode="auto">
              <a:xfrm>
                <a:off x="860" y="2474"/>
                <a:ext cx="3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20" name="组合 135"/>
          <p:cNvGrpSpPr/>
          <p:nvPr/>
        </p:nvGrpSpPr>
        <p:grpSpPr bwMode="auto">
          <a:xfrm>
            <a:off x="6660280" y="1497808"/>
            <a:ext cx="855571" cy="925117"/>
            <a:chOff x="228711" y="2203473"/>
            <a:chExt cx="1113329" cy="1233488"/>
          </a:xfrm>
        </p:grpSpPr>
        <p:pic>
          <p:nvPicPr>
            <p:cNvPr id="33831" name="Picture 16" descr="p-95-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711" y="2228856"/>
              <a:ext cx="1113329" cy="106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32" name="Group 17"/>
            <p:cNvGrpSpPr/>
            <p:nvPr/>
          </p:nvGrpSpPr>
          <p:grpSpPr bwMode="auto">
            <a:xfrm>
              <a:off x="547369" y="2203473"/>
              <a:ext cx="387587" cy="1233488"/>
              <a:chOff x="857" y="2101"/>
              <a:chExt cx="320" cy="777"/>
            </a:xfrm>
          </p:grpSpPr>
          <p:sp>
            <p:nvSpPr>
              <p:cNvPr id="33833" name="Rectangle 18"/>
              <p:cNvSpPr>
                <a:spLocks noChangeArrowheads="1"/>
              </p:cNvSpPr>
              <p:nvPr/>
            </p:nvSpPr>
            <p:spPr bwMode="auto">
              <a:xfrm>
                <a:off x="857" y="2101"/>
                <a:ext cx="32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40" name="Line 19"/>
              <p:cNvSpPr>
                <a:spLocks noChangeShapeType="1"/>
              </p:cNvSpPr>
              <p:nvPr/>
            </p:nvSpPr>
            <p:spPr bwMode="auto">
              <a:xfrm>
                <a:off x="860" y="2474"/>
                <a:ext cx="3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 b="1">
                  <a:latin typeface="+mj-lt"/>
                </a:endParaRPr>
              </a:p>
            </p:txBody>
          </p:sp>
        </p:grpSp>
      </p:grpSp>
      <p:grpSp>
        <p:nvGrpSpPr>
          <p:cNvPr id="33835" name="组合 148"/>
          <p:cNvGrpSpPr/>
          <p:nvPr/>
        </p:nvGrpSpPr>
        <p:grpSpPr bwMode="auto">
          <a:xfrm>
            <a:off x="5130990" y="3748087"/>
            <a:ext cx="1255897" cy="1050735"/>
            <a:chOff x="381110" y="2571750"/>
            <a:chExt cx="1633581" cy="1401999"/>
          </a:xfrm>
        </p:grpSpPr>
        <p:pic>
          <p:nvPicPr>
            <p:cNvPr id="33836" name="Picture 3" descr="p-95-0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1110" y="2571750"/>
              <a:ext cx="1633581" cy="100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37" name="组合 150"/>
            <p:cNvGrpSpPr/>
            <p:nvPr/>
          </p:nvGrpSpPr>
          <p:grpSpPr bwMode="auto">
            <a:xfrm>
              <a:off x="1409784" y="2738837"/>
              <a:ext cx="333437" cy="1234912"/>
              <a:chOff x="4876792" y="3691311"/>
              <a:chExt cx="333437" cy="1234912"/>
            </a:xfrm>
          </p:grpSpPr>
          <p:sp>
            <p:nvSpPr>
              <p:cNvPr id="33838" name="Rectangle 5"/>
              <p:cNvSpPr>
                <a:spLocks noChangeArrowheads="1"/>
              </p:cNvSpPr>
              <p:nvPr/>
            </p:nvSpPr>
            <p:spPr bwMode="auto">
              <a:xfrm>
                <a:off x="4876845" y="3691311"/>
                <a:ext cx="333384" cy="1234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7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endPara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3839" name="Line 6"/>
              <p:cNvSpPr>
                <a:spLocks noChangeShapeType="1"/>
              </p:cNvSpPr>
              <p:nvPr/>
            </p:nvSpPr>
            <p:spPr bwMode="auto">
              <a:xfrm>
                <a:off x="4876792" y="4276679"/>
                <a:ext cx="32935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40" name="Rectangle 7"/>
            <p:cNvSpPr>
              <a:spLocks noChangeArrowheads="1"/>
            </p:cNvSpPr>
            <p:nvPr/>
          </p:nvSpPr>
          <p:spPr bwMode="auto">
            <a:xfrm>
              <a:off x="381745" y="3067296"/>
              <a:ext cx="1132235" cy="680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0" hangingPunct="0"/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小于  </a:t>
              </a:r>
              <a:endParaRPr lang="zh-CN" altLang="en-US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17 -0.000185 L 0.405820 0.30129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07 0.000000 L 0.345649 0.290741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424 0.005556 L -0.132301 0.32092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323 -0.011111 L -0.186813 0.31953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24 0.000000 L -0.232408 0.323704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611 L -0.009237 0.290741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3 -0.000185 L -0.475013 0.215926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3"/>
          <p:cNvSpPr>
            <a:spLocks noChangeArrowheads="1"/>
          </p:cNvSpPr>
          <p:nvPr/>
        </p:nvSpPr>
        <p:spPr bwMode="auto">
          <a:xfrm>
            <a:off x="778681" y="614363"/>
            <a:ext cx="7462148" cy="20609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张叔叔和李叔叔参加了工厂的技能比赛，张叔叔加工完了所有零件的     时，李叔叔加工完了所有零件的    。在这段时间里，谁的比赛成绩更好一些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P75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T4</a:t>
            </a:r>
            <a:r>
              <a:rPr lang="zh-CN" altLang="en-US" sz="2700" noProof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27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4818" name="Group 4"/>
          <p:cNvGrpSpPr/>
          <p:nvPr/>
        </p:nvGrpSpPr>
        <p:grpSpPr bwMode="auto">
          <a:xfrm>
            <a:off x="4440186" y="989410"/>
            <a:ext cx="262408" cy="925116"/>
            <a:chOff x="857" y="2101"/>
            <a:chExt cx="322" cy="777"/>
          </a:xfrm>
        </p:grpSpPr>
        <p:sp>
          <p:nvSpPr>
            <p:cNvPr id="34819" name="Rectangle 5"/>
            <p:cNvSpPr>
              <a:spLocks noChangeArrowheads="1"/>
            </p:cNvSpPr>
            <p:nvPr/>
          </p:nvSpPr>
          <p:spPr bwMode="auto">
            <a:xfrm>
              <a:off x="857" y="2101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2" name="Line 6"/>
            <p:cNvSpPr>
              <a:spLocks noChangeShapeType="1"/>
            </p:cNvSpPr>
            <p:nvPr/>
          </p:nvSpPr>
          <p:spPr bwMode="auto">
            <a:xfrm>
              <a:off x="858" y="2453"/>
              <a:ext cx="3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latin typeface="+mj-lt"/>
              </a:endParaRPr>
            </a:p>
          </p:txBody>
        </p:sp>
      </p:grpSp>
      <p:grpSp>
        <p:nvGrpSpPr>
          <p:cNvPr id="34821" name="Group 7"/>
          <p:cNvGrpSpPr/>
          <p:nvPr/>
        </p:nvGrpSpPr>
        <p:grpSpPr bwMode="auto">
          <a:xfrm>
            <a:off x="2649710" y="1497806"/>
            <a:ext cx="262408" cy="925116"/>
            <a:chOff x="857" y="2146"/>
            <a:chExt cx="322" cy="777"/>
          </a:xfrm>
        </p:grpSpPr>
        <p:sp>
          <p:nvSpPr>
            <p:cNvPr id="34822" name="Rectangle 8"/>
            <p:cNvSpPr>
              <a:spLocks noChangeArrowheads="1"/>
            </p:cNvSpPr>
            <p:nvPr/>
          </p:nvSpPr>
          <p:spPr bwMode="auto">
            <a:xfrm>
              <a:off x="857" y="2146"/>
              <a:ext cx="322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5" name="Line 9"/>
            <p:cNvSpPr>
              <a:spLocks noChangeShapeType="1"/>
            </p:cNvSpPr>
            <p:nvPr/>
          </p:nvSpPr>
          <p:spPr bwMode="auto">
            <a:xfrm>
              <a:off x="858" y="2507"/>
              <a:ext cx="3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latin typeface="+mj-lt"/>
              </a:endParaRPr>
            </a:p>
          </p:txBody>
        </p:sp>
      </p:grpSp>
      <p:sp>
        <p:nvSpPr>
          <p:cNvPr id="109" name="Rectangle 18"/>
          <p:cNvSpPr>
            <a:spLocks noChangeArrowheads="1"/>
          </p:cNvSpPr>
          <p:nvPr/>
        </p:nvSpPr>
        <p:spPr bwMode="auto">
          <a:xfrm>
            <a:off x="778680" y="4432697"/>
            <a:ext cx="7728218" cy="484584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71" tIns="35657" rIns="68571" bIns="35657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答：这段时间里，李叔叔的比赛成绩更好一些。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551258" y="2594371"/>
            <a:ext cx="312448" cy="923925"/>
            <a:chOff x="2731" y="3173"/>
            <a:chExt cx="220" cy="776"/>
          </a:xfrm>
        </p:grpSpPr>
        <p:sp>
          <p:nvSpPr>
            <p:cNvPr id="34826" name="Text Box 20"/>
            <p:cNvSpPr txBox="1">
              <a:spLocks noChangeArrowheads="1"/>
            </p:cNvSpPr>
            <p:nvPr/>
          </p:nvSpPr>
          <p:spPr bwMode="auto">
            <a:xfrm>
              <a:off x="2731" y="3173"/>
              <a:ext cx="22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2" name="Line 21"/>
            <p:cNvSpPr>
              <a:spLocks noChangeShapeType="1"/>
            </p:cNvSpPr>
            <p:nvPr/>
          </p:nvSpPr>
          <p:spPr bwMode="auto">
            <a:xfrm>
              <a:off x="2754" y="3549"/>
              <a:ext cx="18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13" name="Text Box 22"/>
          <p:cNvSpPr txBox="1">
            <a:spLocks noChangeArrowheads="1"/>
          </p:cNvSpPr>
          <p:nvPr/>
        </p:nvSpPr>
        <p:spPr bwMode="auto">
          <a:xfrm>
            <a:off x="1866148" y="2700338"/>
            <a:ext cx="443042" cy="60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Group 23"/>
          <p:cNvGrpSpPr/>
          <p:nvPr/>
        </p:nvGrpSpPr>
        <p:grpSpPr bwMode="auto">
          <a:xfrm>
            <a:off x="2016269" y="2632471"/>
            <a:ext cx="1082586" cy="923925"/>
            <a:chOff x="2698" y="3101"/>
            <a:chExt cx="287" cy="776"/>
          </a:xfrm>
        </p:grpSpPr>
        <p:sp>
          <p:nvSpPr>
            <p:cNvPr id="34830" name="Text Box 24"/>
            <p:cNvSpPr txBox="1">
              <a:spLocks noChangeArrowheads="1"/>
            </p:cNvSpPr>
            <p:nvPr/>
          </p:nvSpPr>
          <p:spPr bwMode="auto">
            <a:xfrm>
              <a:off x="2698" y="3101"/>
              <a:ext cx="28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1×5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2×5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6" name="Line 25"/>
            <p:cNvSpPr>
              <a:spLocks noChangeShapeType="1"/>
            </p:cNvSpPr>
            <p:nvPr/>
          </p:nvSpPr>
          <p:spPr bwMode="auto">
            <a:xfrm>
              <a:off x="2750" y="3457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17" name="Text Box 26"/>
          <p:cNvSpPr txBox="1">
            <a:spLocks noChangeArrowheads="1"/>
          </p:cNvSpPr>
          <p:nvPr/>
        </p:nvSpPr>
        <p:spPr bwMode="auto">
          <a:xfrm>
            <a:off x="2979245" y="2700338"/>
            <a:ext cx="443042" cy="60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" name="Group 27"/>
          <p:cNvGrpSpPr/>
          <p:nvPr/>
        </p:nvGrpSpPr>
        <p:grpSpPr bwMode="auto">
          <a:xfrm>
            <a:off x="3203321" y="2612231"/>
            <a:ext cx="530923" cy="923925"/>
            <a:chOff x="2660" y="3139"/>
            <a:chExt cx="367" cy="776"/>
          </a:xfrm>
        </p:grpSpPr>
        <p:sp>
          <p:nvSpPr>
            <p:cNvPr id="34834" name="Text Box 28"/>
            <p:cNvSpPr txBox="1">
              <a:spLocks noChangeArrowheads="1"/>
            </p:cNvSpPr>
            <p:nvPr/>
          </p:nvSpPr>
          <p:spPr bwMode="auto">
            <a:xfrm>
              <a:off x="2660" y="3139"/>
              <a:ext cx="36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0" name="Line 29"/>
            <p:cNvSpPr>
              <a:spLocks noChangeShapeType="1"/>
            </p:cNvSpPr>
            <p:nvPr/>
          </p:nvSpPr>
          <p:spPr bwMode="auto">
            <a:xfrm>
              <a:off x="2744" y="3497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1" name="Group 30"/>
          <p:cNvGrpSpPr/>
          <p:nvPr/>
        </p:nvGrpSpPr>
        <p:grpSpPr bwMode="auto">
          <a:xfrm>
            <a:off x="4157030" y="2594371"/>
            <a:ext cx="312448" cy="923925"/>
            <a:chOff x="2731" y="3155"/>
            <a:chExt cx="220" cy="776"/>
          </a:xfrm>
        </p:grpSpPr>
        <p:sp>
          <p:nvSpPr>
            <p:cNvPr id="34837" name="Text Box 31"/>
            <p:cNvSpPr txBox="1">
              <a:spLocks noChangeArrowheads="1"/>
            </p:cNvSpPr>
            <p:nvPr/>
          </p:nvSpPr>
          <p:spPr bwMode="auto">
            <a:xfrm>
              <a:off x="2731" y="3155"/>
              <a:ext cx="22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3" name="Line 32"/>
            <p:cNvSpPr>
              <a:spLocks noChangeShapeType="1"/>
            </p:cNvSpPr>
            <p:nvPr/>
          </p:nvSpPr>
          <p:spPr bwMode="auto">
            <a:xfrm>
              <a:off x="2744" y="3538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24" name="Text Box 33"/>
          <p:cNvSpPr txBox="1">
            <a:spLocks noChangeArrowheads="1"/>
          </p:cNvSpPr>
          <p:nvPr/>
        </p:nvSpPr>
        <p:spPr bwMode="auto">
          <a:xfrm>
            <a:off x="4443848" y="2700338"/>
            <a:ext cx="443042" cy="60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" name="Group 34"/>
          <p:cNvGrpSpPr/>
          <p:nvPr/>
        </p:nvGrpSpPr>
        <p:grpSpPr bwMode="auto">
          <a:xfrm>
            <a:off x="4606174" y="2632471"/>
            <a:ext cx="1105775" cy="923925"/>
            <a:chOff x="2692" y="3083"/>
            <a:chExt cx="293" cy="776"/>
          </a:xfrm>
        </p:grpSpPr>
        <p:sp>
          <p:nvSpPr>
            <p:cNvPr id="34841" name="Text Box 35"/>
            <p:cNvSpPr txBox="1">
              <a:spLocks noChangeArrowheads="1"/>
            </p:cNvSpPr>
            <p:nvPr/>
          </p:nvSpPr>
          <p:spPr bwMode="auto">
            <a:xfrm>
              <a:off x="2692" y="3083"/>
              <a:ext cx="293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3×2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5×2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7" name="Line 36"/>
            <p:cNvSpPr>
              <a:spLocks noChangeShapeType="1"/>
            </p:cNvSpPr>
            <p:nvPr/>
          </p:nvSpPr>
          <p:spPr bwMode="auto">
            <a:xfrm>
              <a:off x="2744" y="3455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28" name="Text Box 37"/>
          <p:cNvSpPr txBox="1">
            <a:spLocks noChangeArrowheads="1"/>
          </p:cNvSpPr>
          <p:nvPr/>
        </p:nvSpPr>
        <p:spPr bwMode="auto">
          <a:xfrm>
            <a:off x="5615529" y="2700338"/>
            <a:ext cx="443042" cy="60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Group 38"/>
          <p:cNvGrpSpPr/>
          <p:nvPr/>
        </p:nvGrpSpPr>
        <p:grpSpPr bwMode="auto">
          <a:xfrm>
            <a:off x="5839605" y="2620565"/>
            <a:ext cx="530923" cy="923925"/>
            <a:chOff x="2660" y="3139"/>
            <a:chExt cx="367" cy="776"/>
          </a:xfrm>
        </p:grpSpPr>
        <p:sp>
          <p:nvSpPr>
            <p:cNvPr id="34845" name="Text Box 39"/>
            <p:cNvSpPr txBox="1">
              <a:spLocks noChangeArrowheads="1"/>
            </p:cNvSpPr>
            <p:nvPr/>
          </p:nvSpPr>
          <p:spPr bwMode="auto">
            <a:xfrm>
              <a:off x="2660" y="3139"/>
              <a:ext cx="36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ctr" eaLnBrk="0" hangingPunct="0"/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1" name="Line 40"/>
            <p:cNvSpPr>
              <a:spLocks noChangeShapeType="1"/>
            </p:cNvSpPr>
            <p:nvPr/>
          </p:nvSpPr>
          <p:spPr bwMode="auto">
            <a:xfrm>
              <a:off x="2744" y="3510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10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4" name="组合 142"/>
          <p:cNvGrpSpPr/>
          <p:nvPr/>
        </p:nvGrpSpPr>
        <p:grpSpPr bwMode="auto">
          <a:xfrm>
            <a:off x="1015458" y="3532584"/>
            <a:ext cx="4696491" cy="947737"/>
            <a:chOff x="1916227" y="3655987"/>
            <a:chExt cx="4608356" cy="1263651"/>
          </a:xfrm>
        </p:grpSpPr>
        <p:grpSp>
          <p:nvGrpSpPr>
            <p:cNvPr id="34848" name="组合 131"/>
            <p:cNvGrpSpPr/>
            <p:nvPr/>
          </p:nvGrpSpPr>
          <p:grpSpPr bwMode="auto">
            <a:xfrm>
              <a:off x="2711087" y="3655987"/>
              <a:ext cx="1555661" cy="1263648"/>
              <a:chOff x="44157" y="3370243"/>
              <a:chExt cx="1555662" cy="1263649"/>
            </a:xfrm>
          </p:grpSpPr>
          <p:sp>
            <p:nvSpPr>
              <p:cNvPr id="97" name="Rectangle 11"/>
              <p:cNvSpPr>
                <a:spLocks noChangeArrowheads="1"/>
              </p:cNvSpPr>
              <p:nvPr/>
            </p:nvSpPr>
            <p:spPr bwMode="auto">
              <a:xfrm flipH="1">
                <a:off x="609768" y="3400403"/>
                <a:ext cx="609578" cy="1012416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lnSpc>
                    <a:spcPct val="160000"/>
                  </a:lnSpc>
                  <a:buFont typeface="Arial" panose="020B0604020202020204" pitchFamily="34" charset="0"/>
                  <a:buNone/>
                  <a:defRPr/>
                </a:pPr>
                <a:r>
                  <a:rPr lang="zh-CN" altLang="en-US" sz="27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＜     </a:t>
                </a:r>
                <a:endParaRPr lang="zh-CN" altLang="en-US" sz="27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grpSp>
            <p:nvGrpSpPr>
              <p:cNvPr id="34850" name="Group 12"/>
              <p:cNvGrpSpPr/>
              <p:nvPr/>
            </p:nvGrpSpPr>
            <p:grpSpPr bwMode="auto">
              <a:xfrm>
                <a:off x="44157" y="3400404"/>
                <a:ext cx="815119" cy="1233488"/>
                <a:chOff x="611" y="2176"/>
                <a:chExt cx="769" cy="777"/>
              </a:xfrm>
            </p:grpSpPr>
            <p:sp>
              <p:nvSpPr>
                <p:cNvPr id="34851" name="Rectangle 13"/>
                <p:cNvSpPr>
                  <a:spLocks noChangeArrowheads="1"/>
                </p:cNvSpPr>
                <p:nvPr/>
              </p:nvSpPr>
              <p:spPr bwMode="auto">
                <a:xfrm>
                  <a:off x="611" y="2176"/>
                  <a:ext cx="769" cy="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10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8" name="Line 14"/>
                <p:cNvSpPr>
                  <a:spLocks noChangeShapeType="1"/>
                </p:cNvSpPr>
                <p:nvPr/>
              </p:nvSpPr>
              <p:spPr bwMode="auto">
                <a:xfrm>
                  <a:off x="841" y="2543"/>
                  <a:ext cx="31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endParaRPr lang="zh-CN" altLang="en-US" sz="210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34853" name="Group 15"/>
              <p:cNvGrpSpPr/>
              <p:nvPr/>
            </p:nvGrpSpPr>
            <p:grpSpPr bwMode="auto">
              <a:xfrm>
                <a:off x="990334" y="3370243"/>
                <a:ext cx="609485" cy="1233488"/>
                <a:chOff x="641" y="2151"/>
                <a:chExt cx="575" cy="777"/>
              </a:xfrm>
            </p:grpSpPr>
            <p:sp>
              <p:nvSpPr>
                <p:cNvPr id="34854" name="Rectangle 16"/>
                <p:cNvSpPr>
                  <a:spLocks noChangeArrowheads="1"/>
                </p:cNvSpPr>
                <p:nvPr/>
              </p:nvSpPr>
              <p:spPr bwMode="auto">
                <a:xfrm>
                  <a:off x="641" y="2151"/>
                  <a:ext cx="575" cy="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6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10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6" name="Line 17"/>
                <p:cNvSpPr>
                  <a:spLocks noChangeShapeType="1"/>
                </p:cNvSpPr>
                <p:nvPr/>
              </p:nvSpPr>
              <p:spPr bwMode="auto">
                <a:xfrm>
                  <a:off x="773" y="2527"/>
                  <a:ext cx="31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endParaRPr lang="zh-CN" altLang="en-US" sz="210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</p:grpSp>
        </p:grpSp>
        <p:sp>
          <p:nvSpPr>
            <p:cNvPr id="34856" name="TextBox 132"/>
            <p:cNvSpPr txBox="1">
              <a:spLocks noChangeArrowheads="1"/>
            </p:cNvSpPr>
            <p:nvPr/>
          </p:nvSpPr>
          <p:spPr bwMode="auto">
            <a:xfrm>
              <a:off x="1916227" y="3928769"/>
              <a:ext cx="1314483" cy="67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因为：</a:t>
              </a:r>
              <a:endPara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4857" name="TextBox 133"/>
            <p:cNvSpPr txBox="1">
              <a:spLocks noChangeArrowheads="1"/>
            </p:cNvSpPr>
            <p:nvPr/>
          </p:nvSpPr>
          <p:spPr bwMode="auto">
            <a:xfrm>
              <a:off x="4437850" y="3942706"/>
              <a:ext cx="1295366" cy="67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所以：                             </a:t>
              </a:r>
              <a:endPara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34858" name="组合 134"/>
            <p:cNvGrpSpPr/>
            <p:nvPr/>
          </p:nvGrpSpPr>
          <p:grpSpPr bwMode="auto">
            <a:xfrm>
              <a:off x="5421531" y="3676623"/>
              <a:ext cx="1103052" cy="1243015"/>
              <a:chOff x="304912" y="3352779"/>
              <a:chExt cx="1103052" cy="1243015"/>
            </a:xfrm>
          </p:grpSpPr>
          <p:sp>
            <p:nvSpPr>
              <p:cNvPr id="136" name="Rectangle 11"/>
              <p:cNvSpPr>
                <a:spLocks noChangeArrowheads="1"/>
              </p:cNvSpPr>
              <p:nvPr/>
            </p:nvSpPr>
            <p:spPr bwMode="auto">
              <a:xfrm flipH="1">
                <a:off x="609167" y="3400403"/>
                <a:ext cx="609577" cy="1012416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lnSpc>
                    <a:spcPct val="160000"/>
                  </a:lnSpc>
                  <a:buFont typeface="Arial" panose="020B0604020202020204" pitchFamily="34" charset="0"/>
                  <a:buNone/>
                  <a:defRPr/>
                </a:pPr>
                <a:r>
                  <a:rPr lang="zh-CN" altLang="en-US" sz="27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＜     </a:t>
                </a:r>
                <a:endParaRPr lang="zh-CN" altLang="en-US" sz="27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grpSp>
            <p:nvGrpSpPr>
              <p:cNvPr id="34860" name="Group 12"/>
              <p:cNvGrpSpPr/>
              <p:nvPr/>
            </p:nvGrpSpPr>
            <p:grpSpPr bwMode="auto">
              <a:xfrm>
                <a:off x="304912" y="3352779"/>
                <a:ext cx="341312" cy="1233488"/>
                <a:chOff x="857" y="2146"/>
                <a:chExt cx="322" cy="777"/>
              </a:xfrm>
            </p:grpSpPr>
            <p:sp>
              <p:nvSpPr>
                <p:cNvPr id="34861" name="Rectangle 13"/>
                <p:cNvSpPr>
                  <a:spLocks noChangeArrowheads="1"/>
                </p:cNvSpPr>
                <p:nvPr/>
              </p:nvSpPr>
              <p:spPr bwMode="auto">
                <a:xfrm>
                  <a:off x="857" y="2146"/>
                  <a:ext cx="322" cy="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2" name="Line 14"/>
                <p:cNvSpPr>
                  <a:spLocks noChangeShapeType="1"/>
                </p:cNvSpPr>
                <p:nvPr/>
              </p:nvSpPr>
              <p:spPr bwMode="auto">
                <a:xfrm>
                  <a:off x="858" y="2528"/>
                  <a:ext cx="31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endParaRPr lang="zh-CN" altLang="en-US" sz="210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34863" name="Group 15"/>
              <p:cNvGrpSpPr/>
              <p:nvPr/>
            </p:nvGrpSpPr>
            <p:grpSpPr bwMode="auto">
              <a:xfrm>
                <a:off x="1066652" y="3362306"/>
                <a:ext cx="341312" cy="1233488"/>
                <a:chOff x="713" y="2146"/>
                <a:chExt cx="322" cy="777"/>
              </a:xfrm>
            </p:grpSpPr>
            <p:sp>
              <p:nvSpPr>
                <p:cNvPr id="34864" name="Rectangle 16"/>
                <p:cNvSpPr>
                  <a:spLocks noChangeArrowheads="1"/>
                </p:cNvSpPr>
                <p:nvPr/>
              </p:nvSpPr>
              <p:spPr bwMode="auto">
                <a:xfrm>
                  <a:off x="713" y="2146"/>
                  <a:ext cx="322" cy="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3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algn="ctr" eaLnBrk="0" hangingPunct="0"/>
                  <a:r>
                    <a:rPr lang="en-US" altLang="zh-CN" sz="27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5</a:t>
                  </a:r>
                  <a:endPara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0" name="Line 17"/>
                <p:cNvSpPr>
                  <a:spLocks noChangeShapeType="1"/>
                </p:cNvSpPr>
                <p:nvPr/>
              </p:nvSpPr>
              <p:spPr bwMode="auto">
                <a:xfrm>
                  <a:off x="713" y="2524"/>
                  <a:ext cx="31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endParaRPr lang="zh-CN" altLang="en-US" sz="210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3" grpId="0"/>
      <p:bldP spid="117" grpId="0"/>
      <p:bldP spid="124" grpId="0"/>
      <p:bldP spid="1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4" descr="图片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3239" y="125017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3" y="928114"/>
            <a:ext cx="5600640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732301" y="1857375"/>
            <a:ext cx="751829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分母相同、分子不同的两个分数，分子大的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分数就大。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分子相同、分母不同的两个分数，分母小的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分数反而较大。</a:t>
            </a:r>
            <a:endParaRPr lang="en-US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772579" y="1170385"/>
            <a:ext cx="7305924" cy="3308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通分的意义：把异分母分数分别化成和原来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分数相等的同分母分数，叫做通分。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通分的方法：通分时，用原分母的公倍数作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公分母（为了计算简便，通常选用最小公倍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数作公分母），然后把每个分数都化成用这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个公倍数作分母的分数。</a:t>
            </a:r>
            <a:endParaRPr lang="zh-CN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5" descr="图片9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7251" y="122635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0" name="组合 6"/>
          <p:cNvGrpSpPr/>
          <p:nvPr/>
        </p:nvGrpSpPr>
        <p:grpSpPr bwMode="auto">
          <a:xfrm>
            <a:off x="1039868" y="1245394"/>
            <a:ext cx="7086234" cy="2970610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4" cy="6236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79" y="3417"/>
              <a:ext cx="13724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55082" y="1881188"/>
            <a:ext cx="532016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完成教材相关练习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55082" y="2805113"/>
            <a:ext cx="580226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完成对应的练习题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图片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109538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645646" y="704850"/>
            <a:ext cx="837874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填一填。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10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的最小公倍数是（         ）；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和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的最小公倍数是（         ）。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581356" y="1410891"/>
            <a:ext cx="1061837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803487" y="2035969"/>
            <a:ext cx="598046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5613" y="2905125"/>
            <a:ext cx="41326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37995" y="3090863"/>
            <a:ext cx="843367" cy="63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3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3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65330" y="3090863"/>
            <a:ext cx="843366" cy="63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3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endParaRPr lang="zh-CN" altLang="en-US" sz="3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97" y="862013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783562" y="841773"/>
            <a:ext cx="151952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知识点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2403169" y="856060"/>
            <a:ext cx="531406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同分母、同分子分数的大小比较</a:t>
            </a:r>
            <a:endParaRPr lang="zh-CN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20096" y="1396604"/>
            <a:ext cx="757932" cy="653653"/>
            <a:chOff x="631889" y="1065590"/>
            <a:chExt cx="863600" cy="658812"/>
          </a:xfrm>
        </p:grpSpPr>
        <p:pic>
          <p:nvPicPr>
            <p:cNvPr id="8198" name="Picture 46" descr="U1ppt题号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55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solidFill>
                    <a:srgbClr val="0168B7"/>
                  </a:solidFill>
                  <a:ea typeface="楷体" panose="02010609060101010101" pitchFamily="49" charset="-122"/>
                </a:rPr>
                <a:t>4</a:t>
              </a:r>
              <a:endParaRPr lang="en-US" altLang="zh-CN" sz="3000" b="1">
                <a:solidFill>
                  <a:srgbClr val="0168B7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460941" y="1433512"/>
            <a:ext cx="720584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你知道地球上的陆地多还是海洋多吗?</a:t>
            </a:r>
            <a:endParaRPr lang="zh-CN" altLang="zh-CN" sz="3000" b="1" dirty="0"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" name="Picture 19" descr="C:\Users\Administrator\Desktop\图片30.png图片3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0096" y="2280048"/>
            <a:ext cx="3825053" cy="222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 bwMode="auto">
          <a:xfrm>
            <a:off x="4323018" y="2218135"/>
            <a:ext cx="4786808" cy="2772959"/>
            <a:chOff x="8856" y="4658"/>
            <a:chExt cx="9804" cy="5824"/>
          </a:xfrm>
        </p:grpSpPr>
        <p:pic>
          <p:nvPicPr>
            <p:cNvPr id="8203" name="Picture 34" descr="F:\0.菜单\人教人物图片\图片12.png图片1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15618" y="4787"/>
              <a:ext cx="3042" cy="3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4" name="AutoShape 27"/>
            <p:cNvSpPr>
              <a:spLocks noChangeArrowheads="1"/>
            </p:cNvSpPr>
            <p:nvPr/>
          </p:nvSpPr>
          <p:spPr bwMode="auto">
            <a:xfrm>
              <a:off x="8856" y="4658"/>
              <a:ext cx="7385" cy="5730"/>
            </a:xfrm>
            <a:prstGeom prst="wedgeRoundRectCallout">
              <a:avLst>
                <a:gd name="adj1" fmla="val 54667"/>
                <a:gd name="adj2" fmla="val -30370"/>
                <a:gd name="adj3" fmla="val 16667"/>
              </a:avLst>
            </a:prstGeom>
            <a:noFill/>
            <a:ln w="25400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indent="-260985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+mn-ea"/>
                </a:rPr>
                <a:t>陆地面积约占地球总面积的      ，而海洋面积约占地球总面积的      。</a:t>
              </a:r>
              <a:endPara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8205" name="组合 5"/>
            <p:cNvGrpSpPr/>
            <p:nvPr/>
          </p:nvGrpSpPr>
          <p:grpSpPr bwMode="auto">
            <a:xfrm>
              <a:off x="12500" y="6233"/>
              <a:ext cx="1166" cy="1745"/>
              <a:chOff x="12500" y="6275"/>
              <a:chExt cx="1166" cy="1745"/>
            </a:xfrm>
          </p:grpSpPr>
          <p:sp>
            <p:nvSpPr>
              <p:cNvPr id="8206" name="Text Box 27"/>
              <p:cNvSpPr txBox="1">
                <a:spLocks noChangeArrowheads="1"/>
              </p:cNvSpPr>
              <p:nvPr/>
            </p:nvSpPr>
            <p:spPr bwMode="auto">
              <a:xfrm>
                <a:off x="12500" y="6275"/>
                <a:ext cx="1166" cy="17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12631" y="7053"/>
                <a:ext cx="907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08" name="组合 6"/>
            <p:cNvGrpSpPr/>
            <p:nvPr/>
          </p:nvGrpSpPr>
          <p:grpSpPr bwMode="auto">
            <a:xfrm>
              <a:off x="12503" y="8737"/>
              <a:ext cx="1166" cy="1745"/>
              <a:chOff x="12501" y="6275"/>
              <a:chExt cx="1166" cy="1745"/>
            </a:xfrm>
          </p:grpSpPr>
          <p:sp>
            <p:nvSpPr>
              <p:cNvPr id="8209" name="Text Box 27"/>
              <p:cNvSpPr txBox="1">
                <a:spLocks noChangeArrowheads="1"/>
              </p:cNvSpPr>
              <p:nvPr/>
            </p:nvSpPr>
            <p:spPr bwMode="auto">
              <a:xfrm>
                <a:off x="12501" y="6275"/>
                <a:ext cx="1166" cy="17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altLang="zh-CN" sz="30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2634" y="7050"/>
                <a:ext cx="905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216023" y="1187053"/>
            <a:ext cx="4108209" cy="432197"/>
          </a:xfrm>
          <a:prstGeom prst="rect">
            <a:avLst/>
          </a:prstGeom>
          <a:solidFill>
            <a:srgbClr val="00B05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7" name="矩形 26"/>
          <p:cNvSpPr/>
          <p:nvPr/>
        </p:nvSpPr>
        <p:spPr>
          <a:xfrm>
            <a:off x="1456059" y="1187053"/>
            <a:ext cx="1759964" cy="432197"/>
          </a:xfrm>
          <a:prstGeom prst="rect">
            <a:avLst/>
          </a:prstGeom>
          <a:solidFill>
            <a:srgbClr val="00B0F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>
            <a:off x="1456059" y="1187053"/>
            <a:ext cx="5868173" cy="43219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左大括号 5"/>
          <p:cNvSpPr/>
          <p:nvPr/>
        </p:nvSpPr>
        <p:spPr>
          <a:xfrm rot="5400000">
            <a:off x="4251438" y="-1950035"/>
            <a:ext cx="277416" cy="586817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89497" y="361950"/>
            <a:ext cx="160129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地球面积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2043121" y="1187054"/>
            <a:ext cx="4694050" cy="431006"/>
            <a:chOff x="4184" y="2492"/>
            <a:chExt cx="9616" cy="90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184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387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589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789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92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195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397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597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3800" y="2492"/>
              <a:ext cx="0" cy="9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左大括号 28"/>
          <p:cNvSpPr/>
          <p:nvPr/>
        </p:nvSpPr>
        <p:spPr>
          <a:xfrm rot="16200000">
            <a:off x="2197943" y="967854"/>
            <a:ext cx="277416" cy="1761184"/>
          </a:xfrm>
          <a:prstGeom prst="leftBrac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535392" y="2082404"/>
            <a:ext cx="160129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海洋面积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 rot="16200000">
            <a:off x="5131420" y="-205659"/>
            <a:ext cx="277416" cy="4108209"/>
          </a:xfrm>
          <a:prstGeom prst="lef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469478" y="2082404"/>
            <a:ext cx="160129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陆地面积</a:t>
            </a:r>
            <a:endParaRPr lang="zh-CN" altLang="en-US" sz="27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Rectangle 5"/>
          <p:cNvSpPr>
            <a:spLocks noChangeArrowheads="1"/>
          </p:cNvSpPr>
          <p:nvPr/>
        </p:nvSpPr>
        <p:spPr bwMode="auto">
          <a:xfrm>
            <a:off x="845809" y="3587354"/>
            <a:ext cx="7452384" cy="106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如果把地球面积分成 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10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份，陆地只占 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份，海洋占了 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7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份，所以海洋面积大。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3" name="Group 6"/>
          <p:cNvGrpSpPr/>
          <p:nvPr/>
        </p:nvGrpSpPr>
        <p:grpSpPr bwMode="auto">
          <a:xfrm>
            <a:off x="3490637" y="2624137"/>
            <a:ext cx="1480469" cy="934641"/>
            <a:chOff x="2138" y="2587"/>
            <a:chExt cx="1213" cy="785"/>
          </a:xfrm>
        </p:grpSpPr>
        <p:grpSp>
          <p:nvGrpSpPr>
            <p:cNvPr id="9238" name="Group 7"/>
            <p:cNvGrpSpPr/>
            <p:nvPr/>
          </p:nvGrpSpPr>
          <p:grpSpPr bwMode="auto">
            <a:xfrm>
              <a:off x="2138" y="2595"/>
              <a:ext cx="432" cy="777"/>
              <a:chOff x="1629" y="1360"/>
              <a:chExt cx="497" cy="777"/>
            </a:xfrm>
          </p:grpSpPr>
          <p:sp>
            <p:nvSpPr>
              <p:cNvPr id="9239" name="Rectangle 8"/>
              <p:cNvSpPr>
                <a:spLocks noChangeArrowheads="1"/>
              </p:cNvSpPr>
              <p:nvPr/>
            </p:nvSpPr>
            <p:spPr bwMode="auto">
              <a:xfrm>
                <a:off x="1629" y="1360"/>
                <a:ext cx="497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3</a:t>
                </a:r>
                <a:endParaRPr lang="en-US" altLang="zh-CN" sz="27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10</a:t>
                </a:r>
                <a:endParaRPr lang="en-US" altLang="zh-CN" sz="27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>
                <a:off x="1715" y="1737"/>
                <a:ext cx="31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241" name="Group 10"/>
            <p:cNvGrpSpPr/>
            <p:nvPr/>
          </p:nvGrpSpPr>
          <p:grpSpPr bwMode="auto">
            <a:xfrm>
              <a:off x="2919" y="2587"/>
              <a:ext cx="432" cy="777"/>
              <a:chOff x="1774" y="1352"/>
              <a:chExt cx="497" cy="777"/>
            </a:xfrm>
          </p:grpSpPr>
          <p:sp>
            <p:nvSpPr>
              <p:cNvPr id="9242" name="Rectangle 11"/>
              <p:cNvSpPr>
                <a:spLocks noChangeArrowheads="1"/>
              </p:cNvSpPr>
              <p:nvPr/>
            </p:nvSpPr>
            <p:spPr bwMode="auto">
              <a:xfrm>
                <a:off x="1774" y="1352"/>
                <a:ext cx="497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7</a:t>
                </a:r>
                <a:endParaRPr lang="en-US" altLang="zh-CN" sz="27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10</a:t>
                </a:r>
                <a:endParaRPr lang="en-US" altLang="zh-CN" sz="27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1877" y="1721"/>
                <a:ext cx="31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44" name="Oval 13"/>
            <p:cNvSpPr>
              <a:spLocks noChangeArrowheads="1"/>
            </p:cNvSpPr>
            <p:nvPr/>
          </p:nvSpPr>
          <p:spPr bwMode="auto">
            <a:xfrm>
              <a:off x="2619" y="2814"/>
              <a:ext cx="295" cy="29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zh-CN" altLang="en-US" sz="2700" b="1" baseline="300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3992262" y="2844404"/>
            <a:ext cx="49064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7" grpId="0" animBg="1"/>
      <p:bldP spid="3" grpId="0" animBg="1"/>
      <p:bldP spid="6" grpId="0" bldLvl="0" animBg="1"/>
      <p:bldP spid="11" grpId="0"/>
      <p:bldP spid="29" grpId="0" bldLvl="0" animBg="1"/>
      <p:bldP spid="30" grpId="0"/>
      <p:bldP spid="31" grpId="0" bldLvl="0" animBg="1"/>
      <p:bldP spid="32" grpId="0"/>
      <p:bldP spid="16392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 bwMode="auto">
          <a:xfrm>
            <a:off x="3417406" y="3307555"/>
            <a:ext cx="1506099" cy="1021557"/>
            <a:chOff x="2142" y="2579"/>
            <a:chExt cx="1234" cy="858"/>
          </a:xfrm>
        </p:grpSpPr>
        <p:grpSp>
          <p:nvGrpSpPr>
            <p:cNvPr id="11266" name="Group 7"/>
            <p:cNvGrpSpPr/>
            <p:nvPr/>
          </p:nvGrpSpPr>
          <p:grpSpPr bwMode="auto">
            <a:xfrm>
              <a:off x="2142" y="2579"/>
              <a:ext cx="464" cy="855"/>
              <a:chOff x="1634" y="1344"/>
              <a:chExt cx="534" cy="855"/>
            </a:xfrm>
          </p:grpSpPr>
          <p:sp>
            <p:nvSpPr>
              <p:cNvPr id="11267" name="Rectangle 8"/>
              <p:cNvSpPr>
                <a:spLocks noChangeArrowheads="1"/>
              </p:cNvSpPr>
              <p:nvPr/>
            </p:nvSpPr>
            <p:spPr bwMode="auto">
              <a:xfrm>
                <a:off x="1634" y="1344"/>
                <a:ext cx="534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9"/>
              <p:cNvSpPr>
                <a:spLocks noChangeShapeType="1"/>
              </p:cNvSpPr>
              <p:nvPr/>
            </p:nvSpPr>
            <p:spPr bwMode="auto">
              <a:xfrm>
                <a:off x="1733" y="1753"/>
                <a:ext cx="33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269" name="Group 10"/>
            <p:cNvGrpSpPr/>
            <p:nvPr/>
          </p:nvGrpSpPr>
          <p:grpSpPr bwMode="auto">
            <a:xfrm>
              <a:off x="2912" y="2582"/>
              <a:ext cx="464" cy="855"/>
              <a:chOff x="1766" y="1347"/>
              <a:chExt cx="534" cy="855"/>
            </a:xfrm>
          </p:grpSpPr>
          <p:sp>
            <p:nvSpPr>
              <p:cNvPr id="11270" name="Rectangle 11"/>
              <p:cNvSpPr>
                <a:spLocks noChangeArrowheads="1"/>
              </p:cNvSpPr>
              <p:nvPr/>
            </p:nvSpPr>
            <p:spPr bwMode="auto">
              <a:xfrm>
                <a:off x="1766" y="1347"/>
                <a:ext cx="534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Line 12"/>
              <p:cNvSpPr>
                <a:spLocks noChangeShapeType="1"/>
              </p:cNvSpPr>
              <p:nvPr/>
            </p:nvSpPr>
            <p:spPr bwMode="auto">
              <a:xfrm>
                <a:off x="1875" y="1750"/>
                <a:ext cx="33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72" name="Oval 13"/>
            <p:cNvSpPr>
              <a:spLocks noChangeArrowheads="1"/>
            </p:cNvSpPr>
            <p:nvPr/>
          </p:nvSpPr>
          <p:spPr bwMode="auto">
            <a:xfrm>
              <a:off x="2619" y="2814"/>
              <a:ext cx="295" cy="29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zh-CN" altLang="en-US" sz="3000" b="1" baseline="30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9" name="Rectangle 14"/>
          <p:cNvSpPr>
            <a:spLocks noChangeArrowheads="1"/>
          </p:cNvSpPr>
          <p:nvPr/>
        </p:nvSpPr>
        <p:spPr bwMode="auto">
          <a:xfrm>
            <a:off x="3890960" y="3517107"/>
            <a:ext cx="53091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5" name="Picture 30" descr="C:\Users\Administrator\Desktop\图片29.png图片29"/>
          <p:cNvPicPr>
            <a:picLocks noChangeAspect="1" noChangeArrowheads="1"/>
          </p:cNvPicPr>
          <p:nvPr/>
        </p:nvPicPr>
        <p:blipFill>
          <a:blip r:embed="rId1" cstate="email"/>
          <a:srcRect l="-1530" r="-2380" b="-450"/>
          <a:stretch>
            <a:fillRect/>
          </a:stretch>
        </p:blipFill>
        <p:spPr bwMode="auto">
          <a:xfrm>
            <a:off x="7122849" y="2599135"/>
            <a:ext cx="1491453" cy="205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01"/>
          <p:cNvGrpSpPr/>
          <p:nvPr/>
        </p:nvGrpSpPr>
        <p:grpSpPr bwMode="auto">
          <a:xfrm>
            <a:off x="751830" y="751285"/>
            <a:ext cx="7414549" cy="1926469"/>
            <a:chOff x="-238852" y="747442"/>
            <a:chExt cx="9643492" cy="2568873"/>
          </a:xfrm>
        </p:grpSpPr>
        <p:sp>
          <p:nvSpPr>
            <p:cNvPr id="79" name="圆角矩形标注 78"/>
            <p:cNvSpPr/>
            <p:nvPr/>
          </p:nvSpPr>
          <p:spPr>
            <a:xfrm>
              <a:off x="-238852" y="747442"/>
              <a:ext cx="9643492" cy="2438635"/>
            </a:xfrm>
            <a:prstGeom prst="wedgeRoundRectCallout">
              <a:avLst>
                <a:gd name="adj1" fmla="val 38531"/>
                <a:gd name="adj2" fmla="val 67708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7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          是 </a:t>
              </a:r>
              <a:r>
                <a:rPr lang="en-US" altLang="zh-CN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3 </a:t>
              </a: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个       ，      是</a:t>
              </a:r>
              <a:r>
                <a:rPr lang="en-US" altLang="zh-CN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7</a:t>
              </a: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个      ，</a:t>
              </a:r>
              <a:r>
                <a:rPr lang="en-US" altLang="zh-CN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个      小于</a:t>
              </a:r>
              <a:r>
                <a:rPr lang="en-US" altLang="zh-CN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7</a:t>
              </a: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个     ，所以       小于       。      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11277" name="Group 18"/>
            <p:cNvGrpSpPr/>
            <p:nvPr/>
          </p:nvGrpSpPr>
          <p:grpSpPr bwMode="auto">
            <a:xfrm>
              <a:off x="476906" y="890633"/>
              <a:ext cx="737088" cy="1357312"/>
              <a:chOff x="1663" y="1469"/>
              <a:chExt cx="573" cy="855"/>
            </a:xfrm>
          </p:grpSpPr>
          <p:sp>
            <p:nvSpPr>
              <p:cNvPr id="11278" name="Rectangle 19"/>
              <p:cNvSpPr>
                <a:spLocks noChangeArrowheads="1"/>
              </p:cNvSpPr>
              <p:nvPr/>
            </p:nvSpPr>
            <p:spPr bwMode="auto">
              <a:xfrm>
                <a:off x="1663" y="1469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79" name="Line 20"/>
              <p:cNvSpPr>
                <a:spLocks noChangeShapeType="1"/>
              </p:cNvSpPr>
              <p:nvPr/>
            </p:nvSpPr>
            <p:spPr bwMode="auto">
              <a:xfrm>
                <a:off x="1805" y="1885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0" name="Group 21"/>
            <p:cNvGrpSpPr/>
            <p:nvPr/>
          </p:nvGrpSpPr>
          <p:grpSpPr bwMode="auto">
            <a:xfrm>
              <a:off x="4072215" y="890631"/>
              <a:ext cx="737088" cy="1357312"/>
              <a:chOff x="2207" y="1421"/>
              <a:chExt cx="573" cy="855"/>
            </a:xfrm>
          </p:grpSpPr>
          <p:sp>
            <p:nvSpPr>
              <p:cNvPr id="11281" name="Rectangle 22"/>
              <p:cNvSpPr>
                <a:spLocks noChangeArrowheads="1"/>
              </p:cNvSpPr>
              <p:nvPr/>
            </p:nvSpPr>
            <p:spPr bwMode="auto">
              <a:xfrm>
                <a:off x="2207" y="1421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82" name="Line 23"/>
              <p:cNvSpPr>
                <a:spLocks noChangeShapeType="1"/>
              </p:cNvSpPr>
              <p:nvPr/>
            </p:nvSpPr>
            <p:spPr bwMode="auto">
              <a:xfrm>
                <a:off x="2325" y="1837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3" name="Group 24"/>
            <p:cNvGrpSpPr/>
            <p:nvPr/>
          </p:nvGrpSpPr>
          <p:grpSpPr bwMode="auto">
            <a:xfrm>
              <a:off x="2845934" y="906506"/>
              <a:ext cx="737088" cy="1357312"/>
              <a:chOff x="2083" y="1431"/>
              <a:chExt cx="573" cy="855"/>
            </a:xfrm>
          </p:grpSpPr>
          <p:sp>
            <p:nvSpPr>
              <p:cNvPr id="11284" name="Rectangle 25"/>
              <p:cNvSpPr>
                <a:spLocks noChangeArrowheads="1"/>
              </p:cNvSpPr>
              <p:nvPr/>
            </p:nvSpPr>
            <p:spPr bwMode="auto">
              <a:xfrm>
                <a:off x="2083" y="1431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85" name="Line 26"/>
              <p:cNvSpPr>
                <a:spLocks noChangeShapeType="1"/>
              </p:cNvSpPr>
              <p:nvPr/>
            </p:nvSpPr>
            <p:spPr bwMode="auto">
              <a:xfrm>
                <a:off x="2186" y="1837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6" name="Group 24"/>
            <p:cNvGrpSpPr/>
            <p:nvPr/>
          </p:nvGrpSpPr>
          <p:grpSpPr bwMode="auto">
            <a:xfrm>
              <a:off x="1715618" y="1933604"/>
              <a:ext cx="737087" cy="1357313"/>
              <a:chOff x="1943" y="1694"/>
              <a:chExt cx="573" cy="855"/>
            </a:xfrm>
          </p:grpSpPr>
          <p:sp>
            <p:nvSpPr>
              <p:cNvPr id="11287" name="Rectangle 25"/>
              <p:cNvSpPr>
                <a:spLocks noChangeArrowheads="1"/>
              </p:cNvSpPr>
              <p:nvPr/>
            </p:nvSpPr>
            <p:spPr bwMode="auto">
              <a:xfrm>
                <a:off x="1943" y="1694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88" name="Line 26"/>
              <p:cNvSpPr>
                <a:spLocks noChangeShapeType="1"/>
              </p:cNvSpPr>
              <p:nvPr/>
            </p:nvSpPr>
            <p:spPr bwMode="auto">
              <a:xfrm>
                <a:off x="2076" y="2110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9" name="Group 24"/>
            <p:cNvGrpSpPr/>
            <p:nvPr/>
          </p:nvGrpSpPr>
          <p:grpSpPr bwMode="auto">
            <a:xfrm>
              <a:off x="8409378" y="906506"/>
              <a:ext cx="737088" cy="1357312"/>
              <a:chOff x="3150" y="1431"/>
              <a:chExt cx="573" cy="855"/>
            </a:xfrm>
          </p:grpSpPr>
          <p:sp>
            <p:nvSpPr>
              <p:cNvPr id="11290" name="Rectangle 25"/>
              <p:cNvSpPr>
                <a:spLocks noChangeArrowheads="1"/>
              </p:cNvSpPr>
              <p:nvPr/>
            </p:nvSpPr>
            <p:spPr bwMode="auto">
              <a:xfrm>
                <a:off x="3150" y="1431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91" name="Line 26"/>
              <p:cNvSpPr>
                <a:spLocks noChangeShapeType="1"/>
              </p:cNvSpPr>
              <p:nvPr/>
            </p:nvSpPr>
            <p:spPr bwMode="auto">
              <a:xfrm>
                <a:off x="3268" y="1837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2" name="Group 24"/>
            <p:cNvGrpSpPr/>
            <p:nvPr/>
          </p:nvGrpSpPr>
          <p:grpSpPr bwMode="auto">
            <a:xfrm>
              <a:off x="6189493" y="906506"/>
              <a:ext cx="737088" cy="1357312"/>
              <a:chOff x="2609" y="1431"/>
              <a:chExt cx="573" cy="855"/>
            </a:xfrm>
          </p:grpSpPr>
          <p:sp>
            <p:nvSpPr>
              <p:cNvPr id="11293" name="Rectangle 25"/>
              <p:cNvSpPr>
                <a:spLocks noChangeArrowheads="1"/>
              </p:cNvSpPr>
              <p:nvPr/>
            </p:nvSpPr>
            <p:spPr bwMode="auto">
              <a:xfrm>
                <a:off x="2609" y="1431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94" name="Line 26"/>
              <p:cNvSpPr>
                <a:spLocks noChangeShapeType="1"/>
              </p:cNvSpPr>
              <p:nvPr/>
            </p:nvSpPr>
            <p:spPr bwMode="auto">
              <a:xfrm>
                <a:off x="2727" y="1837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5" name="Group 18"/>
            <p:cNvGrpSpPr/>
            <p:nvPr/>
          </p:nvGrpSpPr>
          <p:grpSpPr bwMode="auto">
            <a:xfrm>
              <a:off x="4003591" y="1959002"/>
              <a:ext cx="737087" cy="1357313"/>
              <a:chOff x="2398" y="1668"/>
              <a:chExt cx="573" cy="855"/>
            </a:xfrm>
          </p:grpSpPr>
          <p:sp>
            <p:nvSpPr>
              <p:cNvPr id="11296" name="Rectangle 19"/>
              <p:cNvSpPr>
                <a:spLocks noChangeArrowheads="1"/>
              </p:cNvSpPr>
              <p:nvPr/>
            </p:nvSpPr>
            <p:spPr bwMode="auto">
              <a:xfrm>
                <a:off x="2398" y="1668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297" name="Line 20"/>
              <p:cNvSpPr>
                <a:spLocks noChangeShapeType="1"/>
              </p:cNvSpPr>
              <p:nvPr/>
            </p:nvSpPr>
            <p:spPr bwMode="auto">
              <a:xfrm>
                <a:off x="2487" y="2068"/>
                <a:ext cx="3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8" name="Group 21"/>
            <p:cNvGrpSpPr/>
            <p:nvPr/>
          </p:nvGrpSpPr>
          <p:grpSpPr bwMode="auto">
            <a:xfrm>
              <a:off x="5868848" y="1958999"/>
              <a:ext cx="737088" cy="1357312"/>
              <a:chOff x="2804" y="1680"/>
              <a:chExt cx="573" cy="855"/>
            </a:xfrm>
          </p:grpSpPr>
          <p:sp>
            <p:nvSpPr>
              <p:cNvPr id="11299" name="Rectangle 22"/>
              <p:cNvSpPr>
                <a:spLocks noChangeArrowheads="1"/>
              </p:cNvSpPr>
              <p:nvPr/>
            </p:nvSpPr>
            <p:spPr bwMode="auto">
              <a:xfrm>
                <a:off x="2804" y="1680"/>
                <a:ext cx="573" cy="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algn="ctr"/>
                <a:r>
                  <a:rPr lang="en-US" altLang="zh-CN" sz="30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endParaRPr lang="en-US" altLang="zh-CN" sz="30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1300" name="Line 23"/>
              <p:cNvSpPr>
                <a:spLocks noChangeShapeType="1"/>
              </p:cNvSpPr>
              <p:nvPr/>
            </p:nvSpPr>
            <p:spPr bwMode="auto">
              <a:xfrm>
                <a:off x="2922" y="2081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对话气泡: 圆角矩形 10"/>
          <p:cNvSpPr/>
          <p:nvPr/>
        </p:nvSpPr>
        <p:spPr>
          <a:xfrm>
            <a:off x="533360" y="638175"/>
            <a:ext cx="2466634" cy="578644"/>
          </a:xfrm>
          <a:prstGeom prst="wedgeRoundRectCallout">
            <a:avLst>
              <a:gd name="adj1" fmla="val -57043"/>
              <a:gd name="adj2" fmla="val -8360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再比较一下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2290" name="组合 10"/>
          <p:cNvGrpSpPr/>
          <p:nvPr/>
        </p:nvGrpSpPr>
        <p:grpSpPr bwMode="auto">
          <a:xfrm>
            <a:off x="597558" y="1391365"/>
            <a:ext cx="1728231" cy="908209"/>
            <a:chOff x="1790" y="3098"/>
            <a:chExt cx="3539" cy="1907"/>
          </a:xfrm>
        </p:grpSpPr>
        <p:grpSp>
          <p:nvGrpSpPr>
            <p:cNvPr id="12291" name="组合 39"/>
            <p:cNvGrpSpPr/>
            <p:nvPr/>
          </p:nvGrpSpPr>
          <p:grpSpPr bwMode="auto">
            <a:xfrm>
              <a:off x="1790" y="3098"/>
              <a:ext cx="1282" cy="1894"/>
              <a:chOff x="5317" y="5746"/>
              <a:chExt cx="1281" cy="1893"/>
            </a:xfrm>
          </p:grpSpPr>
          <p:sp>
            <p:nvSpPr>
              <p:cNvPr id="1229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29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5520" y="6681"/>
                <a:ext cx="909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95" name="组合 39"/>
            <p:cNvGrpSpPr/>
            <p:nvPr/>
          </p:nvGrpSpPr>
          <p:grpSpPr bwMode="auto">
            <a:xfrm>
              <a:off x="4047" y="3111"/>
              <a:ext cx="1282" cy="1894"/>
              <a:chOff x="5317" y="5746"/>
              <a:chExt cx="1281" cy="1893"/>
            </a:xfrm>
          </p:grpSpPr>
          <p:sp>
            <p:nvSpPr>
              <p:cNvPr id="1229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4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29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520" y="6681"/>
                <a:ext cx="909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椭圆 9"/>
            <p:cNvSpPr/>
            <p:nvPr/>
          </p:nvSpPr>
          <p:spPr>
            <a:xfrm>
              <a:off x="3128" y="3586"/>
              <a:ext cx="907" cy="90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00" name="组合 11"/>
          <p:cNvGrpSpPr/>
          <p:nvPr/>
        </p:nvGrpSpPr>
        <p:grpSpPr bwMode="auto">
          <a:xfrm>
            <a:off x="2633843" y="1391841"/>
            <a:ext cx="1727011" cy="908209"/>
            <a:chOff x="1791" y="3099"/>
            <a:chExt cx="3539" cy="1907"/>
          </a:xfrm>
        </p:grpSpPr>
        <p:grpSp>
          <p:nvGrpSpPr>
            <p:cNvPr id="1230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0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2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0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7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0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4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0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7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5516" y="6680"/>
                <a:ext cx="910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椭圆 20"/>
            <p:cNvSpPr/>
            <p:nvPr/>
          </p:nvSpPr>
          <p:spPr>
            <a:xfrm>
              <a:off x="3129" y="3586"/>
              <a:ext cx="905" cy="90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10" name="组合 21"/>
          <p:cNvGrpSpPr/>
          <p:nvPr/>
        </p:nvGrpSpPr>
        <p:grpSpPr bwMode="auto">
          <a:xfrm>
            <a:off x="4668420" y="1391841"/>
            <a:ext cx="1727010" cy="908209"/>
            <a:chOff x="1791" y="3099"/>
            <a:chExt cx="3539" cy="1907"/>
          </a:xfrm>
        </p:grpSpPr>
        <p:grpSp>
          <p:nvGrpSpPr>
            <p:cNvPr id="1231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1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5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9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1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2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9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5516" y="6680"/>
                <a:ext cx="910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椭圆 35"/>
            <p:cNvSpPr/>
            <p:nvPr/>
          </p:nvSpPr>
          <p:spPr>
            <a:xfrm>
              <a:off x="3129" y="3586"/>
              <a:ext cx="905" cy="90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20" name="组合 41"/>
          <p:cNvGrpSpPr/>
          <p:nvPr/>
        </p:nvGrpSpPr>
        <p:grpSpPr bwMode="auto">
          <a:xfrm>
            <a:off x="6702996" y="1391841"/>
            <a:ext cx="1728231" cy="908209"/>
            <a:chOff x="1791" y="3099"/>
            <a:chExt cx="3539" cy="1907"/>
          </a:xfrm>
        </p:grpSpPr>
        <p:grpSp>
          <p:nvGrpSpPr>
            <p:cNvPr id="1232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2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5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2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68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2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2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23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2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68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椭圆 50"/>
            <p:cNvSpPr/>
            <p:nvPr/>
          </p:nvSpPr>
          <p:spPr>
            <a:xfrm>
              <a:off x="3128" y="3586"/>
              <a:ext cx="907" cy="90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30" name="组合 51"/>
          <p:cNvGrpSpPr/>
          <p:nvPr/>
        </p:nvGrpSpPr>
        <p:grpSpPr bwMode="auto">
          <a:xfrm>
            <a:off x="598046" y="2424113"/>
            <a:ext cx="1728231" cy="908209"/>
            <a:chOff x="1791" y="3099"/>
            <a:chExt cx="3539" cy="1907"/>
          </a:xfrm>
        </p:grpSpPr>
        <p:grpSp>
          <p:nvGrpSpPr>
            <p:cNvPr id="1233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3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8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3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3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11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椭圆 60"/>
            <p:cNvSpPr/>
            <p:nvPr/>
          </p:nvSpPr>
          <p:spPr>
            <a:xfrm>
              <a:off x="3128" y="3587"/>
              <a:ext cx="907" cy="90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40" name="组合 61"/>
          <p:cNvGrpSpPr/>
          <p:nvPr/>
        </p:nvGrpSpPr>
        <p:grpSpPr bwMode="auto">
          <a:xfrm>
            <a:off x="2633843" y="2424113"/>
            <a:ext cx="1727011" cy="908209"/>
            <a:chOff x="1791" y="3099"/>
            <a:chExt cx="3539" cy="1907"/>
          </a:xfrm>
        </p:grpSpPr>
        <p:grpSp>
          <p:nvGrpSpPr>
            <p:cNvPr id="1234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4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5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6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4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4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5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8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5516" y="6680"/>
                <a:ext cx="910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椭圆 70"/>
            <p:cNvSpPr/>
            <p:nvPr/>
          </p:nvSpPr>
          <p:spPr>
            <a:xfrm>
              <a:off x="3129" y="3587"/>
              <a:ext cx="905" cy="90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50" name="组合 71"/>
          <p:cNvGrpSpPr/>
          <p:nvPr/>
        </p:nvGrpSpPr>
        <p:grpSpPr bwMode="auto">
          <a:xfrm>
            <a:off x="4668420" y="2424113"/>
            <a:ext cx="1727010" cy="908209"/>
            <a:chOff x="1791" y="3099"/>
            <a:chExt cx="3539" cy="1907"/>
          </a:xfrm>
        </p:grpSpPr>
        <p:grpSp>
          <p:nvGrpSpPr>
            <p:cNvPr id="1235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5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12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5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17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5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5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12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5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19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5516" y="6680"/>
                <a:ext cx="910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椭圆 80"/>
            <p:cNvSpPr/>
            <p:nvPr/>
          </p:nvSpPr>
          <p:spPr>
            <a:xfrm>
              <a:off x="3129" y="3587"/>
              <a:ext cx="905" cy="90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2360" name="组合 81"/>
          <p:cNvGrpSpPr/>
          <p:nvPr/>
        </p:nvGrpSpPr>
        <p:grpSpPr bwMode="auto">
          <a:xfrm>
            <a:off x="6702996" y="2424113"/>
            <a:ext cx="1728231" cy="908209"/>
            <a:chOff x="1791" y="3099"/>
            <a:chExt cx="3539" cy="1907"/>
          </a:xfrm>
        </p:grpSpPr>
        <p:grpSp>
          <p:nvGrpSpPr>
            <p:cNvPr id="12361" name="组合 39"/>
            <p:cNvGrpSpPr/>
            <p:nvPr/>
          </p:nvGrpSpPr>
          <p:grpSpPr bwMode="auto">
            <a:xfrm>
              <a:off x="1791" y="3099"/>
              <a:ext cx="1282" cy="1894"/>
              <a:chOff x="5317" y="5746"/>
              <a:chExt cx="1281" cy="1893"/>
            </a:xfrm>
          </p:grpSpPr>
          <p:sp>
            <p:nvSpPr>
              <p:cNvPr id="12362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19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63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94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65" name="组合 39"/>
            <p:cNvGrpSpPr/>
            <p:nvPr/>
          </p:nvGrpSpPr>
          <p:grpSpPr bwMode="auto">
            <a:xfrm>
              <a:off x="4048" y="3112"/>
              <a:ext cx="1282" cy="1894"/>
              <a:chOff x="5317" y="5746"/>
              <a:chExt cx="1281" cy="1893"/>
            </a:xfrm>
          </p:grpSpPr>
          <p:sp>
            <p:nvSpPr>
              <p:cNvPr id="12366" name="文本框 9"/>
              <p:cNvSpPr txBox="1">
                <a:spLocks noChangeArrowheads="1"/>
              </p:cNvSpPr>
              <p:nvPr/>
            </p:nvSpPr>
            <p:spPr bwMode="auto">
              <a:xfrm>
                <a:off x="5358" y="5746"/>
                <a:ext cx="1240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19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67" name="文本框 34"/>
              <p:cNvSpPr txBox="1">
                <a:spLocks noChangeArrowheads="1"/>
              </p:cNvSpPr>
              <p:nvPr/>
            </p:nvSpPr>
            <p:spPr bwMode="auto">
              <a:xfrm>
                <a:off x="5317" y="6573"/>
                <a:ext cx="1259" cy="1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700" b="1">
                    <a:latin typeface="Times New Roman" panose="02020603050405020304" pitchFamily="18" charset="0"/>
                  </a:rPr>
                  <a:t>73</a:t>
                </a:r>
                <a:endParaRPr lang="en-US" altLang="zh-CN" sz="27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>
                <a:off x="5519" y="6680"/>
                <a:ext cx="907" cy="0"/>
              </a:xfrm>
              <a:prstGeom prst="line">
                <a:avLst/>
              </a:prstGeom>
              <a:ln w="28575" cmpd="sng">
                <a:solidFill>
                  <a:srgbClr val="20202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椭圆 90"/>
            <p:cNvSpPr/>
            <p:nvPr/>
          </p:nvSpPr>
          <p:spPr>
            <a:xfrm>
              <a:off x="3128" y="3587"/>
              <a:ext cx="907" cy="90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1185108" y="1581150"/>
            <a:ext cx="52969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3198936" y="1624013"/>
            <a:ext cx="52969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282332" y="1581150"/>
            <a:ext cx="53824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7274191" y="1581150"/>
            <a:ext cx="53702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205856" y="2621757"/>
            <a:ext cx="538242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3230669" y="2603898"/>
            <a:ext cx="53824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294537" y="2613423"/>
            <a:ext cx="53702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287617" y="2621757"/>
            <a:ext cx="53824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Rectangle 57"/>
          <p:cNvSpPr>
            <a:spLocks noChangeArrowheads="1"/>
          </p:cNvSpPr>
          <p:nvPr/>
        </p:nvSpPr>
        <p:spPr bwMode="auto">
          <a:xfrm>
            <a:off x="762814" y="3512344"/>
            <a:ext cx="783318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上、下两组分数中相比较的两个分数有什么共同的特点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3" grpId="0"/>
      <p:bldP spid="5" grpId="0"/>
      <p:bldP spid="6" grpId="0"/>
      <p:bldP spid="7" grpId="0"/>
      <p:bldP spid="8" grpId="0"/>
      <p:bldP spid="11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2"/>
          <p:cNvGrpSpPr/>
          <p:nvPr/>
        </p:nvGrpSpPr>
        <p:grpSpPr bwMode="auto">
          <a:xfrm>
            <a:off x="643937" y="962263"/>
            <a:ext cx="7833669" cy="1940712"/>
            <a:chOff x="1224" y="2921"/>
            <a:chExt cx="16046" cy="4076"/>
          </a:xfrm>
        </p:grpSpPr>
        <p:grpSp>
          <p:nvGrpSpPr>
            <p:cNvPr id="14338" name="组合 10"/>
            <p:cNvGrpSpPr/>
            <p:nvPr/>
          </p:nvGrpSpPr>
          <p:grpSpPr bwMode="auto">
            <a:xfrm>
              <a:off x="1224" y="2921"/>
              <a:ext cx="3540" cy="1907"/>
              <a:chOff x="1790" y="3098"/>
              <a:chExt cx="3539" cy="1907"/>
            </a:xfrm>
          </p:grpSpPr>
          <p:grpSp>
            <p:nvGrpSpPr>
              <p:cNvPr id="14339" name="组合 39"/>
              <p:cNvGrpSpPr/>
              <p:nvPr/>
            </p:nvGrpSpPr>
            <p:grpSpPr bwMode="auto">
              <a:xfrm>
                <a:off x="1790" y="3098"/>
                <a:ext cx="1282" cy="1894"/>
                <a:chOff x="5317" y="5746"/>
                <a:chExt cx="1281" cy="1893"/>
              </a:xfrm>
            </p:grpSpPr>
            <p:sp>
              <p:nvSpPr>
                <p:cNvPr id="1434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4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4" name="直接连接符 3"/>
                <p:cNvCxnSpPr/>
                <p:nvPr/>
              </p:nvCxnSpPr>
              <p:spPr>
                <a:xfrm>
                  <a:off x="5520" y="6680"/>
                  <a:ext cx="909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43" name="组合 39"/>
              <p:cNvGrpSpPr/>
              <p:nvPr/>
            </p:nvGrpSpPr>
            <p:grpSpPr bwMode="auto">
              <a:xfrm>
                <a:off x="4047" y="3111"/>
                <a:ext cx="1282" cy="1894"/>
                <a:chOff x="5317" y="5746"/>
                <a:chExt cx="1281" cy="1893"/>
              </a:xfrm>
            </p:grpSpPr>
            <p:sp>
              <p:nvSpPr>
                <p:cNvPr id="1434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4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4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9" name="直接连接符 8"/>
                <p:cNvCxnSpPr/>
                <p:nvPr/>
              </p:nvCxnSpPr>
              <p:spPr>
                <a:xfrm>
                  <a:off x="5520" y="6680"/>
                  <a:ext cx="909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椭圆 9"/>
              <p:cNvSpPr/>
              <p:nvPr/>
            </p:nvSpPr>
            <p:spPr>
              <a:xfrm>
                <a:off x="3128" y="3588"/>
                <a:ext cx="907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48" name="组合 11"/>
            <p:cNvGrpSpPr/>
            <p:nvPr/>
          </p:nvGrpSpPr>
          <p:grpSpPr bwMode="auto">
            <a:xfrm>
              <a:off x="5395" y="2922"/>
              <a:ext cx="3537" cy="1907"/>
              <a:chOff x="1791" y="3099"/>
              <a:chExt cx="3539" cy="1907"/>
            </a:xfrm>
          </p:grpSpPr>
          <p:grpSp>
            <p:nvGrpSpPr>
              <p:cNvPr id="1434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35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2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5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7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5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35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4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5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7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椭圆 20"/>
              <p:cNvSpPr/>
              <p:nvPr/>
            </p:nvSpPr>
            <p:spPr>
              <a:xfrm>
                <a:off x="3129" y="3588"/>
                <a:ext cx="906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58" name="组合 21"/>
            <p:cNvGrpSpPr/>
            <p:nvPr/>
          </p:nvGrpSpPr>
          <p:grpSpPr bwMode="auto">
            <a:xfrm>
              <a:off x="9562" y="2922"/>
              <a:ext cx="3537" cy="1907"/>
              <a:chOff x="1791" y="3099"/>
              <a:chExt cx="3539" cy="1907"/>
            </a:xfrm>
          </p:grpSpPr>
          <p:grpSp>
            <p:nvGrpSpPr>
              <p:cNvPr id="1435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36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6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9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5520" y="6679"/>
                  <a:ext cx="910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6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36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2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6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9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椭圆 35"/>
              <p:cNvSpPr/>
              <p:nvPr/>
            </p:nvSpPr>
            <p:spPr>
              <a:xfrm>
                <a:off x="3130" y="3588"/>
                <a:ext cx="908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68" name="组合 41"/>
            <p:cNvGrpSpPr/>
            <p:nvPr/>
          </p:nvGrpSpPr>
          <p:grpSpPr bwMode="auto">
            <a:xfrm>
              <a:off x="13730" y="2922"/>
              <a:ext cx="3540" cy="1907"/>
              <a:chOff x="1791" y="3099"/>
              <a:chExt cx="3539" cy="1907"/>
            </a:xfrm>
          </p:grpSpPr>
          <p:grpSp>
            <p:nvGrpSpPr>
              <p:cNvPr id="1436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37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7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68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7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37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23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7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68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椭圆 50"/>
              <p:cNvSpPr/>
              <p:nvPr/>
            </p:nvSpPr>
            <p:spPr>
              <a:xfrm>
                <a:off x="3128" y="3588"/>
                <a:ext cx="907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78" name="组合 51"/>
            <p:cNvGrpSpPr/>
            <p:nvPr/>
          </p:nvGrpSpPr>
          <p:grpSpPr bwMode="auto">
            <a:xfrm>
              <a:off x="1225" y="5090"/>
              <a:ext cx="3540" cy="1907"/>
              <a:chOff x="1791" y="3099"/>
              <a:chExt cx="3539" cy="1907"/>
            </a:xfrm>
          </p:grpSpPr>
          <p:grpSp>
            <p:nvGrpSpPr>
              <p:cNvPr id="1437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38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8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8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8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38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8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11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60" name="直接连接符 5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椭圆 60"/>
              <p:cNvSpPr/>
              <p:nvPr/>
            </p:nvSpPr>
            <p:spPr>
              <a:xfrm>
                <a:off x="3128" y="3588"/>
                <a:ext cx="907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88" name="组合 61"/>
            <p:cNvGrpSpPr/>
            <p:nvPr/>
          </p:nvGrpSpPr>
          <p:grpSpPr bwMode="auto">
            <a:xfrm>
              <a:off x="5395" y="5090"/>
              <a:ext cx="3537" cy="1907"/>
              <a:chOff x="1791" y="3099"/>
              <a:chExt cx="3539" cy="1907"/>
            </a:xfrm>
          </p:grpSpPr>
          <p:grpSp>
            <p:nvGrpSpPr>
              <p:cNvPr id="1438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39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9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6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9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39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39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8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" name="椭圆 70"/>
              <p:cNvSpPr/>
              <p:nvPr/>
            </p:nvSpPr>
            <p:spPr>
              <a:xfrm>
                <a:off x="3129" y="3588"/>
                <a:ext cx="906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398" name="组合 71"/>
            <p:cNvGrpSpPr/>
            <p:nvPr/>
          </p:nvGrpSpPr>
          <p:grpSpPr bwMode="auto">
            <a:xfrm>
              <a:off x="9562" y="5090"/>
              <a:ext cx="3537" cy="1907"/>
              <a:chOff x="1791" y="3099"/>
              <a:chExt cx="3539" cy="1907"/>
            </a:xfrm>
          </p:grpSpPr>
          <p:grpSp>
            <p:nvGrpSpPr>
              <p:cNvPr id="1439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40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12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40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17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76" name="直接连接符 75"/>
                <p:cNvCxnSpPr/>
                <p:nvPr/>
              </p:nvCxnSpPr>
              <p:spPr>
                <a:xfrm>
                  <a:off x="5520" y="6679"/>
                  <a:ext cx="910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0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40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12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40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19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椭圆 80"/>
              <p:cNvSpPr/>
              <p:nvPr/>
            </p:nvSpPr>
            <p:spPr>
              <a:xfrm>
                <a:off x="3130" y="3588"/>
                <a:ext cx="908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grpSp>
          <p:nvGrpSpPr>
            <p:cNvPr id="14408" name="组合 81"/>
            <p:cNvGrpSpPr/>
            <p:nvPr/>
          </p:nvGrpSpPr>
          <p:grpSpPr bwMode="auto">
            <a:xfrm>
              <a:off x="13730" y="5090"/>
              <a:ext cx="3540" cy="1907"/>
              <a:chOff x="1791" y="3099"/>
              <a:chExt cx="3539" cy="1907"/>
            </a:xfrm>
          </p:grpSpPr>
          <p:grpSp>
            <p:nvGrpSpPr>
              <p:cNvPr id="14409" name="组合 39"/>
              <p:cNvGrpSpPr/>
              <p:nvPr/>
            </p:nvGrpSpPr>
            <p:grpSpPr bwMode="auto">
              <a:xfrm>
                <a:off x="1791" y="3099"/>
                <a:ext cx="1282" cy="1894"/>
                <a:chOff x="5317" y="5746"/>
                <a:chExt cx="1281" cy="1893"/>
              </a:xfrm>
            </p:grpSpPr>
            <p:sp>
              <p:nvSpPr>
                <p:cNvPr id="14410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19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41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94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86" name="直接连接符 85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13" name="组合 39"/>
              <p:cNvGrpSpPr/>
              <p:nvPr/>
            </p:nvGrpSpPr>
            <p:grpSpPr bwMode="auto">
              <a:xfrm>
                <a:off x="4048" y="3112"/>
                <a:ext cx="1282" cy="1894"/>
                <a:chOff x="5317" y="5746"/>
                <a:chExt cx="1281" cy="1893"/>
              </a:xfrm>
            </p:grpSpPr>
            <p:sp>
              <p:nvSpPr>
                <p:cNvPr id="14414" name="文本框 9"/>
                <p:cNvSpPr txBox="1">
                  <a:spLocks noChangeArrowheads="1"/>
                </p:cNvSpPr>
                <p:nvPr/>
              </p:nvSpPr>
              <p:spPr bwMode="auto">
                <a:xfrm>
                  <a:off x="5358" y="5746"/>
                  <a:ext cx="1240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19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415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317" y="6573"/>
                  <a:ext cx="1259" cy="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700" b="1">
                      <a:latin typeface="Times New Roman" panose="02020603050405020304" pitchFamily="18" charset="0"/>
                    </a:rPr>
                    <a:t>73</a:t>
                  </a:r>
                  <a:endParaRPr lang="en-US" altLang="zh-CN" sz="27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>
                <a:xfrm>
                  <a:off x="5519" y="6679"/>
                  <a:ext cx="907" cy="0"/>
                </a:xfrm>
                <a:prstGeom prst="line">
                  <a:avLst/>
                </a:prstGeom>
                <a:ln w="28575" cmpd="sng">
                  <a:solidFill>
                    <a:srgbClr val="20202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1" name="椭圆 90"/>
              <p:cNvSpPr/>
              <p:nvPr/>
            </p:nvSpPr>
            <p:spPr>
              <a:xfrm>
                <a:off x="3128" y="3588"/>
                <a:ext cx="907" cy="90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  <p:sp>
          <p:nvSpPr>
            <p:cNvPr id="14418" name="Rectangle 14"/>
            <p:cNvSpPr>
              <a:spLocks noChangeArrowheads="1"/>
            </p:cNvSpPr>
            <p:nvPr/>
          </p:nvSpPr>
          <p:spPr bwMode="auto">
            <a:xfrm>
              <a:off x="2427" y="3319"/>
              <a:ext cx="1164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＜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19" name="Rectangle 14"/>
            <p:cNvSpPr>
              <a:spLocks noChangeArrowheads="1"/>
            </p:cNvSpPr>
            <p:nvPr/>
          </p:nvSpPr>
          <p:spPr bwMode="auto">
            <a:xfrm>
              <a:off x="6551" y="3409"/>
              <a:ext cx="1164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＜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0" name="Rectangle 14"/>
            <p:cNvSpPr>
              <a:spLocks noChangeArrowheads="1"/>
            </p:cNvSpPr>
            <p:nvPr/>
          </p:nvSpPr>
          <p:spPr bwMode="auto">
            <a:xfrm>
              <a:off x="10820" y="3320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＞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1" name="Rectangle 14"/>
            <p:cNvSpPr>
              <a:spLocks noChangeArrowheads="1"/>
            </p:cNvSpPr>
            <p:nvPr/>
          </p:nvSpPr>
          <p:spPr bwMode="auto">
            <a:xfrm>
              <a:off x="14899" y="3320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＜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2" name="Rectangle 14"/>
            <p:cNvSpPr>
              <a:spLocks noChangeArrowheads="1"/>
            </p:cNvSpPr>
            <p:nvPr/>
          </p:nvSpPr>
          <p:spPr bwMode="auto">
            <a:xfrm>
              <a:off x="2471" y="5504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＞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3" name="Rectangle 14"/>
            <p:cNvSpPr>
              <a:spLocks noChangeArrowheads="1"/>
            </p:cNvSpPr>
            <p:nvPr/>
          </p:nvSpPr>
          <p:spPr bwMode="auto">
            <a:xfrm>
              <a:off x="6618" y="5467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＞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4" name="Rectangle 14"/>
            <p:cNvSpPr>
              <a:spLocks noChangeArrowheads="1"/>
            </p:cNvSpPr>
            <p:nvPr/>
          </p:nvSpPr>
          <p:spPr bwMode="auto">
            <a:xfrm>
              <a:off x="10844" y="5488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＞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425" name="Rectangle 14"/>
            <p:cNvSpPr>
              <a:spLocks noChangeArrowheads="1"/>
            </p:cNvSpPr>
            <p:nvPr/>
          </p:nvSpPr>
          <p:spPr bwMode="auto">
            <a:xfrm>
              <a:off x="14928" y="5504"/>
              <a:ext cx="1102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＜</a:t>
              </a:r>
              <a:endPara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Rectangle 57"/>
          <p:cNvSpPr>
            <a:spLocks noChangeArrowheads="1"/>
          </p:cNvSpPr>
          <p:nvPr/>
        </p:nvSpPr>
        <p:spPr bwMode="auto">
          <a:xfrm>
            <a:off x="926361" y="3298031"/>
            <a:ext cx="7023988" cy="114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5657" rIns="68571" bIns="3565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上组分数中相比较的两个分数分母相同，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下组分数中相比较的两个分数分子相同。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7" descr="F:\0.菜单\人教人物图片\图片2.png图片2"/>
          <p:cNvPicPr>
            <a:picLocks noChangeAspect="1" noChangeArrowheads="1"/>
          </p:cNvPicPr>
          <p:nvPr/>
        </p:nvPicPr>
        <p:blipFill>
          <a:blip r:embed="rId1" cstate="email"/>
          <a:srcRect r="-6419"/>
          <a:stretch>
            <a:fillRect/>
          </a:stretch>
        </p:blipFill>
        <p:spPr bwMode="auto">
          <a:xfrm>
            <a:off x="471114" y="1002506"/>
            <a:ext cx="1658662" cy="158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4" descr="F:\0.菜单\人教人物图片\图片12.png图片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60847" y="2586037"/>
            <a:ext cx="1420664" cy="17776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1840517" y="1002506"/>
            <a:ext cx="5704626" cy="963216"/>
          </a:xfrm>
          <a:prstGeom prst="wedgeRoundRectCallout">
            <a:avLst>
              <a:gd name="adj1" fmla="val -52551"/>
              <a:gd name="adj2" fmla="val -15792"/>
              <a:gd name="adj3" fmla="val 16667"/>
            </a:avLst>
          </a:prstGeom>
          <a:solidFill>
            <a:schemeClr val="bg1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r>
              <a:rPr lang="zh-CN" altLang="en-US" sz="27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分母相同的两个分数怎样比较大小?  分子相同的两个分数呢?</a:t>
            </a:r>
            <a:endParaRPr lang="zh-CN" altLang="en-US" sz="27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1840517" y="2589610"/>
            <a:ext cx="5704626" cy="1606153"/>
          </a:xfrm>
          <a:prstGeom prst="wedgeRoundRectCallout">
            <a:avLst>
              <a:gd name="adj1" fmla="val 52181"/>
              <a:gd name="adj2" fmla="val -18653"/>
              <a:gd name="adj3" fmla="val 16667"/>
            </a:avLst>
          </a:prstGeom>
          <a:solidFill>
            <a:schemeClr val="bg1"/>
          </a:solidFill>
          <a:ln w="25400">
            <a:solidFill>
              <a:srgbClr val="00B0F0"/>
            </a:solidFill>
            <a:miter lim="800000"/>
          </a:ln>
        </p:spPr>
        <p:txBody>
          <a:bodyPr lIns="69668" tIns="34834" rIns="69668" bIns="34834"/>
          <a:lstStyle/>
          <a:p>
            <a:pPr indent="-260985">
              <a:lnSpc>
                <a:spcPct val="11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分母相同的两个分数，分子大的那个分数就大。分子相同的两个分数，分母小的那个分数反而大。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KSO_WPP_MARK_KEY" val="4218c70e-e6ba-4494-b396-b4e9dc5a77e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2374</Words>
  <Application>WPS 演示</Application>
  <PresentationFormat>全屏显示(16:9)</PresentationFormat>
  <Paragraphs>837</Paragraphs>
  <Slides>28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黑体</vt:lpstr>
      <vt:lpstr>Arial Unicode MS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85</cp:revision>
  <dcterms:created xsi:type="dcterms:W3CDTF">2018-10-27T09:08:00Z</dcterms:created>
  <dcterms:modified xsi:type="dcterms:W3CDTF">2023-02-10T05:15:03Z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10AA654C232545178774B2BD3B628D04</vt:lpwstr>
  </property>
</Properties>
</file>